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15" r:id="rId3"/>
  </p:sldMasterIdLst>
  <p:notesMasterIdLst>
    <p:notesMasterId r:id="rId37"/>
  </p:notesMasterIdLst>
  <p:handoutMasterIdLst>
    <p:handoutMasterId r:id="rId38"/>
  </p:handoutMasterIdLst>
  <p:sldIdLst>
    <p:sldId id="271" r:id="rId4"/>
    <p:sldId id="258" r:id="rId5"/>
    <p:sldId id="259" r:id="rId6"/>
    <p:sldId id="260" r:id="rId7"/>
    <p:sldId id="261" r:id="rId8"/>
    <p:sldId id="262" r:id="rId9"/>
    <p:sldId id="301" r:id="rId10"/>
    <p:sldId id="302" r:id="rId11"/>
    <p:sldId id="299" r:id="rId12"/>
    <p:sldId id="263" r:id="rId13"/>
    <p:sldId id="306" r:id="rId14"/>
    <p:sldId id="307" r:id="rId15"/>
    <p:sldId id="286" r:id="rId16"/>
    <p:sldId id="26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80" r:id="rId26"/>
    <p:sldId id="282" r:id="rId27"/>
    <p:sldId id="272" r:id="rId28"/>
    <p:sldId id="305" r:id="rId29"/>
    <p:sldId id="275" r:id="rId30"/>
    <p:sldId id="274" r:id="rId31"/>
    <p:sldId id="277" r:id="rId32"/>
    <p:sldId id="278" r:id="rId33"/>
    <p:sldId id="279" r:id="rId34"/>
    <p:sldId id="273" r:id="rId35"/>
    <p:sldId id="268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66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-7508"/>
    </p:cViewPr>
  </p:sorterViewPr>
  <p:notesViewPr>
    <p:cSldViewPr>
      <p:cViewPr varScale="1">
        <p:scale>
          <a:sx n="50" d="100"/>
          <a:sy n="50" d="100"/>
        </p:scale>
        <p:origin x="26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r>
              <a:rPr lang="en-US" dirty="0"/>
              <a:t>6/21/20 AM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9DB2D2D-D77F-49F7-96B3-62C4B2707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2T19:56:12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31,'832'0,"-771"4,-1 2,0 4,69 19,-78-17,40 9,196 41,4-23,216-35,-251-7,3080 3,-2709 54,-557-45,634 39,5-49,-266-2,1837 3,-2225-3,106-18,-82 8,532-59,-430 52,245-13,787 36,-435-3,-747-2,-1-1,0-2,-1 0,48-17,2 1,53-1,-63 13,107-13,298-1,286 4,-302 10,-7 22,-117-2,792-5,-766-6,52 13,-12 0,1188-12,-745-3,-813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2T19:56:18.8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0,'34'3,"-1"1,0 1,52 16,-43-11,55 11,1-5,104 4,200-11,349-13,-729 3,1-2,-1 0,39-12,20-4,28 9,190 7,-158 5,1601-2,-1344-14,-71 1,828 11,-597 4,2244-2,-2774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9:56:5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2171 24575,'1'-12'0,"0"1"0,5-23 0,1-12 0,10-59-2734,43-147-1,-24 112 1420,-18 67 1315,30-135 0,-39 157 0,-2-1 0,-1-58 0,-6 47 0,6-178 0,9-382 6088,-15 473-5392,0 178-672,10 267-1178,35 524-5980,-45-811 7562,0-1 0,0 0 0,1 1 0,0-1 0,0 0 0,1 0 0,0 0 0,0 0 0,1 0 0,0 0 0,0-1 0,0 1 0,1-1 0,7 10 0,80 118 771,-75-107-1038,-2-1 0,-1 2 1,14 37-1,-22-44-161,0 0 0,-1 0 0,-1 0 0,0 28 0,-6 88 0,0-45 0,2 52 0,-1-135 0,-2-22 0,-7-30 0,11 40 0,-12-42 0,-1 0 0,-3 2 0,-38-78 0,-30-67 0,-9-19 0,-12 16 0,81 149 0,-2 1 0,-41-49 0,49 71-959,0 1 1,-2 0-1,0 1 0,-1 2 0,-36-21 0,20 12-237,-59-43-2319,-56-35 2871,132 92 644,-1 1 0,0 1 0,0 0 0,-1 2 0,0 0 0,-26-3 0,160 12 10276,-59-2-9810,985 1-159,-548-4-248,-506 3-59,0 1 0,0 0 0,-1 1 0,2 1 0,-1 0 0,0 2 0,1-1 0,0 2 0,0 0 0,-14 9 0,4 0 0,0 1 0,1 1 0,1 2 0,-34 35 0,41-36 0,1 2 0,1 0 0,-21 40 0,-2 5 0,-4 3 0,-28 41 0,48-81 0,0 2 0,2 0 0,1 2 0,-24 63 0,26-59 0,-1-1 0,-2-1 0,-28 40 0,4-4 0,4-8 155,17-28-535,1 0 0,1 2 0,-25 69 0,35-72-6446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7D06F3C3-7F9B-442D-B15C-FE5112FBC92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532656E4-822C-4406-8CCE-2CCD60D51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5BC1-C68F-45C1-81E2-042F219B2264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B27C-8E83-43D6-828A-EC91F072678D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614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D0CD-006F-4153-96F2-BC0D0DF289CB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131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81600"/>
            <a:ext cx="110744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867400"/>
            <a:ext cx="110744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DC60-5040-4C49-9042-2C89CB321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70960"/>
      </p:ext>
    </p:extLst>
  </p:cSld>
  <p:clrMapOvr>
    <a:masterClrMapping/>
  </p:clrMapOvr>
  <p:transition spd="slow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8958-C03F-43E8-82FC-9FD30292CE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94716"/>
      </p:ext>
    </p:extLst>
  </p:cSld>
  <p:clrMapOvr>
    <a:masterClrMapping/>
  </p:clrMapOvr>
  <p:transition spd="slow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5B97-3825-4351-924C-728889A53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6228"/>
      </p:ext>
    </p:extLst>
  </p:cSld>
  <p:clrMapOvr>
    <a:masterClrMapping/>
  </p:clrMapOvr>
  <p:transition spd="slow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600200"/>
            <a:ext cx="523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400" y="1600200"/>
            <a:ext cx="523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2020-B724-41AD-8BA6-DB5BDACB7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9080"/>
      </p:ext>
    </p:extLst>
  </p:cSld>
  <p:clrMapOvr>
    <a:masterClrMapping/>
  </p:clrMapOvr>
  <p:transition spd="slow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F523-F819-4BDE-A7AE-992C801DE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88451"/>
      </p:ext>
    </p:extLst>
  </p:cSld>
  <p:clrMapOvr>
    <a:masterClrMapping/>
  </p:clrMapOvr>
  <p:transition spd="slow"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493-F99F-49EF-8A32-C0DC5B368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5593"/>
      </p:ext>
    </p:extLst>
  </p:cSld>
  <p:clrMapOvr>
    <a:masterClrMapping/>
  </p:clrMapOvr>
  <p:transition spd="slow"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A909-D540-49DA-AAA9-879FE51C9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2987"/>
      </p:ext>
    </p:extLst>
  </p:cSld>
  <p:clrMapOvr>
    <a:masterClrMapping/>
  </p:clrMapOvr>
  <p:transition spd="slow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BFEC-F2C5-4901-9A96-769DABFA6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58138"/>
      </p:ext>
    </p:extLst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7AB2-F489-4E88-9110-AFB599F09C3F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449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19A8-10B3-49CB-B732-0E1385FF6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18053"/>
      </p:ext>
    </p:extLst>
  </p:cSld>
  <p:clrMapOvr>
    <a:masterClrMapping/>
  </p:clrMapOvr>
  <p:transition spd="slow"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973A-E300-4013-B84B-CFB67DCB30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48308"/>
      </p:ext>
    </p:extLst>
  </p:cSld>
  <p:clrMapOvr>
    <a:masterClrMapping/>
  </p:clrMapOvr>
  <p:transition spd="slow"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946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6360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1860-A0BB-422B-BF3C-AE4F4E1F0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3393"/>
      </p:ext>
    </p:extLst>
  </p:cSld>
  <p:clrMapOvr>
    <a:masterClrMapping/>
  </p:clrMapOvr>
  <p:transition spd="slow"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5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1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6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875-ACD4-4B6A-A49D-94AD80727CBB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0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7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8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079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4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6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8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8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CFA3680-2E4B-439D-A660-945EB0F80B5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5616B0D-4E76-493E-B288-C59AE5C0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661C-5065-44B6-BA7F-01F5AB1ACA29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28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5E2-04F0-4CA3-8A08-2B2DE67C4E97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644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5C7D-244E-48BD-A698-F61E5829CE19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18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17CD-FC97-43CC-9B95-356CF8DD7FEF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041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4559-F1D6-416F-8181-03BF49614916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844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B28F-1260-4AE9-8ECE-E8D8E73B24E5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474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151740-75B8-44BE-B478-FA4D4009E2AC}" type="datetime1">
              <a:rPr lang="en-US" smtClean="0"/>
              <a:pPr/>
              <a:t>9/25/2023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D7B56-63D8-4520-B93E-293D3B067E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54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28600"/>
            <a:ext cx="1178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600200"/>
            <a:ext cx="1066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1" y="6553200"/>
            <a:ext cx="32046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5517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5532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00137-CD58-446C-8639-3DAAE3E1BB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cut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gallup.com/poll/3163/majority-considers-sex-before-marriage-morally-okay.aspx" TargetMode="External"/><Relationship Id="rId2" Type="http://schemas.openxmlformats.org/officeDocument/2006/relationships/hyperlink" Target="https://news.gallup.com/poll/312929/record-low-say-death-penalty-morally-acceptable.asp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DA0F-49A1-45FE-9B6D-65884A5A8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53359"/>
            <a:ext cx="7811672" cy="383181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Influence Of The World On The Church,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And The Church On The World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48793-2804-4438-8AD8-289FAC144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105400"/>
            <a:ext cx="8832916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Ephesians 4:17ff</a:t>
            </a:r>
          </a:p>
        </p:txBody>
      </p:sp>
    </p:spTree>
    <p:extLst>
      <p:ext uri="{BB962C8B-B14F-4D97-AF65-F5344CB8AC3E}">
        <p14:creationId xmlns:p14="http://schemas.microsoft.com/office/powerpoint/2010/main" val="96344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52472-BD12-4ABF-88A3-43F3BC4C41E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10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1828800" y="2438401"/>
            <a:ext cx="8839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Times New Roman" pitchFamily="18" charset="0"/>
            </a:endParaRP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247579" y="87992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prstClr val="black"/>
                </a:solidFill>
                <a:latin typeface="Constantia"/>
              </a:rPr>
              <a:t>America,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4360" y="5910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3B11D-01E5-479A-BB3E-158F233B66DC}"/>
              </a:ext>
            </a:extLst>
          </p:cNvPr>
          <p:cNvSpPr txBox="1"/>
          <p:nvPr/>
        </p:nvSpPr>
        <p:spPr>
          <a:xfrm>
            <a:off x="1498600" y="2443957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4E0FEE-9463-450B-B80F-6B2FE83F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8904"/>
            <a:ext cx="10820400" cy="49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F78D6-1CE5-40B9-B7B6-93C0054D4CC3}"/>
              </a:ext>
            </a:extLst>
          </p:cNvPr>
          <p:cNvSpPr txBox="1"/>
          <p:nvPr/>
        </p:nvSpPr>
        <p:spPr>
          <a:xfrm>
            <a:off x="4919652" y="2198297"/>
            <a:ext cx="546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nstantia"/>
              </a:rPr>
              <a:t>JUNE 8, 2021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nstantia"/>
              </a:rPr>
              <a:t>Record-High 70% in U.S. Support Same-Sex Marriage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AF90B-5D24-4FBA-AF81-EA6A91F2DADA}"/>
              </a:ext>
            </a:extLst>
          </p:cNvPr>
          <p:cNvSpPr txBox="1"/>
          <p:nvPr/>
        </p:nvSpPr>
        <p:spPr>
          <a:xfrm>
            <a:off x="1826260" y="6433810"/>
            <a:ext cx="846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onstantia"/>
              </a:rPr>
              <a:t>https://news.gallup.com/poll/350486/record-high-support-same-sex-marriage.aspx</a:t>
            </a: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45B672-40BF-4B05-85C3-D07F7BD65ADC}"/>
                  </a:ext>
                </a:extLst>
              </p14:cNvPr>
              <p14:cNvContentPartPr/>
              <p14:nvPr/>
            </p14:nvContentPartPr>
            <p14:xfrm>
              <a:off x="1047405" y="2036655"/>
              <a:ext cx="7987680" cy="117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45B672-40BF-4B05-85C3-D07F7BD65A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405" y="1929015"/>
                <a:ext cx="80953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88EBB6-63B2-1D12-1BB4-026AEAA2CF6D}"/>
                  </a:ext>
                </a:extLst>
              </p14:cNvPr>
              <p14:cNvContentPartPr/>
              <p14:nvPr/>
            </p14:nvContentPartPr>
            <p14:xfrm>
              <a:off x="1009605" y="2238255"/>
              <a:ext cx="3436560" cy="3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88EBB6-63B2-1D12-1BB4-026AEAA2CF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605" y="2130255"/>
                <a:ext cx="35442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AA50A2-AAD1-60A7-9CD8-6C7CEBE69994}"/>
                  </a:ext>
                </a:extLst>
              </p14:cNvPr>
              <p14:cNvContentPartPr/>
              <p14:nvPr/>
            </p14:nvContentPartPr>
            <p14:xfrm>
              <a:off x="156765" y="1751535"/>
              <a:ext cx="609840" cy="78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AA50A2-AAD1-60A7-9CD8-6C7CEBE699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765" y="1742535"/>
                <a:ext cx="627480" cy="79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“Prophesy not unto us right things, speak unto us smooth things, prophesy deceits” (Isa. 30:10)</a:t>
            </a:r>
          </a:p>
          <a:p>
            <a:r>
              <a:rPr lang="en-US" sz="3600" b="1" i="1" baseline="0" dirty="0"/>
              <a:t>“Blessed are those who hunger and thirst for righteousness, for they shall be satisfied.” </a:t>
            </a:r>
            <a:br>
              <a:rPr lang="en-US" sz="3600" b="1" i="1" baseline="0" dirty="0"/>
            </a:br>
            <a:r>
              <a:rPr lang="en-US" sz="3600" b="1" i="1" baseline="0" dirty="0"/>
              <a:t>(Mt. 5:6; Note 1 Pet. 2:1) </a:t>
            </a:r>
          </a:p>
          <a:p>
            <a:r>
              <a:rPr lang="en-US" sz="3600" dirty="0"/>
              <a:t>Revealed in the GOSPEL is God’s plan to make man righteous. Rom. 1:16-17</a:t>
            </a:r>
            <a:endParaRPr lang="en-US" sz="3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AC67E-221F-C65F-12E9-6EC2FC858E23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425"/>
            <a:ext cx="109728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u="sng" dirty="0"/>
              <a:t>What will the next generation be</a:t>
            </a:r>
            <a:r>
              <a:rPr lang="en-US" sz="3600" dirty="0"/>
              <a:t>? Judg. 2:10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Fear of losing our young people turns the church into a social club.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8929D-C319-9D0B-5DD1-507E61FFCC86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Owner\My Documents\My Pictures\MP Navigator\2012_06_08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6275" y="-2936874"/>
            <a:ext cx="7766050" cy="1272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1" y="1676400"/>
            <a:ext cx="8723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00E73-D694-4DA3-8B27-2C2DBA6521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505"/>
            <a:ext cx="109728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11252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aseline="0" dirty="0"/>
              <a:t>Faithfulness – The result of teaching. (Cf. Tit. 2:11-14)</a:t>
            </a:r>
          </a:p>
          <a:p>
            <a:pPr>
              <a:buFont typeface="Wingdings" pitchFamily="2" charset="2"/>
              <a:buChar char="Ø"/>
            </a:pPr>
            <a:r>
              <a:rPr lang="en-US" sz="3200" baseline="0" dirty="0"/>
              <a:t>Motivated to greater evangelism.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aseline="0" dirty="0"/>
              <a:t>If viewed the people from - spiritual condition. (Eph. 2:1-2)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aseline="0" dirty="0"/>
              <a:t>If view them without hope. (Eph. 2:12)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0FE276-0675-8C45-9715-E80217C7D40F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Sacred -- “to be devoutly revered.” (Thayer)</a:t>
            </a:r>
          </a:p>
          <a:p>
            <a:pPr>
              <a:buNone/>
            </a:pPr>
            <a:endParaRPr lang="en-US" sz="3600" baseline="0" dirty="0"/>
          </a:p>
          <a:p>
            <a:pPr>
              <a:buNone/>
            </a:pPr>
            <a:r>
              <a:rPr lang="en-US" sz="3600" b="1" i="1" baseline="0" dirty="0"/>
              <a:t>2 Tim. 3:15 “And that from a babe thou hast known the </a:t>
            </a:r>
            <a:r>
              <a:rPr lang="en-US" sz="3600" b="1" i="1" u="sng" baseline="0" dirty="0"/>
              <a:t>sacred</a:t>
            </a:r>
            <a:r>
              <a:rPr lang="en-US" sz="3600" b="1" i="1" baseline="0" dirty="0"/>
              <a:t> writings which are able to make thee wise unto salvation through faith which is in Christ Jesus</a:t>
            </a:r>
            <a:r>
              <a:rPr lang="en-US" sz="3600" b="1" i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728298-0B63-4531-C5DA-63EABCA4FF59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u="sng" baseline="0" dirty="0"/>
              <a:t>Illustrations of the Sacred</a:t>
            </a:r>
            <a:r>
              <a:rPr lang="en-US" sz="3600" baseline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Sabbath day.  (Ex. 20:8; cf. Num. 15:32-36) 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Moses drew near the burning bush in the wilderness, God said, </a:t>
            </a:r>
            <a:br>
              <a:rPr lang="en-US" sz="3600" baseline="0" dirty="0"/>
            </a:br>
            <a:r>
              <a:rPr lang="en-US" sz="3600" b="1" i="1" baseline="0" dirty="0"/>
              <a:t>“Draw not nigh hither: put off thy shoes from off thy feet, for the place whereon thou </a:t>
            </a:r>
            <a:r>
              <a:rPr lang="en-US" sz="3600" b="1" i="1" baseline="0" dirty="0" err="1"/>
              <a:t>standest</a:t>
            </a:r>
            <a:r>
              <a:rPr lang="en-US" sz="3600" b="1" i="1" baseline="0" dirty="0"/>
              <a:t> is holy ground” (Ex. 3:5)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 err="1"/>
              <a:t>Nadab</a:t>
            </a:r>
            <a:r>
              <a:rPr lang="en-US" sz="3600" baseline="0" dirty="0"/>
              <a:t> and </a:t>
            </a:r>
            <a:r>
              <a:rPr lang="en-US" sz="3600" baseline="0" dirty="0" err="1"/>
              <a:t>Abihu</a:t>
            </a:r>
            <a:r>
              <a:rPr lang="en-US" sz="3600" b="1" i="1" baseline="0" dirty="0"/>
              <a:t>.   “I will be sanctified in them that come nigh me, and before all the people I will be glorified” (Lev. 10:3).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CD8C6-600E-22F6-F3BA-684133A28499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baseline="0" dirty="0"/>
              <a:t>Illustrations of the Sacred</a:t>
            </a:r>
            <a:r>
              <a:rPr lang="en-US" sz="3600" baseline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Jews in Nehemiah’s day, when the law was read.  (Neh. 8:5)</a:t>
            </a:r>
          </a:p>
          <a:p>
            <a:pPr>
              <a:buFont typeface="Wingdings" pitchFamily="2" charset="2"/>
              <a:buChar char="Ø"/>
            </a:pPr>
            <a:r>
              <a:rPr lang="en-US" sz="3600" b="1" i="1" baseline="0" dirty="0"/>
              <a:t>“Let us have grace, whereby we may offer service well-pleasing to God with reverence and awe: for our God is a consuming fire” (Heb. 12:28-29).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u="sng" baseline="0" dirty="0"/>
              <a:t>NOTE: To treat what is holy, “sacred” as if it were common profanes it</a:t>
            </a:r>
            <a:r>
              <a:rPr lang="en-US" sz="3600" baseline="0" dirty="0"/>
              <a:t>.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C04787-0001-180F-D247-128005FDCCB0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50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/>
              <a:t>Distinctions in Scripture</a:t>
            </a:r>
            <a:r>
              <a:rPr lang="en-US" sz="3600" dirty="0"/>
              <a:t>.  1 Pet. 2:9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Wide way from the narrow way.  (Mt. 7:13-14)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Wise from the foolish. (Mt. 7:24-27)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Kingdom of darkness from the Kingdom of Christ. (Col. 1:13-14)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F1513-674B-06E2-5640-F7AACA168B19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baseline="0" dirty="0"/>
              <a:t>Distinctions In Scripture</a:t>
            </a:r>
            <a:r>
              <a:rPr lang="en-US" sz="3600" baseline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One way from all others. (</a:t>
            </a:r>
            <a:r>
              <a:rPr lang="en-US" sz="3600" baseline="0" dirty="0" err="1"/>
              <a:t>Jno</a:t>
            </a:r>
            <a:r>
              <a:rPr lang="en-US" sz="3600" baseline="0" dirty="0"/>
              <a:t>. 14:6)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One</a:t>
            </a:r>
            <a:r>
              <a:rPr lang="en-US" sz="3600" baseline="0" dirty="0"/>
              <a:t> gospel from all others. (Gal. 1:6-9)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One body from all others.  (Eph. 1:22-23; 4:4)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One baptism from all others. (Eph. 4:5)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Truth and error. (Eph. 4:14-15)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D8098C-A87C-5328-409A-92F8428FB7EF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7F224-EE20-4A7F-AC1B-B8D46F0D5B6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2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595021"/>
            <a:ext cx="10820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"In Greece there has never been any shame in relationships before marriage or outside marriage.  Demosthenes writes as if it was the merest </a:t>
            </a:r>
            <a:r>
              <a:rPr lang="en-US" sz="3600" b="1" u="sng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commonplace</a:t>
            </a:r>
            <a:r>
              <a:rPr lang="en-US" sz="32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as indeed it was:  </a:t>
            </a:r>
            <a:r>
              <a:rPr lang="en-US" sz="3200" b="1" u="sng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‘</a:t>
            </a:r>
            <a:r>
              <a:rPr lang="en-US" sz="3600" b="1" u="sng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We keep mistresses for pleasure, concubines for the day-to-day needs of the body, but we have wives in order to produce children</a:t>
            </a:r>
            <a:r>
              <a:rPr lang="en-US" sz="32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legitimately and to have a trustworthy guardian of our homes.’"  </a:t>
            </a:r>
            <a:b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</a:b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			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(Barclay, </a:t>
            </a:r>
            <a:r>
              <a:rPr lang="en-US" sz="2800" b="1" i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Flesh &amp; Spirit, </a:t>
            </a:r>
            <a:r>
              <a:rPr lang="en-US" sz="28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p. 24)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0" y="381001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onstantia"/>
              </a:rPr>
              <a:t>Ancient Greece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dirty="0"/>
              <a:t>We cannot </a:t>
            </a:r>
            <a:r>
              <a:rPr lang="en-US" sz="4000" baseline="0" dirty="0"/>
              <a:t>blend God’s way with man’s way. (Prov. 14:12)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Desire of the people for a king. (1 Sam. 8; Deut. 17)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Peter’s desire to build three tabernacles. (Mt. 17:1-5)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158EE5-8B9A-E2CC-271F-B1195F621609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505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aseline="0" dirty="0"/>
              <a:t>Immodest attire, filthy language, fornication, adultery, homosexuality…</a:t>
            </a:r>
          </a:p>
          <a:p>
            <a:pPr>
              <a:buNone/>
            </a:pPr>
            <a:endParaRPr lang="en-US" sz="3600" baseline="0" dirty="0"/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Must preach the whole counsel of God. </a:t>
            </a:r>
            <a:br>
              <a:rPr lang="en-US" sz="3600" baseline="0" dirty="0"/>
            </a:br>
            <a:r>
              <a:rPr lang="en-US" sz="3600" baseline="0" dirty="0"/>
              <a:t>(Acts 20:27)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B9F82-D465-C35C-5131-FEC22A9CBB6C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/>
              <a:t>God Despises Sin</a:t>
            </a:r>
          </a:p>
          <a:p>
            <a:pPr>
              <a:buNone/>
            </a:pPr>
            <a:r>
              <a:rPr lang="en-US" sz="3600" b="1" i="1" baseline="0" dirty="0"/>
              <a:t>Prov. 15:9 “The way of the wicked is an abomination to Jehovah”</a:t>
            </a:r>
          </a:p>
          <a:p>
            <a:pPr>
              <a:buNone/>
            </a:pPr>
            <a:r>
              <a:rPr lang="en-US" sz="3600" b="1" i="1" baseline="0" dirty="0"/>
              <a:t>Prov. 28:9 “He that </a:t>
            </a:r>
            <a:r>
              <a:rPr lang="en-US" sz="3600" b="1" i="1" baseline="0" dirty="0" err="1"/>
              <a:t>turneth</a:t>
            </a:r>
            <a:r>
              <a:rPr lang="en-US" sz="3600" b="1" i="1" baseline="0" dirty="0"/>
              <a:t> away his ear from hearing the law, Even his prayer is an abomination.”</a:t>
            </a:r>
            <a:endParaRPr lang="en-US" sz="36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5E6805-2F85-331D-B540-F91A6647A7E5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1143000"/>
          </a:xfrm>
        </p:spPr>
        <p:txBody>
          <a:bodyPr/>
          <a:lstStyle/>
          <a:p>
            <a:pPr algn="ctr"/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u="sng" dirty="0"/>
              <a:t>The Gospel Is Confrontational</a:t>
            </a:r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Evangelism is not possible without confrontation.  </a:t>
            </a:r>
            <a:br>
              <a:rPr lang="en-US" sz="3600" baseline="0" dirty="0"/>
            </a:br>
            <a:r>
              <a:rPr lang="en-US" sz="3600" baseline="0" dirty="0"/>
              <a:t>(Cf. Acts 2:36; 3:12-15; 4:8-10)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Repentance commanded. (</a:t>
            </a:r>
            <a:r>
              <a:rPr lang="en-US" sz="3600" baseline="0" dirty="0"/>
              <a:t>Acts 17:30-31)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Accountable!</a:t>
            </a:r>
            <a:endParaRPr lang="en-US" sz="3600" baseline="0" dirty="0"/>
          </a:p>
          <a:p>
            <a:pPr>
              <a:buFont typeface="Wingdings" pitchFamily="2" charset="2"/>
              <a:buChar char="Ø"/>
            </a:pPr>
            <a:r>
              <a:rPr lang="en-US" sz="3600" baseline="0" dirty="0"/>
              <a:t>Paul called on churches to put to death the deeds of the body. (Col. 3:5-11)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E742F5-195D-B627-F67B-B9881B0F6694}"/>
              </a:ext>
            </a:extLst>
          </p:cNvPr>
          <p:cNvSpPr txBox="1">
            <a:spLocks/>
          </p:cNvSpPr>
          <p:nvPr/>
        </p:nvSpPr>
        <p:spPr>
          <a:xfrm>
            <a:off x="1371600" y="-180026"/>
            <a:ext cx="8355660" cy="8172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Influence Of The World On The Church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The Influence Of The World On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Loss Of The Godly Home</a:t>
            </a:r>
          </a:p>
          <a:p>
            <a:r>
              <a:rPr lang="en-US" sz="3600" b="1" dirty="0"/>
              <a:t>The Loss Of Hunger For Righteousness</a:t>
            </a:r>
          </a:p>
          <a:p>
            <a:r>
              <a:rPr lang="en-US" sz="3600" b="1" dirty="0"/>
              <a:t>The Loss Of The Sacred</a:t>
            </a:r>
          </a:p>
          <a:p>
            <a:r>
              <a:rPr lang="en-US" sz="3600" b="1" dirty="0"/>
              <a:t>The Loss Of Distinctiveness</a:t>
            </a:r>
          </a:p>
          <a:p>
            <a:r>
              <a:rPr lang="en-US" sz="3600" b="1" dirty="0"/>
              <a:t>The Loss Of Confrontation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00E73-D694-4DA3-8B27-2C2DBA6521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11125200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Religious conditions change.  Exodus 32; </a:t>
            </a:r>
            <a:br>
              <a:rPr lang="en-US" sz="4000" dirty="0"/>
            </a:br>
            <a:r>
              <a:rPr lang="en-US" sz="4000" dirty="0"/>
              <a:t>Judges 2:10ff; 1 Samuel 8; 1 Timothy 2:11-12; </a:t>
            </a:r>
            <a:br>
              <a:rPr lang="en-US" sz="4000" dirty="0"/>
            </a:br>
            <a:r>
              <a:rPr lang="en-US" sz="4000" dirty="0"/>
              <a:t>1 Corinthians 14:34-35; Matthew 19:9; </a:t>
            </a:r>
            <a:br>
              <a:rPr lang="en-US" sz="4000" dirty="0"/>
            </a:br>
            <a:r>
              <a:rPr lang="en-US" sz="4000" dirty="0"/>
              <a:t>2 Timothy 3:14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Ecclesiastes 1:10  “Is there a thing whereof it may be said, See, this is new? it hath been long ago, in the ages which were before us.” ASV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63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DA0F-49A1-45FE-9B6D-65884A5A8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01256"/>
            <a:ext cx="7811672" cy="308392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…And The Influence of the Church On The World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48793-2804-4438-8AD8-289FAC144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542" y="4800600"/>
            <a:ext cx="8832916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Ephesians 4:16-5:11</a:t>
            </a:r>
          </a:p>
        </p:txBody>
      </p:sp>
    </p:spTree>
    <p:extLst>
      <p:ext uri="{BB962C8B-B14F-4D97-AF65-F5344CB8AC3E}">
        <p14:creationId xmlns:p14="http://schemas.microsoft.com/office/powerpoint/2010/main" val="193672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9759079" cy="1080938"/>
          </a:xfrm>
        </p:spPr>
        <p:txBody>
          <a:bodyPr/>
          <a:lstStyle/>
          <a:p>
            <a:r>
              <a:rPr lang="en-US" dirty="0"/>
              <a:t>… The Influence of the Church On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33601"/>
            <a:ext cx="115062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Must Not Overlook The Importance Of Righteousness In A Wicked World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4000" dirty="0"/>
              <a:t>Christians are the salt of the earth. Matthew 5:13; </a:t>
            </a:r>
            <a:br>
              <a:rPr lang="en-US" sz="4000" dirty="0"/>
            </a:b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14:34 “Righteousness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exalteth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nation; But sin is a reproach to any people”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/>
              <a:t>Cf. Genesis 18:23-33</a:t>
            </a:r>
          </a:p>
          <a:p>
            <a:pPr>
              <a:lnSpc>
                <a:spcPct val="110000"/>
              </a:lnSpc>
            </a:pPr>
            <a:r>
              <a:rPr lang="en-US" sz="4000" dirty="0"/>
              <a:t>Sin is likened to leaven.  1 Corinthians 5:6</a:t>
            </a:r>
          </a:p>
          <a:p>
            <a:pPr>
              <a:lnSpc>
                <a:spcPct val="110000"/>
              </a:lnSpc>
            </a:pPr>
            <a:r>
              <a:rPr lang="en-US" sz="4200" b="1" dirty="0">
                <a:solidFill>
                  <a:srgbClr val="FF0000"/>
                </a:solidFill>
                <a:highlight>
                  <a:srgbClr val="FFFF00"/>
                </a:highlight>
              </a:rPr>
              <a:t>Christians can make a difference. Cf. Titus 2:11-12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9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 Influence of the Church On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362200"/>
            <a:ext cx="11506200" cy="4368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Teach Our Children How To Live In A Wicked World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 John 5:19  “We know that we are of God, and the whole world lieth in the evil one.”</a:t>
            </a:r>
          </a:p>
          <a:p>
            <a:r>
              <a:rPr lang="en-US" sz="3200" dirty="0"/>
              <a:t>Deuteronomy 4:9-10; 6:6ff; 20ff; Deuteronomy 31:9-13; etc.</a:t>
            </a:r>
          </a:p>
          <a:p>
            <a:r>
              <a:rPr lang="en-US" sz="3200" dirty="0"/>
              <a:t>Exodus 12:24; Joshua 4:20ff</a:t>
            </a:r>
          </a:p>
          <a:p>
            <a:r>
              <a:rPr lang="en-US" sz="3200" dirty="0"/>
              <a:t>Ephesians 6:4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25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 Influence of the Church On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36873"/>
            <a:ext cx="11353800" cy="4368727"/>
          </a:xfrm>
        </p:spPr>
        <p:txBody>
          <a:bodyPr>
            <a:normAutofit lnSpcReduction="1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Reason For Optimism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sz="3200" dirty="0"/>
              <a:t> </a:t>
            </a:r>
          </a:p>
          <a:p>
            <a:pPr>
              <a:buNone/>
            </a:pPr>
            <a:r>
              <a:rPr lang="en-US" sz="3200" i="1" dirty="0"/>
              <a:t>Romans 1:16-17 “For I am not ashamed of the gospel: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power of God unto salvation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/>
              <a:t>to every one that believeth; to the Jew first, and also to the Greek. For therein is revealed a righteousness of God from faith unto faith: as it is written, But the righteous shall live by faith.”</a:t>
            </a:r>
          </a:p>
          <a:p>
            <a:pPr>
              <a:buNone/>
            </a:pPr>
            <a:r>
              <a:rPr lang="en-US" sz="3200" i="1" dirty="0"/>
              <a:t>NOTE: 2 Timothy 4:2-4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3531C-3680-4665-80BA-84C949E53BE4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62200" y="685801"/>
            <a:ext cx="75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onstantia"/>
              </a:rPr>
              <a:t>Roman Empire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2514601"/>
            <a:ext cx="10744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u="sng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Morality during 1</a:t>
            </a:r>
            <a:r>
              <a:rPr lang="en-US" sz="4400" b="1" u="sng" baseline="30000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st</a:t>
            </a:r>
            <a:r>
              <a:rPr lang="en-US" sz="4400" b="1" u="sng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 half of the 2</a:t>
            </a:r>
            <a:r>
              <a:rPr lang="en-US" sz="4400" b="1" u="sng" baseline="30000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nd</a:t>
            </a:r>
            <a:r>
              <a:rPr lang="en-US" sz="4400" b="1" u="sng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 century</a:t>
            </a:r>
            <a:endParaRPr lang="en-US" sz="4400" b="1" dirty="0">
              <a:solidFill>
                <a:prstClr val="black"/>
              </a:solidFill>
              <a:latin typeface="Constantia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"…an age when shame seems to have vanished from the earth."  </a:t>
            </a:r>
            <a:br>
              <a:rPr lang="en-US" sz="44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</a:b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(J. J. Chapman, cited in  </a:t>
            </a:r>
            <a:r>
              <a:rPr lang="en-US" sz="3200" b="1" i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Flesh &amp; Spirit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, Barclay, p. 24)</a:t>
            </a:r>
            <a:endParaRPr lang="en-US" sz="3600" b="1" dirty="0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04801"/>
            <a:ext cx="8915399" cy="168176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Mark 16:15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“Go ye into all the world, and preach the gospel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to the whole creation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555" y="2286000"/>
            <a:ext cx="12268200" cy="43687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“unlikely” just may listen and  obey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Religious/Gentile </a:t>
            </a:r>
            <a:r>
              <a:rPr lang="en-US" sz="3600" i="1" dirty="0"/>
              <a:t>– </a:t>
            </a:r>
            <a:r>
              <a:rPr lang="en-US" sz="3600" dirty="0"/>
              <a:t>Cornelius (Acts 10)</a:t>
            </a:r>
          </a:p>
          <a:p>
            <a:pPr lvl="1">
              <a:lnSpc>
                <a:spcPct val="90000"/>
              </a:lnSpc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Non-Religious </a:t>
            </a:r>
            <a:r>
              <a:rPr lang="en-US" sz="3600" i="1" dirty="0"/>
              <a:t>– </a:t>
            </a:r>
            <a:r>
              <a:rPr lang="en-US" sz="3600" dirty="0"/>
              <a:t>Simon (Acts 8:9-13)</a:t>
            </a:r>
            <a:endParaRPr lang="en-US" sz="3600" i="1" dirty="0"/>
          </a:p>
          <a:p>
            <a:pPr lvl="1">
              <a:lnSpc>
                <a:spcPct val="90000"/>
              </a:lnSpc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Worldly </a:t>
            </a:r>
            <a:r>
              <a:rPr lang="en-US" sz="3600" i="1" dirty="0"/>
              <a:t>– </a:t>
            </a:r>
            <a:r>
              <a:rPr lang="en-US" sz="3600" dirty="0"/>
              <a:t>Corinthians</a:t>
            </a:r>
            <a:r>
              <a:rPr lang="en-US" sz="3600" i="1" dirty="0"/>
              <a:t> </a:t>
            </a:r>
            <a:r>
              <a:rPr lang="en-US" sz="3600" dirty="0"/>
              <a:t>( Acts 18:8; 1 Corinthians 6:9-11)</a:t>
            </a:r>
          </a:p>
          <a:p>
            <a:pPr lvl="1">
              <a:lnSpc>
                <a:spcPct val="90000"/>
              </a:lnSpc>
            </a:pPr>
            <a:r>
              <a:rPr lang="en-US" sz="3600" i="1" dirty="0"/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Ignorant</a:t>
            </a:r>
            <a:r>
              <a:rPr lang="en-US" sz="3600" i="1" dirty="0"/>
              <a:t> – </a:t>
            </a:r>
            <a:r>
              <a:rPr lang="en-US" sz="3600" dirty="0"/>
              <a:t>Jews (Acts 2:23; 3:17)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Persecutor</a:t>
            </a:r>
            <a:r>
              <a:rPr lang="en-US" sz="3600" i="1" dirty="0"/>
              <a:t> –</a:t>
            </a:r>
            <a:r>
              <a:rPr lang="en-US" sz="3600" dirty="0"/>
              <a:t> Saul (Acts 8:3; 9:1-2; 1 Timothy 1:15)</a:t>
            </a:r>
          </a:p>
          <a:p>
            <a:pPr lvl="1">
              <a:lnSpc>
                <a:spcPct val="90000"/>
              </a:lnSpc>
            </a:pPr>
            <a:r>
              <a:rPr lang="en-US" sz="3600" i="1" dirty="0"/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en-US" sz="3600" i="1" dirty="0"/>
              <a:t> – </a:t>
            </a:r>
            <a:r>
              <a:rPr lang="en-US" sz="3600" dirty="0"/>
              <a:t>Jailor (Acts 16:31-33)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17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04801"/>
            <a:ext cx="9163050" cy="168176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Mark 16:15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“Go ye into all the world, and preach the gospel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to the whole creation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1"/>
            <a:ext cx="11353800" cy="43687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Message – Redemption / Salvation</a:t>
            </a:r>
          </a:p>
          <a:p>
            <a:pPr lvl="1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How we are saved? (1 Corinthians 15:1-4)</a:t>
            </a:r>
          </a:p>
          <a:p>
            <a:pPr lvl="1"/>
            <a:r>
              <a:rPr lang="en-US" sz="4000" i="1" dirty="0"/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Peter’s sermon – salvation from sin. (Acts 2)</a:t>
            </a:r>
          </a:p>
          <a:p>
            <a:pPr lvl="1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Peter’s sermon to Cornelius. (Acts 10:34-43)</a:t>
            </a:r>
          </a:p>
          <a:p>
            <a:pPr lvl="1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Paul’s sermon in Antioch. (Acts 13:23-38)</a:t>
            </a:r>
          </a:p>
          <a:p>
            <a:pPr lvl="1"/>
            <a:r>
              <a:rPr lang="en-US" sz="4000" i="1" dirty="0"/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Paul’s sermon in Thessalonica and on Mars Hill – salvation.  (Acts 17:6, 22-31)</a:t>
            </a:r>
          </a:p>
          <a:p>
            <a:pPr lvl="1"/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Paul’s letter to the Romans. (Romans 1:1-7)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548-CBE0-48A0-958E-2EC3930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 Influence Of The Church On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7DBD-B234-48BF-9813-FCA2A6A7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1"/>
            <a:ext cx="110490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Sinful State Of The World Can Help Christians To Shine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3600" dirty="0"/>
              <a:t>Matthew 5:13ff; Philippians 2:14-16; 1 Timothy 4:12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World often sees hypocrisy.  Cf. 1 Timothy 4:1-2; </a:t>
            </a:r>
            <a:br>
              <a:rPr lang="en-US" sz="3600" dirty="0"/>
            </a:br>
            <a:r>
              <a:rPr lang="en-US" sz="3600" dirty="0"/>
              <a:t>Matthew 23:15, 29-33</a:t>
            </a:r>
          </a:p>
          <a:p>
            <a:pPr lvl="1">
              <a:lnSpc>
                <a:spcPct val="12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John 5:44 “How can ye believe, which receive honor one of another, and seek not the honor that cometh from God only?”</a:t>
            </a:r>
          </a:p>
          <a:p>
            <a:pPr lvl="1">
              <a:lnSpc>
                <a:spcPct val="12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Micah 6:8 “He hath showed thee, O man, what is good; and what doth Jehovah require of thee, but to do justly, and to love kindness, and to walk humbly with thy God.”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3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6872"/>
            <a:ext cx="11506200" cy="39877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 On YOU TODAY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Joshua 24:15</a:t>
            </a:r>
          </a:p>
          <a:p>
            <a:pPr>
              <a:buNone/>
            </a:pP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And if it seem evil unto you to serve Jehovah,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you this day whom ye will serve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; whether the gods which your fathers served that were beyond the River, or the gods of the Amorites, in whose land ye dwell: but as for me and my house, we will serve Jehovah.”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6DCAD-FAF9-D496-2AE1-F475A281D690}"/>
              </a:ext>
            </a:extLst>
          </p:cNvPr>
          <p:cNvSpPr txBox="1"/>
          <p:nvPr/>
        </p:nvSpPr>
        <p:spPr>
          <a:xfrm>
            <a:off x="1219200" y="838200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Influence Of The World On The Church,</a:t>
            </a:r>
            <a:br>
              <a:rPr lang="en-US" sz="3200" dirty="0"/>
            </a:br>
            <a:r>
              <a:rPr lang="en-US" sz="3200" dirty="0"/>
              <a:t> And The Church On The World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3836A-60FA-481F-8DCD-AD0EEB0CDFA6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609601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onstantia"/>
              </a:rPr>
              <a:t>Roman Empire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1920161"/>
            <a:ext cx="1074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u="sng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Adultery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"Roman women were married to be divorced &amp; were divorced to be married.  Some of them distinguished the years, not by the names of the consuls, but by the names of their husbands."  </a:t>
            </a:r>
            <a:r>
              <a:rPr lang="en-US" sz="36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(Seneca, cited in  </a:t>
            </a:r>
            <a:r>
              <a:rPr lang="en-US" sz="3600" b="1" i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Flesh &amp; Spirit</a:t>
            </a:r>
            <a:r>
              <a:rPr lang="en-US" sz="36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, Barclay, p. 24 )</a:t>
            </a:r>
            <a:endParaRPr lang="en-US" sz="3600" b="1" dirty="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EA419-C468-40E7-9158-A3F326DFB63A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5800" y="2362200"/>
            <a:ext cx="10896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u="sng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Homosexuality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Julius Caesar was notoriously the lover of King </a:t>
            </a:r>
            <a:r>
              <a:rPr lang="en-US" sz="3600" b="1" dirty="0" err="1">
                <a:solidFill>
                  <a:srgbClr val="FF0000"/>
                </a:solidFill>
                <a:latin typeface="Constantia"/>
                <a:cs typeface="Times New Roman" pitchFamily="18" charset="0"/>
              </a:rPr>
              <a:t>Nicomedes</a:t>
            </a:r>
            <a:r>
              <a:rPr lang="en-US" sz="36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 of Bithynia.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Nero "married" a youth called </a:t>
            </a:r>
            <a:r>
              <a:rPr lang="en-US" sz="3600" b="1" dirty="0" err="1">
                <a:solidFill>
                  <a:srgbClr val="FF0000"/>
                </a:solidFill>
                <a:latin typeface="Constantia"/>
                <a:cs typeface="Times New Roman" pitchFamily="18" charset="0"/>
              </a:rPr>
              <a:t>Sporus</a:t>
            </a:r>
            <a:r>
              <a:rPr lang="en-US" sz="3600" b="1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 &amp; had a marriage procession through the streets of Rome   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(</a:t>
            </a:r>
            <a:r>
              <a:rPr lang="en-US" sz="3200" b="1" i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Flesh &amp; Spirit</a:t>
            </a:r>
            <a:r>
              <a:rPr lang="en-US" sz="3200" b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, Barclay, p. 27)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0" y="685801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onstantia"/>
              </a:rPr>
              <a:t>Roman Empire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5B92B-599F-4AFE-A9F1-89EBF0573573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6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2590801"/>
            <a:ext cx="1097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  <a:t>"There was no strong body of opinion against immorality.  To the Graeco-Roman world immorality in sexual matters was not immorality; it was established custom and practice."  </a:t>
            </a:r>
            <a:br>
              <a:rPr lang="en-US" sz="4400" dirty="0">
                <a:solidFill>
                  <a:srgbClr val="FF0000"/>
                </a:solidFill>
                <a:latin typeface="Constantia"/>
                <a:cs typeface="Times New Roman" pitchFamily="18" charset="0"/>
              </a:rPr>
            </a:br>
            <a:r>
              <a:rPr lang="en-US" sz="3600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Flesh &amp; Spirit</a:t>
            </a:r>
            <a:r>
              <a:rPr lang="en-US" sz="3600" dirty="0">
                <a:solidFill>
                  <a:prstClr val="black"/>
                </a:solidFill>
                <a:latin typeface="Constantia"/>
                <a:cs typeface="Times New Roman" pitchFamily="18" charset="0"/>
              </a:rPr>
              <a:t>, Barclay, p. 28)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0" y="838201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prstClr val="black"/>
                </a:solidFill>
                <a:latin typeface="Constantia"/>
              </a:rPr>
              <a:t>Roman Empire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52472-BD12-4ABF-88A3-43F3BC4C41E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7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1828800" y="2438401"/>
            <a:ext cx="8839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Times New Roman" pitchFamily="18" charset="0"/>
            </a:endParaRP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438400" y="0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prstClr val="black"/>
                </a:solidFill>
                <a:latin typeface="Constantia"/>
              </a:rPr>
              <a:t>America,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1064657"/>
            <a:ext cx="10896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aktiv-grotesk"/>
              </a:rPr>
              <a:t>“The latest results are based on Gallup's annual Values and Beliefs poll, conducted May 1-13, 2020. The poll updated several trends on Americans' views about marriage asked previously over the past two decades.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aktiv-grotesk"/>
              </a:rPr>
              <a:t>The trends are consistent with Americans' evolving views of marriage. </a:t>
            </a:r>
            <a:r>
              <a:rPr lang="en-US" sz="4000" b="1" dirty="0">
                <a:solidFill>
                  <a:srgbClr val="FF0000"/>
                </a:solidFill>
                <a:latin typeface="aktiv-grotesk"/>
              </a:rPr>
              <a:t>Sixty-six percent </a:t>
            </a:r>
            <a:r>
              <a:rPr lang="en-US" sz="3200" dirty="0">
                <a:solidFill>
                  <a:srgbClr val="000000"/>
                </a:solidFill>
                <a:latin typeface="aktiv-grotesk"/>
              </a:rPr>
              <a:t>now believe it is </a:t>
            </a:r>
            <a:r>
              <a:rPr lang="en-US" sz="3200" dirty="0">
                <a:solidFill>
                  <a:srgbClr val="FF0000"/>
                </a:solidFill>
                <a:latin typeface="aktiv-grotes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morally acceptable to have a baby outside of marriage</a:t>
            </a:r>
            <a:r>
              <a:rPr lang="en-US" sz="3200" dirty="0">
                <a:solidFill>
                  <a:srgbClr val="000000"/>
                </a:solidFill>
                <a:latin typeface="aktiv-grotesk"/>
              </a:rPr>
              <a:t>, an increase from 53% the first year the question was asked in 2001. 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aktiv-grotesk"/>
              </a:rPr>
              <a:t>Seventy-two percent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ktiv-grotesk"/>
              </a:rPr>
              <a:t>,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ktiv-grotesk"/>
              </a:rPr>
              <a:t> 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ktiv-grotes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 from 53% in 2001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aktiv-grotesk"/>
              </a:rPr>
              <a:t>, consider sex between an unmarried man and woman morally acceptable.”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ktiv-grotesk"/>
              </a:rPr>
              <a:t> (https://news.gallup.com/poll/316223/fewer-say-important-parents-married.aspx)</a:t>
            </a:r>
          </a:p>
        </p:txBody>
      </p:sp>
    </p:spTree>
    <p:extLst>
      <p:ext uri="{BB962C8B-B14F-4D97-AF65-F5344CB8AC3E}">
        <p14:creationId xmlns:p14="http://schemas.microsoft.com/office/powerpoint/2010/main" val="23110548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52472-BD12-4ABF-88A3-43F3BC4C41E8}" type="slidenum">
              <a:rPr lang="en-US">
                <a:solidFill>
                  <a:srgbClr val="04617B">
                    <a:shade val="90000"/>
                  </a:srgbClr>
                </a:solidFill>
                <a:latin typeface="Constantia"/>
              </a:rPr>
              <a:pPr>
                <a:defRPr/>
              </a:pPr>
              <a:t>8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1828800" y="2438401"/>
            <a:ext cx="8839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  <a:cs typeface="Times New Roman" pitchFamily="18" charset="0"/>
            </a:endParaRP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286000" y="-115134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prstClr val="black"/>
                </a:solidFill>
                <a:latin typeface="Constantia"/>
              </a:rPr>
              <a:t>America,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71E9C-842D-471D-92A3-A414FD8AC56E}"/>
              </a:ext>
            </a:extLst>
          </p:cNvPr>
          <p:cNvSpPr txBox="1"/>
          <p:nvPr/>
        </p:nvSpPr>
        <p:spPr>
          <a:xfrm>
            <a:off x="838200" y="685801"/>
            <a:ext cx="109728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Belief That It Is Very Important for Couples to Marry if They Plan to Spend the Rest of Their Lives Together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				</a:t>
            </a:r>
            <a:r>
              <a:rPr lang="en-US" sz="2000" dirty="0">
                <a:solidFill>
                  <a:prstClr val="black"/>
                </a:solidFill>
                <a:latin typeface="Constantia"/>
              </a:rPr>
              <a:t>2006	2013	2020	Change, 2006-2020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onstantia"/>
              </a:rPr>
              <a:t>% pct. pts.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Men				56	43	39	-17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Women			53	43	38	-15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18-34 years old		50	34	29	-21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35-54 years old		46	41	40	-6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55+ years old			67	54	43	-24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Constantia"/>
              </a:rPr>
              <a:t>Married			60	49	43	-17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Not married			45	37	33	-12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Children under 18		56	40	43	-13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No children under 18		54	45	36	-18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Constantia"/>
              </a:rPr>
              <a:t>Attend church weekly	82	68	67	-15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Attend church monthly	62	50	46	-16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onstantia"/>
              </a:rPr>
              <a:t>Seldom/Never attend	33	26	22	-11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ktiv-grotesk"/>
              </a:rPr>
              <a:t>(https://news.gallup.com/poll/316223/fewer-say-important-parents-married.aspx)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1283605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8958-C03F-43E8-82FC-9FD30292CE41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The Queen James 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1"/>
            <a:ext cx="7467600" cy="44958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“You can’t choose your sexuality, but you can choose Jesus. Now you can choose a Bible, too.”</a:t>
            </a:r>
            <a:r>
              <a:rPr lang="en-US" sz="3200" dirty="0"/>
              <a:t> </a:t>
            </a:r>
            <a:r>
              <a:rPr lang="en-US" sz="2000" dirty="0"/>
              <a:t>©2012, QueenJamesBible.com. All rights reserved.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ty cutouts desig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8723</TotalTime>
  <Words>2204</Words>
  <Application>Microsoft Office PowerPoint</Application>
  <PresentationFormat>Widescreen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aktiv-grotesk</vt:lpstr>
      <vt:lpstr>Arial</vt:lpstr>
      <vt:lpstr>Calibri</vt:lpstr>
      <vt:lpstr>Constantia</vt:lpstr>
      <vt:lpstr>Trebuchet MS</vt:lpstr>
      <vt:lpstr>Wingdings</vt:lpstr>
      <vt:lpstr>Wingdings 2</vt:lpstr>
      <vt:lpstr>Flow</vt:lpstr>
      <vt:lpstr>Unity cutouts design template</vt:lpstr>
      <vt:lpstr>Berlin</vt:lpstr>
      <vt:lpstr>The Influence Of The World On The Church,   And The Church On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“You can’t choose your sexuality, but you can choose Jesus. Now you can choose a Bible, too.” ©2012, QueenJamesBible.com. All rights reserved.</vt:lpstr>
      <vt:lpstr>PowerPoint Presentation</vt:lpstr>
      <vt:lpstr>The Loss Of Hunger For Righteousness</vt:lpstr>
      <vt:lpstr>The Loss Of Hunger For Righteousness</vt:lpstr>
      <vt:lpstr>PowerPoint Presentation</vt:lpstr>
      <vt:lpstr>The Loss Of Hunger For Righteousness</vt:lpstr>
      <vt:lpstr>The Loss Of The Sacred</vt:lpstr>
      <vt:lpstr>The Loss Of The Sacred</vt:lpstr>
      <vt:lpstr>The Loss Of The Sacred</vt:lpstr>
      <vt:lpstr>The Loss Of Distinctiveness</vt:lpstr>
      <vt:lpstr>The Loss Of Distinctiveness</vt:lpstr>
      <vt:lpstr>The Loss Of Distinctiveness</vt:lpstr>
      <vt:lpstr>The Loss Of Confrontation</vt:lpstr>
      <vt:lpstr>The Loss Of Confrontation</vt:lpstr>
      <vt:lpstr>The Loss Of Confrontation</vt:lpstr>
      <vt:lpstr>The Influence Of The World On The Church</vt:lpstr>
      <vt:lpstr>Changes Occur</vt:lpstr>
      <vt:lpstr> …And The Influence of the Church On The World</vt:lpstr>
      <vt:lpstr>… The Influence of the Church On The World</vt:lpstr>
      <vt:lpstr>… The Influence of the Church On The World</vt:lpstr>
      <vt:lpstr>… The Influence of the Church On The World</vt:lpstr>
      <vt:lpstr>Mark 16:15 “Go ye into all the world, and preach the gospel to the whole creation.”</vt:lpstr>
      <vt:lpstr>Mark 16:15 “Go ye into all the world, and preach the gospel to the whole creation.”</vt:lpstr>
      <vt:lpstr>… The Influence Of The Church On The World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Future Hold?</dc:title>
  <dc:creator>Micky Galloway</dc:creator>
  <cp:lastModifiedBy>Micky G</cp:lastModifiedBy>
  <cp:revision>52</cp:revision>
  <cp:lastPrinted>2023-09-26T00:16:48Z</cp:lastPrinted>
  <dcterms:created xsi:type="dcterms:W3CDTF">2011-12-31T23:41:41Z</dcterms:created>
  <dcterms:modified xsi:type="dcterms:W3CDTF">2023-09-26T00:32:25Z</dcterms:modified>
</cp:coreProperties>
</file>