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9"/>
  </p:notesMasterIdLst>
  <p:handoutMasterIdLst>
    <p:handoutMasterId r:id="rId20"/>
  </p:handoutMasterIdLst>
  <p:sldIdLst>
    <p:sldId id="304" r:id="rId5"/>
    <p:sldId id="296" r:id="rId6"/>
    <p:sldId id="321" r:id="rId7"/>
    <p:sldId id="317" r:id="rId8"/>
    <p:sldId id="308" r:id="rId9"/>
    <p:sldId id="309" r:id="rId10"/>
    <p:sldId id="322" r:id="rId11"/>
    <p:sldId id="318" r:id="rId12"/>
    <p:sldId id="319" r:id="rId13"/>
    <p:sldId id="320" r:id="rId14"/>
    <p:sldId id="316" r:id="rId15"/>
    <p:sldId id="323" r:id="rId16"/>
    <p:sldId id="324" r:id="rId17"/>
    <p:sldId id="301"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748" autoAdjust="0"/>
  </p:normalViewPr>
  <p:slideViewPr>
    <p:cSldViewPr>
      <p:cViewPr varScale="1">
        <p:scale>
          <a:sx n="39" d="100"/>
          <a:sy n="39" d="100"/>
        </p:scale>
        <p:origin x="1860" y="3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11/4/2023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11/4/2023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Apostasy - (9 of 12 times used by Jeremiah)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In the NT, in 2 Thessalonians 2:3 Paul references an “apostasy” that would come before the Lord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US" sz="1400" dirty="0"/>
              <a:t>Jeremiah 8:4-5</a:t>
            </a:r>
          </a:p>
          <a:p>
            <a:r>
              <a:rPr lang="en-US" sz="1400" dirty="0"/>
              <a:t>"You shall say to them, 'Thus says the Lord, "Do men fall and not get up again? Does one turn away and not repent? </a:t>
            </a:r>
          </a:p>
          <a:p>
            <a:r>
              <a:rPr lang="en-US" sz="1400" dirty="0"/>
              <a:t>5 "</a:t>
            </a:r>
            <a:r>
              <a:rPr lang="en-US" sz="1400" b="1" dirty="0"/>
              <a:t>Why then has this people, Jerusalem, Turned away in continual apostasy</a:t>
            </a:r>
            <a:r>
              <a:rPr lang="en-US" sz="1400" dirty="0"/>
              <a:t>? They hold fast to deceit, They refuse to return. </a:t>
            </a:r>
          </a:p>
          <a:p>
            <a:endParaRPr lang="en-US" sz="1400" dirty="0"/>
          </a:p>
          <a:p>
            <a:r>
              <a:rPr lang="en-US" sz="1400" dirty="0"/>
              <a:t>2 Thessalonians 2:2-3</a:t>
            </a:r>
          </a:p>
          <a:p>
            <a:r>
              <a:rPr lang="en-US" sz="1400" dirty="0"/>
              <a:t>that you not be quickly shaken from your composure or be disturbed either by a spirit or a message or a letter as if from us, to the effect that </a:t>
            </a:r>
            <a:r>
              <a:rPr lang="en-US" sz="1400" b="1" dirty="0"/>
              <a:t>the day of the Lord </a:t>
            </a:r>
            <a:r>
              <a:rPr lang="en-US" sz="1400" dirty="0"/>
              <a:t>has come. 3 Let no one in any way deceive you, </a:t>
            </a:r>
            <a:r>
              <a:rPr lang="en-US" sz="1400" b="1" dirty="0"/>
              <a:t>for it will not come unless the apostasy comes first</a:t>
            </a:r>
            <a:r>
              <a:rPr lang="en-US" sz="1400" dirty="0"/>
              <a:t>,</a:t>
            </a:r>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2</a:t>
            </a:fld>
            <a:endParaRPr lang="en-US" dirty="0"/>
          </a:p>
        </p:txBody>
      </p:sp>
    </p:spTree>
    <p:extLst>
      <p:ext uri="{BB962C8B-B14F-4D97-AF65-F5344CB8AC3E}">
        <p14:creationId xmlns:p14="http://schemas.microsoft.com/office/powerpoint/2010/main" val="247966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11</a:t>
            </a:fld>
            <a:endParaRPr lang="en-US" dirty="0"/>
          </a:p>
        </p:txBody>
      </p:sp>
    </p:spTree>
    <p:extLst>
      <p:ext uri="{BB962C8B-B14F-4D97-AF65-F5344CB8AC3E}">
        <p14:creationId xmlns:p14="http://schemas.microsoft.com/office/powerpoint/2010/main" val="297379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12</a:t>
            </a:fld>
            <a:endParaRPr lang="en-US" dirty="0"/>
          </a:p>
        </p:txBody>
      </p:sp>
    </p:spTree>
    <p:extLst>
      <p:ext uri="{BB962C8B-B14F-4D97-AF65-F5344CB8AC3E}">
        <p14:creationId xmlns:p14="http://schemas.microsoft.com/office/powerpoint/2010/main" val="2213273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13</a:t>
            </a:fld>
            <a:endParaRPr lang="en-US" dirty="0"/>
          </a:p>
        </p:txBody>
      </p:sp>
    </p:spTree>
    <p:extLst>
      <p:ext uri="{BB962C8B-B14F-4D97-AF65-F5344CB8AC3E}">
        <p14:creationId xmlns:p14="http://schemas.microsoft.com/office/powerpoint/2010/main" val="228880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b="1" dirty="0"/>
              <a:t>2</a:t>
            </a:r>
            <a:r>
              <a:rPr lang="en-US" b="1" baseline="30000" dirty="0"/>
              <a:t>nd</a:t>
            </a:r>
            <a:r>
              <a:rPr lang="en-US" b="1" dirty="0"/>
              <a:t> Peter 2:22… </a:t>
            </a:r>
            <a:r>
              <a:rPr lang="en-US" b="1" i="1" dirty="0"/>
              <a:t>“it has happened.” Some have “turned away” vs. 21</a:t>
            </a:r>
          </a:p>
          <a:p>
            <a:pPr defTabSz="942289"/>
            <a:endParaRPr lang="en-US" b="0" i="0" dirty="0"/>
          </a:p>
          <a:p>
            <a:pPr defTabSz="942289"/>
            <a:r>
              <a:rPr lang="en-US" sz="1300" b="1" i="0" dirty="0"/>
              <a:t>Isaiah 66:1-2</a:t>
            </a:r>
            <a:r>
              <a:rPr lang="en-US" sz="1300" b="0" i="0" dirty="0"/>
              <a:t>, “Thus says the Lord, "Heaven is My throne and the earth is My footstool. Where then is a house you could build for Me? And where is a place that I may rest? </a:t>
            </a:r>
          </a:p>
          <a:p>
            <a:pPr defTabSz="942289"/>
            <a:r>
              <a:rPr lang="en-US" sz="1300" b="0" i="0" dirty="0"/>
              <a:t>2 "For My hand made all these things, Thus all these things came into being," declares the Lord. "</a:t>
            </a:r>
            <a:r>
              <a:rPr lang="en-US" sz="1300" b="1" i="0" dirty="0"/>
              <a:t>But to this one I will look, To him who is humble and contrite of spirit, and who trembles at My word</a:t>
            </a:r>
            <a:r>
              <a:rPr lang="en-US" sz="1300" b="0" i="0" dirty="0"/>
              <a:t>.” </a:t>
            </a:r>
          </a:p>
          <a:p>
            <a:pPr defTabSz="942289"/>
            <a:endParaRPr lang="en-US" sz="1300" b="0" i="0" dirty="0"/>
          </a:p>
          <a:p>
            <a:pPr defTabSz="942289"/>
            <a:r>
              <a:rPr lang="en-US" sz="1300" b="1" i="0" dirty="0"/>
              <a:t>Jeremiah 2:17-19</a:t>
            </a:r>
            <a:r>
              <a:rPr lang="en-US" sz="1300" b="0" i="0" dirty="0"/>
              <a:t>, “Have you not done this to yourself by your forsaking the Lord your God when He led you in the way? 18 "But now what are you doing on the road to Egypt, to drink the waters of the Nile? Or what are you doing on the road to Assyria, to drink the waters of the Euphrates? 19 "Your own wickedness will correct you,</a:t>
            </a:r>
          </a:p>
          <a:p>
            <a:pPr defTabSz="942289"/>
            <a:r>
              <a:rPr lang="en-US" sz="1300" b="1" i="0" dirty="0"/>
              <a:t>And your apostasies will reprove you; </a:t>
            </a:r>
            <a:r>
              <a:rPr lang="en-US" sz="1300" b="0" i="0" dirty="0"/>
              <a:t>know therefore and see that it is evil and bitter for you to forsake the Lord your God, and </a:t>
            </a:r>
            <a:r>
              <a:rPr lang="en-US" sz="1300" b="1" i="0" dirty="0"/>
              <a:t>the dread of Me is not in you</a:t>
            </a:r>
            <a:r>
              <a:rPr lang="en-US" sz="1300" b="0" i="0" dirty="0"/>
              <a:t>," declares the Lord God of hosts.”</a:t>
            </a:r>
          </a:p>
          <a:p>
            <a:pPr defTabSz="942289"/>
            <a:endParaRPr lang="en-US" sz="1300" b="0" i="0" dirty="0"/>
          </a:p>
          <a:p>
            <a:pPr defTabSz="942289"/>
            <a:r>
              <a:rPr lang="en-US" sz="1300" b="1" i="0" dirty="0"/>
              <a:t>Jeremiah 5:21-24</a:t>
            </a:r>
            <a:r>
              <a:rPr lang="en-US" sz="1300" b="0" i="0" dirty="0"/>
              <a:t>, “Now hear this, O foolish and senseless people, Who have eyes but do not see; Who have ears but do not hear. 22 </a:t>
            </a:r>
            <a:r>
              <a:rPr lang="en-US" sz="1300" b="1" i="0" dirty="0"/>
              <a:t>'Do you not fear Me</a:t>
            </a:r>
            <a:r>
              <a:rPr lang="en-US" sz="1300" b="0" i="0" dirty="0"/>
              <a:t>?' declares the Lord. </a:t>
            </a:r>
            <a:r>
              <a:rPr lang="en-US" sz="1300" b="1" i="0" dirty="0"/>
              <a:t>'Do you not tremble in My presence</a:t>
            </a:r>
            <a:r>
              <a:rPr lang="en-US" sz="1300" b="0" i="0" dirty="0"/>
              <a:t>? For I have placed the sand as a boundary for the sea, an eternal decree, so it cannot cross over it. Though the waves toss, yet they cannot prevail; Though they roar, yet they cannot cross over it. 23 'But this people has </a:t>
            </a:r>
            <a:r>
              <a:rPr lang="en-US" sz="1300" b="1" i="0" dirty="0"/>
              <a:t>a stubborn and rebellious heart</a:t>
            </a:r>
            <a:r>
              <a:rPr lang="en-US" sz="1300" b="0" i="0" dirty="0"/>
              <a:t>; They have turned aside and departed. 24 </a:t>
            </a:r>
            <a:r>
              <a:rPr lang="en-US" sz="1300" b="1" i="0" dirty="0"/>
              <a:t>'They do not say in their heart, "Let us now fear the Lord our God, Who gives rain in its season</a:t>
            </a:r>
            <a:r>
              <a:rPr lang="en-US" sz="1300" b="0" i="0" dirty="0"/>
              <a:t>, Both the autumn rain and the spring rain, Who keeps for us The appointed weeks of the harvest." </a:t>
            </a:r>
            <a:endParaRPr lang="en-US" sz="1300" b="1" i="1" dirty="0"/>
          </a:p>
          <a:p>
            <a:pPr defTabSz="942289"/>
            <a:endParaRPr lang="en-US" sz="1300" b="1" i="1" dirty="0"/>
          </a:p>
          <a:p>
            <a:pPr defTabSz="942289"/>
            <a:r>
              <a:rPr lang="en-US" sz="1300" b="1" i="0" dirty="0"/>
              <a:t>Jeremiah</a:t>
            </a:r>
            <a:r>
              <a:rPr lang="en-US" sz="1300" b="0" i="0" dirty="0"/>
              <a:t> </a:t>
            </a:r>
            <a:r>
              <a:rPr lang="en-US" sz="1300" b="1" i="0" dirty="0"/>
              <a:t>36:23-24, “</a:t>
            </a:r>
            <a:r>
              <a:rPr lang="en-US" sz="1300" b="0" i="0" dirty="0"/>
              <a:t>When </a:t>
            </a:r>
            <a:r>
              <a:rPr lang="en-US" sz="1300" b="0" i="0" dirty="0" err="1"/>
              <a:t>Jehudi</a:t>
            </a:r>
            <a:r>
              <a:rPr lang="en-US" sz="1300" b="0" i="0" dirty="0"/>
              <a:t> had read three or four columns, the king (Josiah’s son) cut it with a scribe's knife and threw it into the fire that was in the brazier, until all the scroll was consumed in the fire that was in the brazier. 24 Yet the king and all his servants who heard all these words were not afraid, nor did they rend their garments.</a:t>
            </a:r>
          </a:p>
          <a:p>
            <a:pPr defTabSz="942289"/>
            <a:endParaRPr lang="en-US" b="0" i="0" dirty="0"/>
          </a:p>
          <a:p>
            <a:r>
              <a:rPr lang="en-US" sz="1300" b="1" dirty="0"/>
              <a:t>Deuteronomy 17:18-20</a:t>
            </a:r>
            <a:r>
              <a:rPr lang="en-US" sz="1300" dirty="0"/>
              <a:t>, “Now it shall come about when he sits on the throne of his kingdom, </a:t>
            </a:r>
            <a:r>
              <a:rPr lang="en-US" sz="1300" b="1" dirty="0"/>
              <a:t>he shall write for himself a copy of this law on a scroll in the presence of the Levitical priests</a:t>
            </a:r>
            <a:r>
              <a:rPr lang="en-US" sz="1300" dirty="0"/>
              <a:t>. 19 "It shall be with him and </a:t>
            </a:r>
            <a:r>
              <a:rPr lang="en-US" sz="1300" b="1" dirty="0"/>
              <a:t>he shall read it all the days of his life</a:t>
            </a:r>
            <a:r>
              <a:rPr lang="en-US" sz="1300" dirty="0"/>
              <a:t>, </a:t>
            </a:r>
            <a:r>
              <a:rPr lang="en-US" sz="1300" b="1" dirty="0"/>
              <a:t>that he may learn to fear the Lord his God</a:t>
            </a:r>
            <a:r>
              <a:rPr lang="en-US" sz="1300" dirty="0"/>
              <a:t>, by carefully observing all the words of this law and these statutes, 20 </a:t>
            </a:r>
            <a:r>
              <a:rPr lang="en-US" sz="1300" b="1" dirty="0"/>
              <a:t>that his heart may not be lifted up above </a:t>
            </a:r>
            <a:r>
              <a:rPr lang="en-US" sz="1300" dirty="0"/>
              <a:t>his countrymen and that he may not turn aside from the commandment, to the right or the left, so that he and his sons may continue long in his kingdom in the midst of Israel.”</a:t>
            </a:r>
          </a:p>
          <a:p>
            <a:endParaRPr lang="en-US" sz="1300" dirty="0"/>
          </a:p>
          <a:p>
            <a:r>
              <a:rPr lang="en-US" sz="1300" b="1" dirty="0"/>
              <a:t>Deuteronomy 31:12-13</a:t>
            </a:r>
            <a:r>
              <a:rPr lang="en-US" sz="1300" dirty="0"/>
              <a:t>, “</a:t>
            </a:r>
            <a:r>
              <a:rPr lang="en-US" sz="1300" b="1" dirty="0"/>
              <a:t>Assemble the people</a:t>
            </a:r>
            <a:r>
              <a:rPr lang="en-US" sz="1300" dirty="0"/>
              <a:t>, the men and the women and children and the alien who is in your town, </a:t>
            </a:r>
            <a:r>
              <a:rPr lang="en-US" sz="1300" b="1" dirty="0"/>
              <a:t>so that they may hear and learn and fear the Lord </a:t>
            </a:r>
            <a:r>
              <a:rPr lang="en-US" sz="1300" dirty="0"/>
              <a:t>your God, and </a:t>
            </a:r>
            <a:r>
              <a:rPr lang="en-US" sz="1300" b="1" dirty="0"/>
              <a:t>be careful to observe all the words of this law</a:t>
            </a:r>
            <a:r>
              <a:rPr lang="en-US" sz="1300" dirty="0"/>
              <a:t>. 13 "Their children, who have not known, </a:t>
            </a:r>
            <a:r>
              <a:rPr lang="en-US" sz="1300" b="1" dirty="0"/>
              <a:t>will hear and learn to fear the Lord your God</a:t>
            </a:r>
            <a:r>
              <a:rPr lang="en-US" sz="1300" dirty="0"/>
              <a:t>, as long as you live on the land which you are about to cross the Jordan to possess." </a:t>
            </a:r>
          </a:p>
          <a:p>
            <a:endParaRPr lang="en-US" dirty="0"/>
          </a:p>
          <a:p>
            <a:r>
              <a:rPr lang="en-US" sz="1300" b="1" dirty="0"/>
              <a:t>Deuteronomy 6:1-9</a:t>
            </a:r>
            <a:r>
              <a:rPr lang="en-US" sz="1300" dirty="0"/>
              <a:t>, “Now this is the commandment, the statutes and </a:t>
            </a:r>
            <a:r>
              <a:rPr lang="en-US" sz="1300" b="1" dirty="0"/>
              <a:t>the judgments which the Lord your God has commanded me to teach you</a:t>
            </a:r>
            <a:r>
              <a:rPr lang="en-US" sz="1300" dirty="0"/>
              <a:t>, that you might do them in the land where you are going over to possess it, 2 </a:t>
            </a:r>
            <a:r>
              <a:rPr lang="en-US" sz="1300" b="1" dirty="0"/>
              <a:t>so that you and your son and your grandson might fear the Lord your God</a:t>
            </a:r>
            <a:r>
              <a:rPr lang="en-US" sz="1300" dirty="0"/>
              <a:t>, to keep all His statutes and His commandments which I command you, </a:t>
            </a:r>
            <a:r>
              <a:rPr lang="en-US" sz="1300" b="1" dirty="0"/>
              <a:t>all the days of your life, and that your days may be prolonged</a:t>
            </a:r>
            <a:r>
              <a:rPr lang="en-US" sz="1300" dirty="0"/>
              <a:t>… 5 "You shall love the Lord your God with all your heart and with all your soul and with all your might. 6 "These words, which I am commanding you today, shall be on your heart. 7 "</a:t>
            </a:r>
            <a:r>
              <a:rPr lang="en-US" sz="1300" b="1" dirty="0"/>
              <a:t>You shall teach them diligently to your sons</a:t>
            </a:r>
            <a:r>
              <a:rPr lang="en-US" sz="1300" dirty="0"/>
              <a:t> and shall talk of them when you sit in your house and when you walk by the way and when you lie down and when you rise up. 8 "You shall bind them as a sign on your hand and they shall be as frontals on your forehead. 9 "You shall write them on the doorposts of your house and on your gates.”</a:t>
            </a:r>
          </a:p>
          <a:p>
            <a:endParaRPr lang="en-US" dirty="0"/>
          </a:p>
          <a:p>
            <a:r>
              <a:rPr lang="en-US" b="1" dirty="0"/>
              <a:t>Psalms 36:1-2</a:t>
            </a:r>
            <a:r>
              <a:rPr lang="en-US" dirty="0"/>
              <a:t>, “</a:t>
            </a:r>
            <a:r>
              <a:rPr lang="en-US" b="1" i="0" dirty="0"/>
              <a:t>Transgression speaks to the ungodly within his heart; there is no fear of God before his eyes</a:t>
            </a:r>
            <a:r>
              <a:rPr lang="en-US" i="0" dirty="0"/>
              <a:t>. 2 For it flatters him in his own eyes concerning the discovery of his iniquity and the hatred of it</a:t>
            </a:r>
            <a:r>
              <a:rPr lang="en-US" dirty="0"/>
              <a:t>.”</a:t>
            </a:r>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3</a:t>
            </a:fld>
            <a:endParaRPr lang="en-US" dirty="0"/>
          </a:p>
        </p:txBody>
      </p:sp>
      <p:sp>
        <p:nvSpPr>
          <p:cNvPr id="5" name="Date Placeholder 4">
            <a:extLst>
              <a:ext uri="{FF2B5EF4-FFF2-40B4-BE49-F238E27FC236}">
                <a16:creationId xmlns:a16="http://schemas.microsoft.com/office/drawing/2014/main" id="{8114A792-5047-632E-E7BC-F21FD4C0EA11}"/>
              </a:ext>
            </a:extLst>
          </p:cNvPr>
          <p:cNvSpPr>
            <a:spLocks noGrp="1"/>
          </p:cNvSpPr>
          <p:nvPr>
            <p:ph type="dt" idx="1"/>
          </p:nvPr>
        </p:nvSpPr>
        <p:spPr/>
        <p:txBody>
          <a:bodyPr/>
          <a:lstStyle/>
          <a:p>
            <a:r>
              <a:rPr lang="en-US"/>
              <a:t>10/22/2023am</a:t>
            </a:r>
            <a:endParaRPr lang="en-US" dirty="0"/>
          </a:p>
        </p:txBody>
      </p:sp>
      <p:sp>
        <p:nvSpPr>
          <p:cNvPr id="6" name="Footer Placeholder 5">
            <a:extLst>
              <a:ext uri="{FF2B5EF4-FFF2-40B4-BE49-F238E27FC236}">
                <a16:creationId xmlns:a16="http://schemas.microsoft.com/office/drawing/2014/main" id="{CEB72CD5-44FA-D9DD-4F69-270B3628FB93}"/>
              </a:ext>
            </a:extLst>
          </p:cNvPr>
          <p:cNvSpPr>
            <a:spLocks noGrp="1"/>
          </p:cNvSpPr>
          <p:nvPr>
            <p:ph type="ftr" sz="quarter" idx="4"/>
          </p:nvPr>
        </p:nvSpPr>
        <p:spPr/>
        <p:txBody>
          <a:bodyPr/>
          <a:lstStyle/>
          <a:p>
            <a:r>
              <a:rPr lang="en-US"/>
              <a:t>Preventing Apostasy - Trembling At His Word</a:t>
            </a:r>
            <a:endParaRPr lang="en-US" dirty="0"/>
          </a:p>
        </p:txBody>
      </p:sp>
    </p:spTree>
    <p:extLst>
      <p:ext uri="{BB962C8B-B14F-4D97-AF65-F5344CB8AC3E}">
        <p14:creationId xmlns:p14="http://schemas.microsoft.com/office/powerpoint/2010/main" val="425991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4</a:t>
            </a:fld>
            <a:endParaRPr lang="en-US" dirty="0"/>
          </a:p>
        </p:txBody>
      </p:sp>
    </p:spTree>
    <p:extLst>
      <p:ext uri="{BB962C8B-B14F-4D97-AF65-F5344CB8AC3E}">
        <p14:creationId xmlns:p14="http://schemas.microsoft.com/office/powerpoint/2010/main" val="415951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r>
              <a:rPr lang="en-US" dirty="0"/>
              <a:t>Gal. 2:4, lit. “smuggled in” - to “steal in”. </a:t>
            </a:r>
          </a:p>
          <a:p>
            <a:r>
              <a:rPr lang="en-US" dirty="0"/>
              <a:t>Jude 4 - to settle in alongside</a:t>
            </a:r>
          </a:p>
        </p:txBody>
      </p:sp>
      <p:sp>
        <p:nvSpPr>
          <p:cNvPr id="4" name="Slide Number Placeholder 3"/>
          <p:cNvSpPr>
            <a:spLocks noGrp="1"/>
          </p:cNvSpPr>
          <p:nvPr>
            <p:ph type="sldNum" sz="quarter" idx="5"/>
          </p:nvPr>
        </p:nvSpPr>
        <p:spPr/>
        <p:txBody>
          <a:bodyPr/>
          <a:lstStyle/>
          <a:p>
            <a:fld id="{C6074690-7256-4BB9-AC0F-97AEAE8CDEC2}" type="slidenum">
              <a:rPr lang="en-US" smtClean="0"/>
              <a:t>5</a:t>
            </a:fld>
            <a:endParaRPr lang="en-US" dirty="0"/>
          </a:p>
        </p:txBody>
      </p:sp>
    </p:spTree>
    <p:extLst>
      <p:ext uri="{BB962C8B-B14F-4D97-AF65-F5344CB8AC3E}">
        <p14:creationId xmlns:p14="http://schemas.microsoft.com/office/powerpoint/2010/main" val="425991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Acts 20:28-32 </a:t>
            </a:r>
            <a:r>
              <a:rPr lang="en-US" sz="1300" dirty="0"/>
              <a:t>- </a:t>
            </a:r>
            <a:r>
              <a:rPr lang="en-US" sz="1300" i="0" dirty="0"/>
              <a:t>"</a:t>
            </a:r>
            <a:r>
              <a:rPr lang="en-US" sz="1300" b="1" i="0" dirty="0"/>
              <a:t>Be on guard for yourselves and for all the flock</a:t>
            </a:r>
            <a:r>
              <a:rPr lang="en-US" sz="1300" i="0" dirty="0"/>
              <a:t>, among which the Holy Spirit has made you overseers, </a:t>
            </a:r>
            <a:r>
              <a:rPr lang="en-US" sz="1300" b="1" i="0" dirty="0"/>
              <a:t>to shepherd the church of God </a:t>
            </a:r>
            <a:r>
              <a:rPr lang="en-US" sz="1300" i="0" dirty="0"/>
              <a:t>which He purchased with His own blood. 29 "I know that after my departure </a:t>
            </a:r>
            <a:r>
              <a:rPr lang="en-US" sz="1300" b="1" i="0" dirty="0"/>
              <a:t>savage wolves will come in among you, not sparing the flock</a:t>
            </a:r>
            <a:r>
              <a:rPr lang="en-US" sz="1300" i="0" dirty="0"/>
              <a:t>; 30 and </a:t>
            </a:r>
            <a:r>
              <a:rPr lang="en-US" sz="1300" b="1" i="0" dirty="0"/>
              <a:t>from among your own selves men will arise</a:t>
            </a:r>
            <a:r>
              <a:rPr lang="en-US" sz="1300" i="0" dirty="0"/>
              <a:t>, speaking perverse things, </a:t>
            </a:r>
            <a:r>
              <a:rPr lang="en-US" sz="1300" b="1" i="0" dirty="0"/>
              <a:t>to draw away the disciples after them</a:t>
            </a:r>
            <a:r>
              <a:rPr lang="en-US" sz="1300" i="0" dirty="0"/>
              <a:t>. 31 "</a:t>
            </a:r>
            <a:r>
              <a:rPr lang="en-US" sz="1300" b="1" i="0" dirty="0"/>
              <a:t>Therefore be on the alert</a:t>
            </a:r>
            <a:r>
              <a:rPr lang="en-US" sz="1300" i="0" dirty="0"/>
              <a:t>, remembering that night and day for a period of three years </a:t>
            </a:r>
            <a:r>
              <a:rPr lang="en-US" sz="1300" b="1" i="0" dirty="0"/>
              <a:t>I did not cease to admonish each one with tears.</a:t>
            </a:r>
            <a:r>
              <a:rPr lang="en-US" sz="1300" i="0" dirty="0"/>
              <a:t> 32 "And now </a:t>
            </a:r>
            <a:r>
              <a:rPr lang="en-US" sz="1300" b="1" i="0" dirty="0"/>
              <a:t>I commend you to God and to the word of His grace</a:t>
            </a:r>
            <a:r>
              <a:rPr lang="en-US" sz="1300" i="0" dirty="0"/>
              <a:t>, which is able to build you up and to give you the inheritance among all those who are sanctified.”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6</a:t>
            </a:fld>
            <a:endParaRPr lang="en-US" dirty="0"/>
          </a:p>
        </p:txBody>
      </p:sp>
    </p:spTree>
    <p:extLst>
      <p:ext uri="{BB962C8B-B14F-4D97-AF65-F5344CB8AC3E}">
        <p14:creationId xmlns:p14="http://schemas.microsoft.com/office/powerpoint/2010/main" val="631706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Colossians 2:6-8</a:t>
            </a:r>
            <a:r>
              <a:rPr lang="en-US" dirty="0"/>
              <a:t>, “Therefore as you have received Christ Jesus the Lord, so walk in Him, 7 </a:t>
            </a:r>
            <a:r>
              <a:rPr lang="en-US" b="1" dirty="0"/>
              <a:t>having been firmly rooted and now being built up in Him </a:t>
            </a:r>
            <a:r>
              <a:rPr lang="en-US" dirty="0"/>
              <a:t>and established in your faith, </a:t>
            </a:r>
            <a:r>
              <a:rPr lang="en-US" b="1" dirty="0"/>
              <a:t>just as you were instructed</a:t>
            </a:r>
            <a:r>
              <a:rPr lang="en-US" dirty="0"/>
              <a:t>, and overflowing with </a:t>
            </a:r>
            <a:r>
              <a:rPr lang="en-US" b="1" dirty="0"/>
              <a:t>gratitude</a:t>
            </a:r>
            <a:r>
              <a:rPr lang="en-US" dirty="0"/>
              <a:t>. 8 </a:t>
            </a:r>
            <a:r>
              <a:rPr lang="en-US" b="1" i="0" dirty="0"/>
              <a:t>See to it</a:t>
            </a:r>
            <a:r>
              <a:rPr lang="en-US" dirty="0"/>
              <a:t> that no one </a:t>
            </a:r>
            <a:r>
              <a:rPr lang="en-US" b="1" dirty="0"/>
              <a:t>takes you captive through philosophy and empty deception</a:t>
            </a:r>
            <a:r>
              <a:rPr lang="en-US" dirty="0"/>
              <a:t>, according to </a:t>
            </a:r>
            <a:r>
              <a:rPr lang="en-US" b="1" dirty="0"/>
              <a:t>the tradition of men</a:t>
            </a:r>
            <a:r>
              <a:rPr lang="en-US" dirty="0"/>
              <a:t>, according to the elementary principles of the world, </a:t>
            </a:r>
            <a:r>
              <a:rPr lang="en-US" b="1" dirty="0"/>
              <a:t>rather than according to Christ</a:t>
            </a:r>
            <a:r>
              <a:rPr lang="en-US" dirty="0"/>
              <a:t>.”</a:t>
            </a:r>
          </a:p>
          <a:p>
            <a:endParaRPr lang="en-US" dirty="0"/>
          </a:p>
          <a:p>
            <a:r>
              <a:rPr lang="en-US" b="1" dirty="0"/>
              <a:t>Luke 21:8</a:t>
            </a:r>
            <a:r>
              <a:rPr lang="en-US" dirty="0"/>
              <a:t>, “And He said, "</a:t>
            </a:r>
            <a:r>
              <a:rPr lang="en-US" b="1" dirty="0"/>
              <a:t>See to it that you are not misled</a:t>
            </a:r>
            <a:r>
              <a:rPr lang="en-US" dirty="0"/>
              <a:t>; for many will come in My name, saying, 'I am He,' and, 'The time is near.' Do not go after them.” (cf., 1 John 4:1)</a:t>
            </a:r>
          </a:p>
          <a:p>
            <a:endParaRPr lang="en-US" dirty="0"/>
          </a:p>
          <a:p>
            <a:r>
              <a:rPr lang="en-US" b="1" dirty="0"/>
              <a:t>Matthew 16:6-12, </a:t>
            </a:r>
            <a:r>
              <a:rPr lang="en-US" dirty="0"/>
              <a:t>“And Jesus said to them, "</a:t>
            </a:r>
            <a:r>
              <a:rPr lang="en-US" b="1" dirty="0"/>
              <a:t>Watch out and beware of the leaven of the Pharisees and Sadducees</a:t>
            </a:r>
            <a:r>
              <a:rPr lang="en-US" dirty="0"/>
              <a:t>."  7 They began to discuss this among themselves, saying, "He said that because we did not bring any bread." 8 But Jesus, aware of this, said, "You men of little faith, why do you discuss among yourselves that you have no bread?...  11 "How is it that you do not understand that I did not speak to you concerning bread? </a:t>
            </a:r>
            <a:r>
              <a:rPr lang="en-US" b="1" dirty="0"/>
              <a:t>But beware of the leaven of the Pharisees and Sadducees</a:t>
            </a:r>
            <a:r>
              <a:rPr lang="en-US" dirty="0"/>
              <a:t>."  12 Then they understood that He did not say to beware of the leaven of bread, </a:t>
            </a:r>
            <a:r>
              <a:rPr lang="en-US" b="1" dirty="0"/>
              <a:t>but of the teaching of the Pharisees and Sadducees</a:t>
            </a:r>
            <a:r>
              <a:rPr lang="en-US" dirty="0"/>
              <a:t>. </a:t>
            </a:r>
          </a:p>
          <a:p>
            <a:endParaRPr lang="en-US" dirty="0"/>
          </a:p>
          <a:p>
            <a:r>
              <a:rPr lang="en-US" b="1" dirty="0"/>
              <a:t>Titus 1:9-11</a:t>
            </a:r>
            <a:r>
              <a:rPr lang="en-US" dirty="0"/>
              <a:t>, “holding fast the faithful word which is in accordance with the teaching, so that he will </a:t>
            </a:r>
            <a:r>
              <a:rPr lang="en-US" b="1" dirty="0"/>
              <a:t>be able both to exhort in sound doctrine </a:t>
            </a:r>
            <a:r>
              <a:rPr lang="en-US" dirty="0"/>
              <a:t>and to </a:t>
            </a:r>
            <a:r>
              <a:rPr lang="en-US" b="1" dirty="0"/>
              <a:t>refute those who contradict</a:t>
            </a:r>
            <a:r>
              <a:rPr lang="en-US" dirty="0"/>
              <a:t>. 10 For there are </a:t>
            </a:r>
            <a:r>
              <a:rPr lang="en-US" b="1" dirty="0"/>
              <a:t>many rebellious men</a:t>
            </a:r>
            <a:r>
              <a:rPr lang="en-US" dirty="0"/>
              <a:t>, empty talkers and deceivers, especially those of the circumcision, 11 </a:t>
            </a:r>
            <a:r>
              <a:rPr lang="en-US" b="1" dirty="0"/>
              <a:t>who must be silenced</a:t>
            </a:r>
            <a:r>
              <a:rPr lang="en-US" dirty="0"/>
              <a:t> because they are upsetting whole families, </a:t>
            </a:r>
            <a:r>
              <a:rPr lang="en-US" b="1" dirty="0"/>
              <a:t>teaching things they should not teach </a:t>
            </a:r>
            <a:r>
              <a:rPr lang="en-US" dirty="0"/>
              <a:t>for the sake of sordid gain.”</a:t>
            </a:r>
          </a:p>
          <a:p>
            <a:endParaRPr lang="en-US" dirty="0"/>
          </a:p>
          <a:p>
            <a:r>
              <a:rPr lang="en-US" b="1" dirty="0"/>
              <a:t>Galatians 2:3-6</a:t>
            </a:r>
            <a:r>
              <a:rPr lang="en-US" dirty="0"/>
              <a:t>, “</a:t>
            </a:r>
            <a:r>
              <a:rPr lang="en-US" i="0" dirty="0"/>
              <a:t>But not even Titus, who was with me, though he was a Greek, was compelled to be circumcised. 4 But it was because of </a:t>
            </a:r>
            <a:r>
              <a:rPr lang="en-US" b="1" i="0" dirty="0"/>
              <a:t>the false brethren secretly brought in</a:t>
            </a:r>
            <a:r>
              <a:rPr lang="en-US" i="0" dirty="0"/>
              <a:t>, who had </a:t>
            </a:r>
            <a:r>
              <a:rPr lang="en-US" b="1" i="0" dirty="0"/>
              <a:t>sneaked in to spy out our liberty </a:t>
            </a:r>
            <a:r>
              <a:rPr lang="en-US" i="0" dirty="0"/>
              <a:t>which we have in Christ Jesus, </a:t>
            </a:r>
            <a:r>
              <a:rPr lang="en-US" b="1" i="0" dirty="0"/>
              <a:t>in order to bring us into bondage</a:t>
            </a:r>
            <a:r>
              <a:rPr lang="en-US" i="0" dirty="0"/>
              <a:t>. 5 But </a:t>
            </a:r>
            <a:r>
              <a:rPr lang="en-US" b="1" i="0" dirty="0"/>
              <a:t>we did not yield in subjection to them for even an hour</a:t>
            </a:r>
            <a:r>
              <a:rPr lang="en-US" i="0" dirty="0"/>
              <a:t>, so that the truth of the gospel would remain with you</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7</a:t>
            </a:fld>
            <a:endParaRPr lang="en-US" dirty="0"/>
          </a:p>
        </p:txBody>
      </p:sp>
    </p:spTree>
    <p:extLst>
      <p:ext uri="{BB962C8B-B14F-4D97-AF65-F5344CB8AC3E}">
        <p14:creationId xmlns:p14="http://schemas.microsoft.com/office/powerpoint/2010/main" val="47500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Apostasy - (9 of 12 times used by Jeremiah)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In the NT, in 2 Thessalonians 2:3 Paul references an “apostasy” that would come before the Lord returns.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8</a:t>
            </a:fld>
            <a:endParaRPr lang="en-US" dirty="0"/>
          </a:p>
        </p:txBody>
      </p:sp>
    </p:spTree>
    <p:extLst>
      <p:ext uri="{BB962C8B-B14F-4D97-AF65-F5344CB8AC3E}">
        <p14:creationId xmlns:p14="http://schemas.microsoft.com/office/powerpoint/2010/main" val="237537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Drift</a:t>
            </a:r>
            <a:r>
              <a:rPr lang="en-US" sz="1200" dirty="0"/>
              <a:t> - NT:3901 - </a:t>
            </a:r>
            <a:r>
              <a:rPr lang="en-US" sz="1400" b="1" dirty="0"/>
              <a:t>to flow by</a:t>
            </a:r>
            <a:r>
              <a:rPr lang="en-US" sz="1400" dirty="0"/>
              <a:t>, i.e. (figuratively) </a:t>
            </a:r>
            <a:r>
              <a:rPr lang="en-US" sz="1400" b="1" dirty="0"/>
              <a:t>carelessly pass. </a:t>
            </a:r>
            <a:r>
              <a:rPr lang="en-US" sz="1100" dirty="0"/>
              <a:t>(</a:t>
            </a:r>
            <a:r>
              <a:rPr lang="en-US" sz="1100" b="1" dirty="0"/>
              <a:t>Strong's Numbers and Concordance with Expanded Greek-Hebrew Dictionary</a:t>
            </a:r>
            <a:r>
              <a:rPr lang="en-US" sz="11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Neglect</a:t>
            </a:r>
            <a:r>
              <a:rPr lang="en-US" sz="1200" dirty="0"/>
              <a:t> - to be careless of.  “</a:t>
            </a:r>
            <a:r>
              <a:rPr lang="en-US" sz="1200" b="1" dirty="0"/>
              <a:t>Paid no attention</a:t>
            </a:r>
            <a:r>
              <a:rPr lang="en-US" sz="1200" dirty="0"/>
              <a:t>” (Matthew 22:5)</a:t>
            </a:r>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9</a:t>
            </a:fld>
            <a:endParaRPr lang="en-US" dirty="0"/>
          </a:p>
        </p:txBody>
      </p:sp>
    </p:spTree>
    <p:extLst>
      <p:ext uri="{BB962C8B-B14F-4D97-AF65-F5344CB8AC3E}">
        <p14:creationId xmlns:p14="http://schemas.microsoft.com/office/powerpoint/2010/main" val="31502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1 Cor 16:13-14 </a:t>
            </a:r>
            <a:r>
              <a:rPr lang="en-US" sz="1200" dirty="0"/>
              <a:t>- </a:t>
            </a:r>
            <a:r>
              <a:rPr lang="en-US" sz="1200" b="1" dirty="0"/>
              <a:t>Be on the alert</a:t>
            </a:r>
            <a:r>
              <a:rPr lang="en-US" sz="1200" dirty="0"/>
              <a:t>, stand firm in the faith, act like men, be strong. 14 Let all that you do be done in love.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Acts 20:31-32 </a:t>
            </a:r>
            <a:r>
              <a:rPr lang="en-US" sz="1200" dirty="0"/>
              <a:t>- “</a:t>
            </a:r>
            <a:r>
              <a:rPr lang="en-US" sz="1200" b="1" dirty="0"/>
              <a:t>Therefore be on the alert</a:t>
            </a:r>
            <a:r>
              <a:rPr lang="en-US" sz="1200" dirty="0"/>
              <a:t>, remembering that night and day for a period of three years I did not cease to admonish each one with tears.”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6074690-7256-4BB9-AC0F-97AEAE8CDEC2}" type="slidenum">
              <a:rPr lang="en-US" smtClean="0"/>
              <a:t>10</a:t>
            </a:fld>
            <a:endParaRPr lang="en-US" dirty="0"/>
          </a:p>
        </p:txBody>
      </p:sp>
    </p:spTree>
    <p:extLst>
      <p:ext uri="{BB962C8B-B14F-4D97-AF65-F5344CB8AC3E}">
        <p14:creationId xmlns:p14="http://schemas.microsoft.com/office/powerpoint/2010/main" val="51370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88825"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2743200"/>
            <a:ext cx="11356848" cy="1627632"/>
          </a:xfrm>
        </p:spPr>
        <p:txBody>
          <a:bodyPr anchor="b">
            <a:noAutofit/>
          </a:bodyPr>
          <a:lstStyle>
            <a:lvl1pPr algn="ctr">
              <a:lnSpc>
                <a:spcPct val="90000"/>
              </a:lnSpc>
              <a:defRPr sz="6600"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0680" y="49011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5088" y="1435608"/>
            <a:ext cx="28986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3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717409" y="0"/>
            <a:ext cx="4471416" cy="6858000"/>
          </a:xfrm>
          <a:solidFill>
            <a:schemeClr val="accent1"/>
          </a:solidFill>
        </p:spPr>
        <p:txBody>
          <a:bodyPr anchor="t">
            <a:noAutofit/>
          </a:bodyPr>
          <a:lstStyle>
            <a:lvl1pPr marL="0" indent="0" algn="ctr">
              <a:buNone/>
              <a:defRPr>
                <a:solidFill>
                  <a:schemeClr val="accent2">
                    <a:lumMod val="20000"/>
                    <a:lumOff val="80000"/>
                  </a:schemeClr>
                </a:solidFill>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noAutofit/>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noAutofit/>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3172968"/>
            <a:ext cx="5102352" cy="202996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noAutofit/>
          </a:bodyPr>
          <a:lstStyle/>
          <a:p>
            <a:r>
              <a:rPr lang="en-US"/>
              <a:t>Click to edit Master title style</a:t>
            </a:r>
          </a:p>
        </p:txBody>
      </p:sp>
      <p:cxnSp>
        <p:nvCxnSpPr>
          <p:cNvPr id="2" name="Straight Connector 1">
            <a:extLst>
              <a:ext uri="{FF2B5EF4-FFF2-40B4-BE49-F238E27FC236}">
                <a16:creationId xmlns:a16="http://schemas.microsoft.com/office/drawing/2014/main" id="{20058072-A976-BB1B-E73B-039CA4102FD7}"/>
              </a:ext>
            </a:extLst>
          </p:cNvPr>
          <p:cNvCxnSpPr>
            <a:cxnSpLocks/>
          </p:cNvCxnSpPr>
          <p:nvPr userDrawn="1"/>
        </p:nvCxnSpPr>
        <p:spPr>
          <a:xfrm flipH="1">
            <a:off x="0" y="2667000"/>
            <a:ext cx="7722689"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8">
            <a:extLst>
              <a:ext uri="{FF2B5EF4-FFF2-40B4-BE49-F238E27FC236}">
                <a16:creationId xmlns:a16="http://schemas.microsoft.com/office/drawing/2014/main" id="{A65D0A25-C9DB-7306-466C-DFD2401F85D4}"/>
              </a:ext>
            </a:extLst>
          </p:cNvPr>
          <p:cNvSpPr>
            <a:spLocks noGrp="1"/>
          </p:cNvSpPr>
          <p:nvPr>
            <p:ph sz="quarter" idx="15"/>
          </p:nvPr>
        </p:nvSpPr>
        <p:spPr>
          <a:xfrm>
            <a:off x="8202168" y="3172968"/>
            <a:ext cx="3255264" cy="2688336"/>
          </a:xfrm>
        </p:spPr>
        <p:txBody>
          <a:bodyPr lIns="91440" tIns="0">
            <a:noAutofit/>
          </a:bodyPr>
          <a:lstStyle>
            <a:lvl1pPr marL="0" indent="0">
              <a:buNone/>
              <a:defRPr sz="2400" cap="all" baseline="0">
                <a:solidFill>
                  <a:schemeClr val="accent2">
                    <a:lumMod val="20000"/>
                    <a:lumOff val="80000"/>
                  </a:schemeClr>
                </a:solidFill>
              </a:defRPr>
            </a:lvl1pPr>
            <a:lvl2pPr marL="0" indent="0">
              <a:spcBef>
                <a:spcPts val="1800"/>
              </a:spcBef>
              <a:buNone/>
              <a:defRPr sz="1600">
                <a:solidFill>
                  <a:schemeClr val="accent2">
                    <a:lumMod val="20000"/>
                    <a:lumOff val="80000"/>
                  </a:schemeClr>
                </a:solidFill>
              </a:defRPr>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39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E998D3-1DC1-ED0C-84CE-D3710A6AE4A8}"/>
              </a:ext>
            </a:extLst>
          </p:cNvPr>
          <p:cNvSpPr>
            <a:spLocks noGrp="1"/>
          </p:cNvSpPr>
          <p:nvPr>
            <p:ph type="pic" sz="quarter" idx="13"/>
          </p:nvPr>
        </p:nvSpPr>
        <p:spPr>
          <a:xfrm>
            <a:off x="0" y="0"/>
            <a:ext cx="12188825" cy="6858000"/>
          </a:xfrm>
          <a:custGeom>
            <a:avLst/>
            <a:gdLst>
              <a:gd name="connsiteX0" fmla="*/ 0 w 12188825"/>
              <a:gd name="connsiteY0" fmla="*/ 0 h 6858000"/>
              <a:gd name="connsiteX1" fmla="*/ 4341813 w 12188825"/>
              <a:gd name="connsiteY1" fmla="*/ 0 h 6858000"/>
              <a:gd name="connsiteX2" fmla="*/ 4341813 w 12188825"/>
              <a:gd name="connsiteY2" fmla="*/ 4745736 h 6858000"/>
              <a:gd name="connsiteX3" fmla="*/ 4369245 w 12188825"/>
              <a:gd name="connsiteY3" fmla="*/ 4745736 h 6858000"/>
              <a:gd name="connsiteX4" fmla="*/ 4369245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4341813" y="0"/>
                </a:lnTo>
                <a:lnTo>
                  <a:pt x="4341813" y="4745736"/>
                </a:lnTo>
                <a:lnTo>
                  <a:pt x="4369245" y="4745736"/>
                </a:lnTo>
                <a:lnTo>
                  <a:pt x="4369245"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a:xfrm>
            <a:off x="640081" y="640080"/>
            <a:ext cx="3200400" cy="2084832"/>
          </a:xfrm>
        </p:spPr>
        <p:txBody>
          <a:bodyPr anchor="t">
            <a:noAutofit/>
          </a:bodyPr>
          <a:lstStyle>
            <a:lvl1pPr algn="l">
              <a:lnSpc>
                <a:spcPct val="90000"/>
              </a:lnSpc>
              <a:defRPr sz="4800" b="0" cap="none" baseline="0">
                <a:solidFill>
                  <a:schemeClr val="accent2">
                    <a:lumMod val="20000"/>
                    <a:lumOff val="80000"/>
                  </a:schemeClr>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15CAA1D0-9CC9-4F01-19B8-029FF0FF1254}"/>
              </a:ext>
            </a:extLst>
          </p:cNvPr>
          <p:cNvSpPr/>
          <p:nvPr userDrawn="1"/>
        </p:nvSpPr>
        <p:spPr>
          <a:xfrm rot="5400000">
            <a:off x="1982661" y="2359152"/>
            <a:ext cx="4745736"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
            <a:extLst>
              <a:ext uri="{FF2B5EF4-FFF2-40B4-BE49-F238E27FC236}">
                <a16:creationId xmlns:a16="http://schemas.microsoft.com/office/drawing/2014/main" id="{35D20188-2858-4017-16C7-8D8B2EB783AC}"/>
              </a:ext>
            </a:extLst>
          </p:cNvPr>
          <p:cNvSpPr>
            <a:spLocks noGrp="1"/>
          </p:cNvSpPr>
          <p:nvPr>
            <p:ph type="body" idx="14"/>
          </p:nvPr>
        </p:nvSpPr>
        <p:spPr>
          <a:xfrm>
            <a:off x="4873753" y="850260"/>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3351FF95-77DF-46F6-7673-71454E42DC18}"/>
              </a:ext>
            </a:extLst>
          </p:cNvPr>
          <p:cNvSpPr>
            <a:spLocks noGrp="1"/>
          </p:cNvSpPr>
          <p:nvPr>
            <p:ph sz="half" idx="2"/>
          </p:nvPr>
        </p:nvSpPr>
        <p:spPr>
          <a:xfrm>
            <a:off x="4873753" y="1380612"/>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1" name="Text Placeholder 4">
            <a:extLst>
              <a:ext uri="{FF2B5EF4-FFF2-40B4-BE49-F238E27FC236}">
                <a16:creationId xmlns:a16="http://schemas.microsoft.com/office/drawing/2014/main" id="{D585749F-5840-3B72-40A1-A68404430863}"/>
              </a:ext>
            </a:extLst>
          </p:cNvPr>
          <p:cNvSpPr>
            <a:spLocks noGrp="1"/>
          </p:cNvSpPr>
          <p:nvPr>
            <p:ph type="body" sz="quarter" idx="3"/>
          </p:nvPr>
        </p:nvSpPr>
        <p:spPr>
          <a:xfrm>
            <a:off x="4873753" y="2807076"/>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A075B67-81C5-7714-2DF6-B942F80605C7}"/>
              </a:ext>
            </a:extLst>
          </p:cNvPr>
          <p:cNvSpPr>
            <a:spLocks noGrp="1"/>
          </p:cNvSpPr>
          <p:nvPr>
            <p:ph sz="quarter" idx="4"/>
          </p:nvPr>
        </p:nvSpPr>
        <p:spPr>
          <a:xfrm>
            <a:off x="4873753" y="3291708"/>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3481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CLASSICAL LITERATURE</a:t>
            </a:r>
            <a:endParaRPr dirty="0"/>
          </a:p>
        </p:txBody>
      </p:sp>
      <p:sp>
        <p:nvSpPr>
          <p:cNvPr id="3" name="Date Placeholder 2"/>
          <p:cNvSpPr>
            <a:spLocks noGrp="1"/>
          </p:cNvSpPr>
          <p:nvPr>
            <p:ph type="dt" sz="half" idx="10"/>
          </p:nvPr>
        </p:nvSpPr>
        <p:spPr>
          <a:xfrm>
            <a:off x="8836898" y="6172200"/>
            <a:ext cx="1218883" cy="30480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CLASSICAL LITERATURE</a:t>
            </a:r>
            <a:endParaRPr dirty="0"/>
          </a:p>
        </p:txBody>
      </p:sp>
      <p:sp>
        <p:nvSpPr>
          <p:cNvPr id="2" name="Date Placeholder 1"/>
          <p:cNvSpPr>
            <a:spLocks noGrp="1"/>
          </p:cNvSpPr>
          <p:nvPr>
            <p:ph type="dt" sz="half" idx="10"/>
          </p:nvPr>
        </p:nvSpPr>
        <p:spPr>
          <a:xfrm>
            <a:off x="8836898" y="6172200"/>
            <a:ext cx="1218883" cy="30480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vl1pPr>
          </a:lstStyle>
          <a:p>
            <a:r>
              <a:rPr lang="en-US" dirty="0"/>
              <a:t>CLICK TO EDIT MASTER TITLE STYLE</a:t>
            </a: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atin typeface="Book Antiqua" panose="02040602050305030304" pitchFamily="18" charset="0"/>
              </a:defRPr>
            </a:lvl1pPr>
          </a:lstStyle>
          <a:p>
            <a:r>
              <a:rPr lang="en-US" dirty="0"/>
              <a:t>CLICK TO EDIT MASTER TITLE STYLE</a:t>
            </a: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9752011" y="0"/>
            <a:ext cx="2436813"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6" name="Straight Connector 5">
            <a:extLst>
              <a:ext uri="{FF2B5EF4-FFF2-40B4-BE49-F238E27FC236}">
                <a16:creationId xmlns:a16="http://schemas.microsoft.com/office/drawing/2014/main" id="{22AF402F-F8C6-E5B1-65C7-DFC0D8ED0878}"/>
              </a:ext>
            </a:extLst>
          </p:cNvPr>
          <p:cNvCxnSpPr>
            <a:cxnSpLocks/>
          </p:cNvCxnSpPr>
          <p:nvPr userDrawn="1"/>
        </p:nvCxnSpPr>
        <p:spPr>
          <a:xfrm>
            <a:off x="640079" y="2340864"/>
            <a:ext cx="1" cy="4517136"/>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912811" y="2743200"/>
            <a:ext cx="8458197" cy="3959352"/>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79" y="640080"/>
            <a:ext cx="8730931" cy="1700784"/>
          </a:xfrm>
        </p:spPr>
        <p:txBody>
          <a:bodyPr/>
          <a:lstStyle/>
          <a:p>
            <a:r>
              <a:rPr lang="en-US" dirty="0"/>
              <a:t>Click to edit Master title style</a:t>
            </a:r>
          </a:p>
        </p:txBody>
      </p:sp>
    </p:spTree>
    <p:extLst>
      <p:ext uri="{BB962C8B-B14F-4D97-AF65-F5344CB8AC3E}">
        <p14:creationId xmlns:p14="http://schemas.microsoft.com/office/powerpoint/2010/main" val="30539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lvl1pPr>
              <a:defRPr>
                <a:solidFill>
                  <a:schemeClr val="tx2">
                    <a:lumMod val="50000"/>
                  </a:schemeClr>
                </a:solidFill>
              </a:defRPr>
            </a:lvl1p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lvl1pPr>
              <a:defRPr>
                <a:solidFill>
                  <a:schemeClr val="tx2">
                    <a:lumMod val="50000"/>
                  </a:schemeClr>
                </a:solidFill>
              </a:defRPr>
            </a:lvl1p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220660" y="2386584"/>
            <a:ext cx="9747504" cy="401421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EE196DA-ED88-0EDC-A28F-7426416C0CA5}"/>
              </a:ext>
            </a:extLst>
          </p:cNvPr>
          <p:cNvSpPr>
            <a:spLocks noGrp="1"/>
          </p:cNvSpPr>
          <p:nvPr>
            <p:ph type="title"/>
          </p:nvPr>
        </p:nvSpPr>
        <p:spPr>
          <a:xfrm>
            <a:off x="1220660" y="640080"/>
            <a:ext cx="9747504" cy="16256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304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0" y="0"/>
            <a:ext cx="33558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4178808" y="2862072"/>
            <a:ext cx="7397496" cy="157276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178808" y="640080"/>
            <a:ext cx="7397496" cy="1773936"/>
          </a:xfrm>
        </p:spPr>
        <p:txBody>
          <a:bodyPr anchor="t" anchorCtr="0"/>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D5E17843-7672-6C71-1608-D794830CE89C}"/>
              </a:ext>
            </a:extLst>
          </p:cNvPr>
          <p:cNvSpPr>
            <a:spLocks noGrp="1"/>
          </p:cNvSpPr>
          <p:nvPr>
            <p:ph sz="quarter" idx="15"/>
          </p:nvPr>
        </p:nvSpPr>
        <p:spPr>
          <a:xfrm>
            <a:off x="4160520" y="4846320"/>
            <a:ext cx="7397496" cy="1170432"/>
          </a:xfrm>
        </p:spPr>
        <p:txBody>
          <a:bodyPr>
            <a:noAutofit/>
          </a:bodyPr>
          <a:lstStyle>
            <a:lvl1pPr>
              <a:spcBef>
                <a:spcPts val="1200"/>
              </a:spcBef>
              <a:defRPr sz="1200"/>
            </a:lvl1pPr>
            <a:lvl2pPr>
              <a:spcBef>
                <a:spcPts val="1200"/>
              </a:spcBef>
              <a:defRPr sz="1200"/>
            </a:lvl2pPr>
            <a:lvl3pPr>
              <a:spcBef>
                <a:spcPts val="1200"/>
              </a:spcBef>
              <a:defRPr sz="1200"/>
            </a:lvl3pPr>
            <a:lvl4pPr>
              <a:spcBef>
                <a:spcPts val="1200"/>
              </a:spcBef>
              <a:defRPr sz="1200"/>
            </a:lvl4pPr>
            <a:lvl5pPr>
              <a:spcBef>
                <a:spcPts val="1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and picture 2">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89154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2679192"/>
            <a:ext cx="7242048" cy="1170432"/>
          </a:xfrm>
        </p:spPr>
        <p:txBody>
          <a:bodyPr>
            <a:noAutofit/>
          </a:bodyPr>
          <a:lstStyle>
            <a:lvl1pPr>
              <a:spcBef>
                <a:spcPts val="1200"/>
              </a:spcBef>
              <a:buClr>
                <a:schemeClr val="accent2">
                  <a:lumMod val="20000"/>
                  <a:lumOff val="80000"/>
                </a:schemeClr>
              </a:buClr>
              <a:defRPr sz="1200">
                <a:solidFill>
                  <a:schemeClr val="accent2">
                    <a:lumMod val="20000"/>
                    <a:lumOff val="80000"/>
                  </a:schemeClr>
                </a:solidFill>
              </a:defRPr>
            </a:lvl1pPr>
            <a:lvl2pPr>
              <a:spcBef>
                <a:spcPts val="1200"/>
              </a:spcBef>
              <a:buClr>
                <a:schemeClr val="accent2">
                  <a:lumMod val="20000"/>
                  <a:lumOff val="80000"/>
                </a:schemeClr>
              </a:buClr>
              <a:defRPr sz="1200">
                <a:solidFill>
                  <a:schemeClr val="accent2">
                    <a:lumMod val="20000"/>
                    <a:lumOff val="80000"/>
                  </a:schemeClr>
                </a:solidFill>
              </a:defRPr>
            </a:lvl2pPr>
            <a:lvl3pPr>
              <a:spcBef>
                <a:spcPts val="1200"/>
              </a:spcBef>
              <a:buClr>
                <a:schemeClr val="accent2">
                  <a:lumMod val="20000"/>
                  <a:lumOff val="80000"/>
                </a:schemeClr>
              </a:buClr>
              <a:defRPr sz="1200">
                <a:solidFill>
                  <a:schemeClr val="accent2">
                    <a:lumMod val="20000"/>
                    <a:lumOff val="80000"/>
                  </a:schemeClr>
                </a:solidFill>
              </a:defRPr>
            </a:lvl3pPr>
            <a:lvl4pPr>
              <a:spcBef>
                <a:spcPts val="1200"/>
              </a:spcBef>
              <a:buClr>
                <a:schemeClr val="accent2">
                  <a:lumMod val="20000"/>
                  <a:lumOff val="80000"/>
                </a:schemeClr>
              </a:buClr>
              <a:defRPr sz="1200">
                <a:solidFill>
                  <a:schemeClr val="accent2">
                    <a:lumMod val="20000"/>
                    <a:lumOff val="80000"/>
                  </a:schemeClr>
                </a:solidFill>
              </a:defRPr>
            </a:lvl4pPr>
            <a:lvl5pPr>
              <a:spcBef>
                <a:spcPts val="1200"/>
              </a:spcBef>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lvl1pPr>
              <a:defRPr>
                <a:solidFill>
                  <a:schemeClr val="accent2">
                    <a:lumMod val="20000"/>
                    <a:lumOff val="80000"/>
                  </a:schemeClr>
                </a:solidFill>
              </a:defRPr>
            </a:lvl1pPr>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7856CD97-B46D-FEB2-B35C-2890C62DB543}"/>
              </a:ext>
            </a:extLst>
          </p:cNvPr>
          <p:cNvSpPr>
            <a:spLocks noGrp="1"/>
          </p:cNvSpPr>
          <p:nvPr>
            <p:ph sz="quarter" idx="15"/>
          </p:nvPr>
        </p:nvSpPr>
        <p:spPr>
          <a:xfrm>
            <a:off x="640080" y="4059936"/>
            <a:ext cx="7242048" cy="2130552"/>
          </a:xfrm>
        </p:spPr>
        <p:txBody>
          <a:bodyPr>
            <a:normAutofit/>
          </a:bodyPr>
          <a:lstStyle>
            <a:lvl1pPr>
              <a:buClr>
                <a:schemeClr val="accent2">
                  <a:lumMod val="20000"/>
                  <a:lumOff val="80000"/>
                </a:schemeClr>
              </a:buClr>
              <a:defRPr sz="1200">
                <a:solidFill>
                  <a:schemeClr val="accent2">
                    <a:lumMod val="20000"/>
                    <a:lumOff val="80000"/>
                  </a:schemeClr>
                </a:solidFill>
              </a:defRPr>
            </a:lvl1pPr>
            <a:lvl2pPr>
              <a:buClr>
                <a:schemeClr val="accent2">
                  <a:lumMod val="20000"/>
                  <a:lumOff val="80000"/>
                </a:schemeClr>
              </a:buClr>
              <a:defRPr sz="1200">
                <a:solidFill>
                  <a:schemeClr val="accent2">
                    <a:lumMod val="20000"/>
                    <a:lumOff val="80000"/>
                  </a:schemeClr>
                </a:solidFill>
              </a:defRPr>
            </a:lvl2pPr>
            <a:lvl3pPr>
              <a:buClr>
                <a:schemeClr val="accent2">
                  <a:lumMod val="20000"/>
                  <a:lumOff val="80000"/>
                </a:schemeClr>
              </a:buClr>
              <a:defRPr sz="1200">
                <a:solidFill>
                  <a:schemeClr val="accent2">
                    <a:lumMod val="20000"/>
                    <a:lumOff val="80000"/>
                  </a:schemeClr>
                </a:solidFill>
              </a:defRPr>
            </a:lvl3pPr>
            <a:lvl4pPr>
              <a:buClr>
                <a:schemeClr val="accent2">
                  <a:lumMod val="20000"/>
                  <a:lumOff val="80000"/>
                </a:schemeClr>
              </a:buClr>
              <a:defRPr sz="1200">
                <a:solidFill>
                  <a:schemeClr val="accent2">
                    <a:lumMod val="20000"/>
                    <a:lumOff val="80000"/>
                  </a:schemeClr>
                </a:solidFill>
              </a:defRPr>
            </a:lvl4pPr>
            <a:lvl5pPr>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5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88825"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3657600"/>
            <a:ext cx="11356848"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0680" y="51297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59388" y="4787265"/>
            <a:ext cx="26700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CCC78F-07A7-7F5C-E67F-2CFC846E0DE1}"/>
              </a:ext>
            </a:extLst>
          </p:cNvPr>
          <p:cNvSpPr/>
          <p:nvPr userDrawn="1"/>
        </p:nvSpPr>
        <p:spPr>
          <a:xfrm>
            <a:off x="3813048" y="612648"/>
            <a:ext cx="763524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5D7FFB3F-B685-7C31-5080-632B0441EADA}"/>
              </a:ext>
            </a:extLst>
          </p:cNvPr>
          <p:cNvSpPr>
            <a:spLocks noGrp="1"/>
          </p:cNvSpPr>
          <p:nvPr>
            <p:ph type="pic" sz="quarter" idx="13"/>
          </p:nvPr>
        </p:nvSpPr>
        <p:spPr>
          <a:xfrm>
            <a:off x="0" y="0"/>
            <a:ext cx="8906256" cy="6858000"/>
          </a:xfrm>
          <a:custGeom>
            <a:avLst/>
            <a:gdLst>
              <a:gd name="connsiteX0" fmla="*/ 0 w 8906256"/>
              <a:gd name="connsiteY0" fmla="*/ 0 h 6858000"/>
              <a:gd name="connsiteX1" fmla="*/ 8906256 w 8906256"/>
              <a:gd name="connsiteY1" fmla="*/ 0 h 6858000"/>
              <a:gd name="connsiteX2" fmla="*/ 8906256 w 8906256"/>
              <a:gd name="connsiteY2" fmla="*/ 612648 h 6858000"/>
              <a:gd name="connsiteX3" fmla="*/ 4945285 w 8906256"/>
              <a:gd name="connsiteY3" fmla="*/ 612648 h 6858000"/>
              <a:gd name="connsiteX4" fmla="*/ 3813048 w 8906256"/>
              <a:gd name="connsiteY4" fmla="*/ 612648 h 6858000"/>
              <a:gd name="connsiteX5" fmla="*/ 3813048 w 8906256"/>
              <a:gd name="connsiteY5" fmla="*/ 6099048 h 6858000"/>
              <a:gd name="connsiteX6" fmla="*/ 4945285 w 8906256"/>
              <a:gd name="connsiteY6" fmla="*/ 6099048 h 6858000"/>
              <a:gd name="connsiteX7" fmla="*/ 8906256 w 8906256"/>
              <a:gd name="connsiteY7" fmla="*/ 6099048 h 6858000"/>
              <a:gd name="connsiteX8" fmla="*/ 8906256 w 8906256"/>
              <a:gd name="connsiteY8" fmla="*/ 6858000 h 6858000"/>
              <a:gd name="connsiteX9" fmla="*/ 0 w 89062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6256" h="6858000">
                <a:moveTo>
                  <a:pt x="0" y="0"/>
                </a:moveTo>
                <a:lnTo>
                  <a:pt x="8906256" y="0"/>
                </a:lnTo>
                <a:lnTo>
                  <a:pt x="8906256" y="612648"/>
                </a:lnTo>
                <a:lnTo>
                  <a:pt x="4945285" y="612648"/>
                </a:lnTo>
                <a:lnTo>
                  <a:pt x="3813048" y="612648"/>
                </a:lnTo>
                <a:lnTo>
                  <a:pt x="3813048" y="6099048"/>
                </a:lnTo>
                <a:lnTo>
                  <a:pt x="4945285" y="6099048"/>
                </a:lnTo>
                <a:lnTo>
                  <a:pt x="8906256" y="6099048"/>
                </a:lnTo>
                <a:lnTo>
                  <a:pt x="8906256" y="6858000"/>
                </a:lnTo>
                <a:lnTo>
                  <a:pt x="0" y="6858000"/>
                </a:ln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1" name="Straight Connector 10">
            <a:extLst>
              <a:ext uri="{FF2B5EF4-FFF2-40B4-BE49-F238E27FC236}">
                <a16:creationId xmlns:a16="http://schemas.microsoft.com/office/drawing/2014/main" id="{21A4DAAA-F386-CC30-C391-320517CB5974}"/>
              </a:ext>
            </a:extLst>
          </p:cNvPr>
          <p:cNvCxnSpPr>
            <a:cxnSpLocks/>
          </p:cNvCxnSpPr>
          <p:nvPr userDrawn="1"/>
        </p:nvCxnSpPr>
        <p:spPr>
          <a:xfrm>
            <a:off x="4570412" y="3886200"/>
            <a:ext cx="6871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9B1E0A-D5BC-6920-B6F6-E799F22323B0}"/>
              </a:ext>
            </a:extLst>
          </p:cNvPr>
          <p:cNvCxnSpPr>
            <a:cxnSpLocks/>
          </p:cNvCxnSpPr>
          <p:nvPr userDrawn="1"/>
        </p:nvCxnSpPr>
        <p:spPr>
          <a:xfrm>
            <a:off x="11444684" y="3886200"/>
            <a:ext cx="74414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434840" y="1389888"/>
            <a:ext cx="6327648" cy="2304288"/>
          </a:xfrm>
        </p:spPr>
        <p:txBody>
          <a:bodyPr/>
          <a:lstStyle>
            <a:lvl1pPr>
              <a:defRPr>
                <a:solidFill>
                  <a:schemeClr val="tx2">
                    <a:lumMod val="50000"/>
                  </a:schemeClr>
                </a:solidFill>
              </a:defRPr>
            </a:lvl1pPr>
          </a:lstStyle>
          <a:p>
            <a:r>
              <a:rPr lang="en-US" dirty="0"/>
              <a:t>Click to edit Master title style</a:t>
            </a:r>
          </a:p>
        </p:txBody>
      </p:sp>
      <p:sp>
        <p:nvSpPr>
          <p:cNvPr id="13" name="Text Placeholder 2">
            <a:extLst>
              <a:ext uri="{FF2B5EF4-FFF2-40B4-BE49-F238E27FC236}">
                <a16:creationId xmlns:a16="http://schemas.microsoft.com/office/drawing/2014/main" id="{B4A24C6E-B46B-052B-14AF-08C705E55A2E}"/>
              </a:ext>
            </a:extLst>
          </p:cNvPr>
          <p:cNvSpPr>
            <a:spLocks noGrp="1"/>
          </p:cNvSpPr>
          <p:nvPr>
            <p:ph type="body" idx="1"/>
          </p:nvPr>
        </p:nvSpPr>
        <p:spPr>
          <a:xfrm>
            <a:off x="5230368" y="3813048"/>
            <a:ext cx="2112264" cy="711200"/>
          </a:xfrm>
        </p:spPr>
        <p:txBody>
          <a:bodyPr anchor="b">
            <a:norm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D803DA3C-F09E-61FF-139B-50144783786A}"/>
              </a:ext>
            </a:extLst>
          </p:cNvPr>
          <p:cNvSpPr>
            <a:spLocks noGrp="1"/>
          </p:cNvSpPr>
          <p:nvPr>
            <p:ph sz="half" idx="2"/>
          </p:nvPr>
        </p:nvSpPr>
        <p:spPr>
          <a:xfrm>
            <a:off x="5230368"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5" name="Text Placeholder 4">
            <a:extLst>
              <a:ext uri="{FF2B5EF4-FFF2-40B4-BE49-F238E27FC236}">
                <a16:creationId xmlns:a16="http://schemas.microsoft.com/office/drawing/2014/main" id="{8D23143E-34D4-7916-690C-3BE380588664}"/>
              </a:ext>
            </a:extLst>
          </p:cNvPr>
          <p:cNvSpPr>
            <a:spLocks noGrp="1"/>
          </p:cNvSpPr>
          <p:nvPr>
            <p:ph type="body" sz="quarter" idx="3"/>
          </p:nvPr>
        </p:nvSpPr>
        <p:spPr>
          <a:xfrm>
            <a:off x="8074152" y="3813048"/>
            <a:ext cx="1901952" cy="711200"/>
          </a:xfrm>
        </p:spPr>
        <p:txBody>
          <a:bodyPr anchor="b">
            <a:no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6FEC2F71-3E9B-0E18-C638-41C2B0C8D5D6}"/>
              </a:ext>
            </a:extLst>
          </p:cNvPr>
          <p:cNvSpPr>
            <a:spLocks noGrp="1"/>
          </p:cNvSpPr>
          <p:nvPr>
            <p:ph sz="quarter" idx="4"/>
          </p:nvPr>
        </p:nvSpPr>
        <p:spPr>
          <a:xfrm>
            <a:off x="8074152"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9265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44752"/>
            <a:ext cx="10360152" cy="4416552"/>
          </a:xfrm>
        </p:spPr>
        <p:txBody>
          <a:bodyPr lIns="91440" rIns="91440" anchor="t">
            <a:noAutofit/>
          </a:bodyPr>
          <a:lstStyle>
            <a:lvl1pPr algn="l">
              <a:lnSpc>
                <a:spcPct val="100000"/>
              </a:lnSpc>
              <a:defRPr sz="4000" b="0" cap="none" baseline="0">
                <a:solidFill>
                  <a:schemeClr val="accent1">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7543800" y="5495544"/>
            <a:ext cx="4494212" cy="484632"/>
          </a:xfrm>
        </p:spPr>
        <p:txBody>
          <a:bodyPr anchor="t">
            <a:noAutofit/>
          </a:bodyPr>
          <a:lstStyle>
            <a:lvl1pPr marL="0" indent="0" algn="l">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37B62AAD-BDB5-5645-A722-E6A8180BB714}"/>
              </a:ext>
            </a:extLst>
          </p:cNvPr>
          <p:cNvCxnSpPr>
            <a:cxnSpLocks/>
          </p:cNvCxnSpPr>
          <p:nvPr userDrawn="1"/>
        </p:nvCxnSpPr>
        <p:spPr>
          <a:xfrm>
            <a:off x="7618412" y="6172200"/>
            <a:ext cx="457041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3C4F48-5124-C46E-5828-45F6F65E000F}"/>
              </a:ext>
            </a:extLst>
          </p:cNvPr>
          <p:cNvCxnSpPr>
            <a:cxnSpLocks/>
          </p:cNvCxnSpPr>
          <p:nvPr userDrawn="1"/>
        </p:nvCxnSpPr>
        <p:spPr>
          <a:xfrm>
            <a:off x="0" y="6400800"/>
            <a:ext cx="12188825"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91440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841248" y="2414016"/>
            <a:ext cx="7013448" cy="3374136"/>
          </a:xfrm>
        </p:spPr>
        <p:txBody>
          <a:bodyPr/>
          <a:lstStyle>
            <a:lvl1pPr>
              <a:defRPr>
                <a:solidFill>
                  <a:schemeClr val="tx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3631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431800"/>
            <a:ext cx="9751060" cy="16256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18883" y="2362200"/>
            <a:ext cx="9751060" cy="3708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rot="5400000">
            <a:off x="11183112" y="5413248"/>
            <a:ext cx="1298448" cy="219456"/>
          </a:xfrm>
          <a:prstGeom prst="rect">
            <a:avLst/>
          </a:prstGeom>
        </p:spPr>
        <p:txBody>
          <a:bodyPr vert="horz" lIns="91440" tIns="45720" rIns="91440" bIns="45720" rtlCol="0" anchor="ctr">
            <a:noAutofit/>
          </a:bodyPr>
          <a:lstStyle>
            <a:lvl1pPr algn="r">
              <a:defRPr sz="800" cap="all" baseline="0">
                <a:solidFill>
                  <a:schemeClr val="accent2">
                    <a:lumMod val="20000"/>
                    <a:lumOff val="80000"/>
                  </a:schemeClr>
                </a:solidFill>
              </a:defRPr>
            </a:lvl1pPr>
          </a:lstStyle>
          <a:p>
            <a:r>
              <a:rPr lang="en-US" dirty="0"/>
              <a:t>CLASSICAL LITERATURE</a:t>
            </a:r>
          </a:p>
        </p:txBody>
      </p:sp>
      <p:sp>
        <p:nvSpPr>
          <p:cNvPr id="6" name="Slide Number Placeholder 5"/>
          <p:cNvSpPr>
            <a:spLocks noGrp="1"/>
          </p:cNvSpPr>
          <p:nvPr>
            <p:ph type="sldNum" sz="quarter" idx="4"/>
          </p:nvPr>
        </p:nvSpPr>
        <p:spPr>
          <a:xfrm>
            <a:off x="11565572" y="6245352"/>
            <a:ext cx="548640" cy="457200"/>
          </a:xfrm>
          <a:prstGeom prst="rect">
            <a:avLst/>
          </a:prstGeom>
        </p:spPr>
        <p:txBody>
          <a:bodyPr vert="horz" lIns="0" tIns="0" rIns="0" bIns="0" rtlCol="0" anchor="ctr">
            <a:noAutofit/>
          </a:bodyPr>
          <a:lstStyle>
            <a:lvl1pPr algn="ctr">
              <a:defRPr sz="3000">
                <a:solidFill>
                  <a:schemeClr val="accent2">
                    <a:lumMod val="20000"/>
                    <a:lumOff val="80000"/>
                  </a:schemeClr>
                </a:solidFill>
                <a:latin typeface="+mj-l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73" r:id="rId1"/>
    <p:sldLayoutId id="2147483766" r:id="rId2"/>
    <p:sldLayoutId id="2147483767" r:id="rId3"/>
    <p:sldLayoutId id="2147483768" r:id="rId4"/>
    <p:sldLayoutId id="2147483769" r:id="rId5"/>
    <p:sldLayoutId id="2147483759" r:id="rId6"/>
    <p:sldLayoutId id="2147483770" r:id="rId7"/>
    <p:sldLayoutId id="2147483771" r:id="rId8"/>
    <p:sldLayoutId id="2147483772" r:id="rId9"/>
    <p:sldLayoutId id="2147483774" r:id="rId10"/>
    <p:sldLayoutId id="2147483775" r:id="rId11"/>
    <p:sldLayoutId id="2147483762" r:id="rId12"/>
    <p:sldLayoutId id="2147483763" r:id="rId13"/>
    <p:sldLayoutId id="2147483764" r:id="rId14"/>
    <p:sldLayoutId id="21474837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4800" kern="1200" cap="all" spc="100" baseline="0">
          <a:solidFill>
            <a:schemeClr val="tx1">
              <a:lumMod val="50000"/>
            </a:schemeClr>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587AEF-3C07-829F-C328-E5FC0C3EB51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035" r="4035"/>
          <a:stretch>
            <a:fillRect/>
          </a:stretch>
        </p:blipFill>
        <p:spPr>
          <a:xfrm>
            <a:off x="-15443" y="0"/>
            <a:ext cx="12188825" cy="6858000"/>
          </a:xfrm>
        </p:spPr>
      </p:pic>
      <p:sp>
        <p:nvSpPr>
          <p:cNvPr id="3" name="Title 2">
            <a:extLst>
              <a:ext uri="{FF2B5EF4-FFF2-40B4-BE49-F238E27FC236}">
                <a16:creationId xmlns:a16="http://schemas.microsoft.com/office/drawing/2014/main" id="{44A635A2-CC0C-270C-AC8A-59116BD6AE1E}"/>
              </a:ext>
            </a:extLst>
          </p:cNvPr>
          <p:cNvSpPr>
            <a:spLocks noGrp="1"/>
          </p:cNvSpPr>
          <p:nvPr>
            <p:ph type="title"/>
          </p:nvPr>
        </p:nvSpPr>
        <p:spPr>
          <a:xfrm>
            <a:off x="415988" y="6927"/>
            <a:ext cx="11356848" cy="1627632"/>
          </a:xfrm>
          <a:solidFill>
            <a:schemeClr val="accent3">
              <a:lumMod val="50000"/>
            </a:schemeClr>
          </a:solidFill>
        </p:spPr>
        <p:txBody>
          <a:bodyPr/>
          <a:lstStyle/>
          <a:p>
            <a:r>
              <a:rPr lang="en-US" sz="5400" dirty="0"/>
              <a:t>Preventing Apostasy - </a:t>
            </a:r>
            <a:br>
              <a:rPr lang="en-US" dirty="0"/>
            </a:br>
            <a:r>
              <a:rPr lang="en-US" sz="5400" dirty="0"/>
              <a:t>Being Watchful </a:t>
            </a:r>
            <a:r>
              <a:rPr lang="en-US" sz="5400"/>
              <a:t>&amp; Alert</a:t>
            </a:r>
            <a:endParaRPr lang="en-US" dirty="0"/>
          </a:p>
        </p:txBody>
      </p:sp>
      <p:sp>
        <p:nvSpPr>
          <p:cNvPr id="2" name="TextBox 1">
            <a:extLst>
              <a:ext uri="{FF2B5EF4-FFF2-40B4-BE49-F238E27FC236}">
                <a16:creationId xmlns:a16="http://schemas.microsoft.com/office/drawing/2014/main" id="{01E21887-2FA5-0105-7C24-86E897B12504}"/>
              </a:ext>
            </a:extLst>
          </p:cNvPr>
          <p:cNvSpPr txBox="1"/>
          <p:nvPr/>
        </p:nvSpPr>
        <p:spPr>
          <a:xfrm>
            <a:off x="2132012" y="6081632"/>
            <a:ext cx="7924800" cy="769441"/>
          </a:xfrm>
          <a:prstGeom prst="rect">
            <a:avLst/>
          </a:prstGeom>
          <a:solidFill>
            <a:schemeClr val="tx1">
              <a:lumMod val="95000"/>
              <a:lumOff val="5000"/>
            </a:schemeClr>
          </a:solidFill>
        </p:spPr>
        <p:txBody>
          <a:bodyPr wrap="square" rtlCol="0">
            <a:spAutoFit/>
          </a:bodyPr>
          <a:lstStyle/>
          <a:p>
            <a:pPr algn="ctr"/>
            <a:r>
              <a:rPr lang="en-US" sz="4400" dirty="0">
                <a:solidFill>
                  <a:schemeClr val="bg1"/>
                </a:solidFill>
              </a:rPr>
              <a:t>2 Peter Chapter 2 &amp; Jeremiah</a:t>
            </a:r>
          </a:p>
        </p:txBody>
      </p:sp>
    </p:spTree>
    <p:extLst>
      <p:ext uri="{BB962C8B-B14F-4D97-AF65-F5344CB8AC3E}">
        <p14:creationId xmlns:p14="http://schemas.microsoft.com/office/powerpoint/2010/main" val="37964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411480" y="182880"/>
            <a:ext cx="9721532" cy="807720"/>
          </a:xfrm>
        </p:spPr>
        <p:txBody>
          <a:bodyPr/>
          <a:lstStyle/>
          <a:p>
            <a:r>
              <a:rPr lang="en-US" sz="4400" b="1" dirty="0"/>
              <a:t>Take heed, beware, Sober up</a:t>
            </a:r>
            <a:endParaRPr lang="en-US" dirty="0"/>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173480"/>
            <a:ext cx="9492931" cy="5684520"/>
          </a:xfrm>
        </p:spPr>
        <p:txBody>
          <a:bodyPr>
            <a:normAutofit/>
          </a:bodyPr>
          <a:lstStyle/>
          <a:p>
            <a:pPr marL="0" indent="0">
              <a:buNone/>
            </a:pPr>
            <a:r>
              <a:rPr lang="en-US" sz="4000" b="1" i="1" dirty="0"/>
              <a:t>“Be on the alert… watchful, </a:t>
            </a:r>
            <a:r>
              <a:rPr lang="en-US" sz="1800" dirty="0"/>
              <a:t>ASV</a:t>
            </a:r>
            <a:r>
              <a:rPr lang="en-US" sz="4000" b="1" i="1" dirty="0"/>
              <a:t>” </a:t>
            </a:r>
            <a:br>
              <a:rPr lang="en-US" sz="4000" b="1" i="1" dirty="0"/>
            </a:br>
            <a:r>
              <a:rPr lang="en-US" sz="4000" dirty="0"/>
              <a:t>(Acts 20:31; 1 Corinthians 16:13)</a:t>
            </a:r>
          </a:p>
          <a:p>
            <a:r>
              <a:rPr lang="en-US" sz="4000" dirty="0"/>
              <a:t>“Keep awake, </a:t>
            </a:r>
            <a:r>
              <a:rPr lang="en-US" sz="4000" dirty="0" err="1"/>
              <a:t>i.e</a:t>
            </a:r>
            <a:r>
              <a:rPr lang="en-US" sz="4000" dirty="0"/>
              <a:t>, watch” </a:t>
            </a:r>
            <a:r>
              <a:rPr lang="en-US" sz="1800" dirty="0"/>
              <a:t>(Strong); </a:t>
            </a:r>
            <a:r>
              <a:rPr lang="en-US" sz="4000" dirty="0"/>
              <a:t>“Spiritually alert” </a:t>
            </a:r>
            <a:r>
              <a:rPr lang="en-US" sz="1800" dirty="0"/>
              <a:t>(Vine); </a:t>
            </a:r>
            <a:r>
              <a:rPr lang="en-US" sz="4000" dirty="0"/>
              <a:t>“Give strict attention to, be cautious” </a:t>
            </a:r>
            <a:r>
              <a:rPr lang="en-US" sz="1800" dirty="0"/>
              <a:t>(Thayer)</a:t>
            </a:r>
          </a:p>
          <a:p>
            <a:pPr marL="0" indent="0">
              <a:buNone/>
            </a:pPr>
            <a:r>
              <a:rPr lang="en-US" sz="4000" b="1" i="1" dirty="0"/>
              <a:t>“Be soberminded…” </a:t>
            </a:r>
            <a:r>
              <a:rPr lang="en-US" sz="4000" dirty="0"/>
              <a:t>(1 Corinthians 15:33-34; 1 Thess. 5:4ff; 1 Peter 1:13; 4:7; 5:8)</a:t>
            </a:r>
            <a:endParaRPr lang="en-US" sz="3400" b="1" i="1" dirty="0"/>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10</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312596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1036320"/>
          </a:xfrm>
        </p:spPr>
        <p:txBody>
          <a:bodyPr/>
          <a:lstStyle/>
          <a:p>
            <a:r>
              <a:rPr lang="en-US" sz="3800" b="1" dirty="0">
                <a:solidFill>
                  <a:schemeClr val="bg1"/>
                </a:solidFill>
              </a:rPr>
              <a:t>Realize the consequences</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935480"/>
            <a:ext cx="9492931" cy="4767072"/>
          </a:xfrm>
        </p:spPr>
        <p:txBody>
          <a:bodyPr>
            <a:normAutofit/>
          </a:bodyPr>
          <a:lstStyle/>
          <a:p>
            <a:pPr marL="0" indent="0">
              <a:buNone/>
            </a:pPr>
            <a:r>
              <a:rPr lang="en-US" sz="3800" dirty="0"/>
              <a:t>2 Peter 2:1-3, the nature of the “heresies” is that they are “</a:t>
            </a:r>
            <a:r>
              <a:rPr lang="en-US" sz="3800" b="1" i="1" dirty="0"/>
              <a:t>destructive or damnable, </a:t>
            </a:r>
            <a:r>
              <a:rPr lang="en-US" sz="1800" i="1" dirty="0"/>
              <a:t>(</a:t>
            </a:r>
            <a:r>
              <a:rPr lang="en-US" sz="1800" dirty="0"/>
              <a:t>KJV</a:t>
            </a:r>
            <a:r>
              <a:rPr lang="en-US" sz="1800" i="1" dirty="0"/>
              <a:t>)</a:t>
            </a:r>
            <a:r>
              <a:rPr lang="en-US" sz="4000" i="1" dirty="0"/>
              <a:t>”</a:t>
            </a:r>
            <a:r>
              <a:rPr lang="en-US" sz="3800" i="1" dirty="0"/>
              <a:t>  </a:t>
            </a:r>
            <a:r>
              <a:rPr lang="en-US" sz="3800" dirty="0"/>
              <a:t>(“</a:t>
            </a:r>
            <a:r>
              <a:rPr lang="en-US" sz="3800" b="1" dirty="0"/>
              <a:t>Loss of well-being, not of being”, </a:t>
            </a:r>
            <a:r>
              <a:rPr lang="en-US" sz="1800" dirty="0"/>
              <a:t>Vine</a:t>
            </a:r>
            <a:r>
              <a:rPr lang="en-US" sz="3800" dirty="0"/>
              <a:t>)</a:t>
            </a:r>
          </a:p>
          <a:p>
            <a:r>
              <a:rPr lang="en-US" sz="3800" b="1" dirty="0"/>
              <a:t>Defines the end of the “</a:t>
            </a:r>
            <a:r>
              <a:rPr lang="en-US" sz="3800" b="1" i="1" dirty="0"/>
              <a:t>broad way</a:t>
            </a:r>
            <a:r>
              <a:rPr lang="en-US" sz="3800" b="1" dirty="0"/>
              <a:t>”. </a:t>
            </a:r>
            <a:r>
              <a:rPr lang="en-US" sz="3800" dirty="0"/>
              <a:t>(Matthew 7:13-14; cf., 1 Timothy 6:9; Philippians 3:19)</a:t>
            </a:r>
          </a:p>
          <a:p>
            <a:r>
              <a:rPr lang="en-US" sz="3800" b="1" dirty="0"/>
              <a:t>The judgment </a:t>
            </a:r>
            <a:r>
              <a:rPr lang="en-US" sz="3800" dirty="0"/>
              <a:t>Peter later referred to in </a:t>
            </a:r>
            <a:br>
              <a:rPr lang="en-US" sz="3800" dirty="0"/>
            </a:br>
            <a:r>
              <a:rPr lang="en-US" sz="3800" dirty="0"/>
              <a:t>2 Peter 3:7.</a:t>
            </a:r>
          </a:p>
          <a:p>
            <a:endParaRPr lang="en-US" sz="3800" i="1" dirty="0"/>
          </a:p>
          <a:p>
            <a:endParaRPr lang="en-US" sz="3800" dirty="0"/>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11</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686978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1036320"/>
          </a:xfrm>
        </p:spPr>
        <p:txBody>
          <a:bodyPr/>
          <a:lstStyle/>
          <a:p>
            <a:r>
              <a:rPr lang="en-US" sz="3800" b="1" dirty="0">
                <a:solidFill>
                  <a:schemeClr val="bg1"/>
                </a:solidFill>
              </a:rPr>
              <a:t>What must I do to be saved?</a:t>
            </a:r>
            <a:br>
              <a:rPr lang="en-US" sz="3800" b="1" dirty="0">
                <a:solidFill>
                  <a:schemeClr val="bg1"/>
                </a:solidFill>
              </a:rPr>
            </a:br>
            <a:r>
              <a:rPr lang="en-US" sz="3800" dirty="0">
                <a:solidFill>
                  <a:schemeClr val="tx1"/>
                </a:solidFill>
              </a:rPr>
              <a:t>(Acts 2:37; 16:30; 22:10)</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935480"/>
            <a:ext cx="9492931" cy="4767072"/>
          </a:xfrm>
        </p:spPr>
        <p:txBody>
          <a:bodyPr>
            <a:normAutofit/>
          </a:bodyPr>
          <a:lstStyle/>
          <a:p>
            <a:pPr marL="0" indent="0">
              <a:buNone/>
            </a:pPr>
            <a:r>
              <a:rPr lang="en-US" sz="3800" b="1" dirty="0"/>
              <a:t>Realize like all, I have sinned </a:t>
            </a:r>
            <a:r>
              <a:rPr lang="en-US" sz="3800" dirty="0"/>
              <a:t>and that my sins have separated me from God and I stand condemned. (Romans 3:23; 6:23; Isaiah 59:1-2)</a:t>
            </a:r>
          </a:p>
          <a:p>
            <a:pPr marL="0" indent="0">
              <a:buNone/>
            </a:pPr>
            <a:r>
              <a:rPr lang="en-US" sz="3800" b="1" dirty="0"/>
              <a:t>Believe</a:t>
            </a:r>
            <a:r>
              <a:rPr lang="en-US" sz="3800" dirty="0"/>
              <a:t> </a:t>
            </a:r>
            <a:r>
              <a:rPr lang="en-US" sz="3800" b="1" dirty="0"/>
              <a:t>Jesus Christ is the Messiah</a:t>
            </a:r>
            <a:r>
              <a:rPr lang="en-US" sz="3800" dirty="0"/>
              <a:t>, the Son of God who came to lay down His life for you! (John 8:24; Matthew 16:16; Acts 8:37)</a:t>
            </a:r>
          </a:p>
          <a:p>
            <a:pPr marL="0" indent="0">
              <a:buNone/>
            </a:pPr>
            <a:r>
              <a:rPr lang="en-US" sz="3800" b="1" dirty="0"/>
              <a:t>Confess</a:t>
            </a:r>
            <a:r>
              <a:rPr lang="en-US" sz="3800" dirty="0"/>
              <a:t> your faith before others. (Matthew 10:32; Romans 10:10</a:t>
            </a:r>
          </a:p>
          <a:p>
            <a:endParaRPr lang="en-US" sz="3800" i="1" dirty="0"/>
          </a:p>
          <a:p>
            <a:endParaRPr lang="en-US" sz="3800" dirty="0"/>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12</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1274381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1036320"/>
          </a:xfrm>
        </p:spPr>
        <p:txBody>
          <a:bodyPr/>
          <a:lstStyle/>
          <a:p>
            <a:r>
              <a:rPr lang="en-US" sz="3800" b="1" dirty="0">
                <a:solidFill>
                  <a:schemeClr val="bg1"/>
                </a:solidFill>
              </a:rPr>
              <a:t>What must I do to be saved?</a:t>
            </a:r>
            <a:br>
              <a:rPr lang="en-US" sz="3800" b="1" dirty="0">
                <a:solidFill>
                  <a:schemeClr val="bg1"/>
                </a:solidFill>
              </a:rPr>
            </a:br>
            <a:r>
              <a:rPr lang="en-US" sz="3800" dirty="0">
                <a:solidFill>
                  <a:schemeClr val="tx1"/>
                </a:solidFill>
              </a:rPr>
              <a:t>(Acts 2:37; 16:30; 22:10)</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935480"/>
            <a:ext cx="9492931" cy="4767072"/>
          </a:xfrm>
        </p:spPr>
        <p:txBody>
          <a:bodyPr>
            <a:normAutofit/>
          </a:bodyPr>
          <a:lstStyle/>
          <a:p>
            <a:pPr marL="0" indent="0">
              <a:buNone/>
            </a:pPr>
            <a:r>
              <a:rPr lang="en-US" sz="3800" b="1" dirty="0"/>
              <a:t>Repent of your sins, </a:t>
            </a:r>
            <a:r>
              <a:rPr lang="en-US" sz="3800" dirty="0"/>
              <a:t>turning your heart from your sinful ways to God’s. (Acts 3:19; 26:18-20)</a:t>
            </a:r>
          </a:p>
          <a:p>
            <a:pPr marL="0" indent="0">
              <a:buNone/>
            </a:pPr>
            <a:r>
              <a:rPr lang="en-US" sz="3800" b="1" dirty="0"/>
              <a:t>Be baptized in the name of Jesus Christ </a:t>
            </a:r>
            <a:r>
              <a:rPr lang="en-US" sz="3800" dirty="0"/>
              <a:t>for remission/</a:t>
            </a:r>
            <a:r>
              <a:rPr lang="en-US" sz="3800" b="1" dirty="0"/>
              <a:t>forgiveness</a:t>
            </a:r>
            <a:r>
              <a:rPr lang="en-US" sz="3800" dirty="0"/>
              <a:t> of your sins, to have your </a:t>
            </a:r>
            <a:r>
              <a:rPr lang="en-US" sz="3800" b="1" dirty="0"/>
              <a:t>conscience cleansed</a:t>
            </a:r>
            <a:r>
              <a:rPr lang="en-US" sz="3800" dirty="0"/>
              <a:t>, to walk in </a:t>
            </a:r>
            <a:r>
              <a:rPr lang="en-US" sz="3800" b="1" dirty="0"/>
              <a:t>newness of life</a:t>
            </a:r>
            <a:r>
              <a:rPr lang="en-US" sz="3800" dirty="0"/>
              <a:t>, and to be </a:t>
            </a:r>
            <a:r>
              <a:rPr lang="en-US" sz="3800" i="1" dirty="0"/>
              <a:t>added to the Lord’s church</a:t>
            </a:r>
            <a:r>
              <a:rPr lang="en-US" sz="3800" dirty="0"/>
              <a:t>. </a:t>
            </a:r>
            <a:r>
              <a:rPr lang="en-US" sz="3600" dirty="0"/>
              <a:t>(Acts 2:38-41; Romans 6:3-4; 1 Peter 3:21)</a:t>
            </a:r>
          </a:p>
          <a:p>
            <a:endParaRPr lang="en-US" sz="3800" i="1" dirty="0"/>
          </a:p>
          <a:p>
            <a:endParaRPr lang="en-US" sz="3800" dirty="0"/>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13</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2144004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Variety of books on shelves in library">
            <a:extLst>
              <a:ext uri="{FF2B5EF4-FFF2-40B4-BE49-F238E27FC236}">
                <a16:creationId xmlns:a16="http://schemas.microsoft.com/office/drawing/2014/main" id="{2DEE6E45-4D68-51B3-8A83-6600B5B09EE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2BEA8DE-04D5-227E-887B-F2D13183D91D}"/>
              </a:ext>
            </a:extLst>
          </p:cNvPr>
          <p:cNvSpPr>
            <a:spLocks noGrp="1"/>
          </p:cNvSpPr>
          <p:nvPr>
            <p:ph type="title"/>
          </p:nvPr>
        </p:nvSpPr>
        <p:spPr>
          <a:xfrm>
            <a:off x="3884612" y="3890772"/>
            <a:ext cx="7467600" cy="1965960"/>
          </a:xfrm>
        </p:spPr>
        <p:txBody>
          <a:bodyPr/>
          <a:lstStyle/>
          <a:p>
            <a:r>
              <a:rPr lang="en-US" sz="3600" dirty="0"/>
              <a:t>Future Lessons From </a:t>
            </a:r>
            <a:br>
              <a:rPr lang="en-US" sz="3600" dirty="0"/>
            </a:br>
            <a:r>
              <a:rPr lang="en-US" sz="3600" dirty="0"/>
              <a:t>2</a:t>
            </a:r>
            <a:r>
              <a:rPr lang="en-US" sz="3600" baseline="30000" dirty="0"/>
              <a:t>nd</a:t>
            </a:r>
            <a:r>
              <a:rPr lang="en-US" sz="3600" dirty="0"/>
              <a:t> Peter 2 regarding preventing apostasy</a:t>
            </a:r>
          </a:p>
        </p:txBody>
      </p:sp>
      <p:sp>
        <p:nvSpPr>
          <p:cNvPr id="7" name="Content Placeholder 6">
            <a:extLst>
              <a:ext uri="{FF2B5EF4-FFF2-40B4-BE49-F238E27FC236}">
                <a16:creationId xmlns:a16="http://schemas.microsoft.com/office/drawing/2014/main" id="{B6680936-9FDE-46BB-0A75-52FFBB8276A1}"/>
              </a:ext>
            </a:extLst>
          </p:cNvPr>
          <p:cNvSpPr>
            <a:spLocks noGrp="1"/>
          </p:cNvSpPr>
          <p:nvPr>
            <p:ph sz="quarter" idx="4"/>
          </p:nvPr>
        </p:nvSpPr>
        <p:spPr>
          <a:xfrm>
            <a:off x="3884612" y="838200"/>
            <a:ext cx="7315200" cy="2590800"/>
          </a:xfrm>
        </p:spPr>
        <p:txBody>
          <a:bodyPr numCol="2"/>
          <a:lstStyle/>
          <a:p>
            <a:r>
              <a:rPr lang="en-US" sz="2600" dirty="0"/>
              <a:t>Consequences </a:t>
            </a:r>
          </a:p>
          <a:p>
            <a:r>
              <a:rPr lang="en-US" sz="2600" dirty="0"/>
              <a:t>Be bold &amp; w/o hypocrisy </a:t>
            </a:r>
          </a:p>
          <a:p>
            <a:r>
              <a:rPr lang="en-US" sz="2600" dirty="0"/>
              <a:t>Be spiritually minded</a:t>
            </a:r>
          </a:p>
          <a:p>
            <a:r>
              <a:rPr lang="en-US" sz="2600" dirty="0"/>
              <a:t>Contentment</a:t>
            </a:r>
          </a:p>
          <a:p>
            <a:r>
              <a:rPr lang="en-US" sz="2600" dirty="0"/>
              <a:t>Trusting God’s judgment </a:t>
            </a:r>
          </a:p>
          <a:p>
            <a:r>
              <a:rPr lang="en-US" sz="2600" dirty="0"/>
              <a:t>Respect God’s authority</a:t>
            </a:r>
          </a:p>
          <a:p>
            <a:r>
              <a:rPr lang="en-US" sz="2600" dirty="0"/>
              <a:t>Humility and submission</a:t>
            </a:r>
          </a:p>
          <a:p>
            <a:r>
              <a:rPr lang="en-US" sz="2600" dirty="0"/>
              <a:t>Reason &amp; persuasion </a:t>
            </a:r>
          </a:p>
          <a:p>
            <a:r>
              <a:rPr lang="en-US" sz="2600" dirty="0"/>
              <a:t>Knowledge </a:t>
            </a:r>
          </a:p>
          <a:p>
            <a:endParaRPr lang="en-US" sz="2400" dirty="0"/>
          </a:p>
        </p:txBody>
      </p:sp>
      <p:sp>
        <p:nvSpPr>
          <p:cNvPr id="39" name="Footer Placeholder 38">
            <a:extLst>
              <a:ext uri="{FF2B5EF4-FFF2-40B4-BE49-F238E27FC236}">
                <a16:creationId xmlns:a16="http://schemas.microsoft.com/office/drawing/2014/main" id="{5993DE62-6B3A-0134-DA31-A82B7C9EC426}"/>
              </a:ext>
            </a:extLst>
          </p:cNvPr>
          <p:cNvSpPr>
            <a:spLocks noGrp="1"/>
          </p:cNvSpPr>
          <p:nvPr>
            <p:ph type="ftr" sz="quarter" idx="10"/>
          </p:nvPr>
        </p:nvSpPr>
        <p:spPr/>
        <p:txBody>
          <a:bodyPr/>
          <a:lstStyle/>
          <a:p>
            <a:r>
              <a:rPr lang="en-US" dirty="0"/>
              <a:t>CLASSICAL LITERATURE</a:t>
            </a:r>
          </a:p>
        </p:txBody>
      </p:sp>
      <p:sp>
        <p:nvSpPr>
          <p:cNvPr id="40" name="Slide Number Placeholder 39">
            <a:extLst>
              <a:ext uri="{FF2B5EF4-FFF2-40B4-BE49-F238E27FC236}">
                <a16:creationId xmlns:a16="http://schemas.microsoft.com/office/drawing/2014/main" id="{642E18FF-2AE9-A488-C519-657BE7DC1AE9}"/>
              </a:ext>
            </a:extLst>
          </p:cNvPr>
          <p:cNvSpPr>
            <a:spLocks noGrp="1"/>
          </p:cNvSpPr>
          <p:nvPr>
            <p:ph type="sldNum" sz="quarter" idx="12"/>
          </p:nvPr>
        </p:nvSpPr>
        <p:spPr/>
        <p:txBody>
          <a:bodyPr/>
          <a:lstStyle/>
          <a:p>
            <a:fld id="{DF28FB93-0A08-4E7D-8E63-9EFA29F1E093}" type="slidenum">
              <a:rPr lang="en-US" smtClean="0"/>
              <a:pPr/>
              <a:t>14</a:t>
            </a:fld>
            <a:endParaRPr lang="en-US" dirty="0"/>
          </a:p>
        </p:txBody>
      </p:sp>
    </p:spTree>
    <p:extLst>
      <p:ext uri="{BB962C8B-B14F-4D97-AF65-F5344CB8AC3E}">
        <p14:creationId xmlns:p14="http://schemas.microsoft.com/office/powerpoint/2010/main" val="27681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1569720"/>
          </a:xfrm>
        </p:spPr>
        <p:txBody>
          <a:bodyPr/>
          <a:lstStyle/>
          <a:p>
            <a:r>
              <a:rPr lang="en-US" sz="3600" b="1" dirty="0"/>
              <a:t>Why did Israel turn away in continual apostasy?</a:t>
            </a:r>
            <a:r>
              <a:rPr lang="en-US" sz="4000" b="1" dirty="0"/>
              <a:t> </a:t>
            </a:r>
            <a:r>
              <a:rPr lang="en-US" sz="2800" dirty="0"/>
              <a:t>(Jeremiah 8:4-5)</a:t>
            </a:r>
            <a:endParaRPr lang="en-US" sz="4000" dirty="0"/>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752600"/>
            <a:ext cx="9721531" cy="4949952"/>
          </a:xfrm>
        </p:spPr>
        <p:txBody>
          <a:bodyPr>
            <a:normAutofit lnSpcReduction="10000"/>
          </a:bodyPr>
          <a:lstStyle/>
          <a:p>
            <a:pPr marL="0" indent="0">
              <a:buNone/>
            </a:pPr>
            <a:r>
              <a:rPr lang="en-US" sz="3200" b="1" dirty="0"/>
              <a:t>Peter warns of those who would lead Christians into apostasy in 2 Peter 2. </a:t>
            </a:r>
            <a:r>
              <a:rPr lang="en-US" sz="3200" dirty="0"/>
              <a:t>There </a:t>
            </a:r>
            <a:r>
              <a:rPr lang="en-US" sz="3200" b="1" dirty="0"/>
              <a:t>always have been </a:t>
            </a:r>
            <a:r>
              <a:rPr lang="en-US" sz="3200" dirty="0"/>
              <a:t>&amp; </a:t>
            </a:r>
            <a:r>
              <a:rPr lang="en-US" sz="3200" b="1" dirty="0"/>
              <a:t>always will be </a:t>
            </a:r>
            <a:r>
              <a:rPr lang="en-US" sz="3200" dirty="0"/>
              <a:t>as long as our adversary fights us! </a:t>
            </a:r>
          </a:p>
          <a:p>
            <a:pPr marL="0" indent="0">
              <a:buNone/>
            </a:pPr>
            <a:r>
              <a:rPr lang="en-US" sz="3200" dirty="0"/>
              <a:t>Jeremiah Chapter 8:4-5; cf., 2 Thessalonians 2:3</a:t>
            </a:r>
          </a:p>
          <a:p>
            <a:pPr marL="0" indent="0">
              <a:buNone/>
            </a:pPr>
            <a:r>
              <a:rPr lang="en-US" sz="3200" b="1" dirty="0"/>
              <a:t>What is apostasy? </a:t>
            </a:r>
          </a:p>
          <a:p>
            <a:r>
              <a:rPr lang="en-US" sz="3200" dirty="0"/>
              <a:t>Hebrew word means “</a:t>
            </a:r>
            <a:r>
              <a:rPr lang="en-US" sz="3200" b="1" dirty="0"/>
              <a:t>a turning away, a turning back</a:t>
            </a:r>
            <a:r>
              <a:rPr lang="en-US" sz="3200" dirty="0"/>
              <a:t>… a backsliding” </a:t>
            </a:r>
            <a:r>
              <a:rPr lang="en-US" sz="1800" dirty="0"/>
              <a:t>(Thayer) </a:t>
            </a:r>
            <a:r>
              <a:rPr lang="en-US" sz="3200" dirty="0"/>
              <a:t>through action or inaction.</a:t>
            </a:r>
          </a:p>
          <a:p>
            <a:r>
              <a:rPr lang="en-US" sz="3200" dirty="0"/>
              <a:t>Greek word “</a:t>
            </a:r>
            <a:r>
              <a:rPr lang="en-US" sz="3200" dirty="0" err="1"/>
              <a:t>apostasia</a:t>
            </a:r>
            <a:r>
              <a:rPr lang="en-US" sz="3200" dirty="0"/>
              <a:t>” meaning “</a:t>
            </a:r>
            <a:r>
              <a:rPr lang="en-US" sz="3200" b="1" dirty="0"/>
              <a:t>defection from truth</a:t>
            </a:r>
            <a:r>
              <a:rPr lang="en-US" sz="3200" dirty="0"/>
              <a:t>” </a:t>
            </a:r>
            <a:r>
              <a:rPr lang="en-US" sz="1800" dirty="0"/>
              <a:t>(Strong), </a:t>
            </a:r>
            <a:r>
              <a:rPr lang="en-US" sz="3200" dirty="0"/>
              <a:t>“</a:t>
            </a:r>
            <a:r>
              <a:rPr lang="en-US" sz="3200" b="1" dirty="0"/>
              <a:t>a falling away</a:t>
            </a:r>
            <a:r>
              <a:rPr lang="en-US" sz="3200" dirty="0"/>
              <a:t>”. “A defection or revolt”. </a:t>
            </a:r>
            <a:r>
              <a:rPr lang="en-US" sz="1800" dirty="0"/>
              <a:t>(Vine)</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2</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17792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1036320"/>
          </a:xfrm>
        </p:spPr>
        <p:txBody>
          <a:bodyPr/>
          <a:lstStyle/>
          <a:p>
            <a:r>
              <a:rPr lang="en-US" sz="3800" b="1" dirty="0"/>
              <a:t>the need for </a:t>
            </a:r>
            <a:br>
              <a:rPr lang="en-US" sz="3800" b="1" dirty="0"/>
            </a:br>
            <a:r>
              <a:rPr lang="en-US" sz="3800" b="1" dirty="0">
                <a:solidFill>
                  <a:schemeClr val="bg1"/>
                </a:solidFill>
              </a:rPr>
              <a:t>fear &amp; Trembling</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836612" y="1935480"/>
            <a:ext cx="9296400" cy="4767072"/>
          </a:xfrm>
        </p:spPr>
        <p:txBody>
          <a:bodyPr>
            <a:normAutofit/>
          </a:bodyPr>
          <a:lstStyle/>
          <a:p>
            <a:pPr marL="0" indent="0">
              <a:buNone/>
            </a:pPr>
            <a:r>
              <a:rPr lang="en-US" sz="3800" b="1" dirty="0"/>
              <a:t>2 Peter 2:10-11</a:t>
            </a:r>
            <a:r>
              <a:rPr lang="en-US" sz="3800" dirty="0"/>
              <a:t>, </a:t>
            </a:r>
            <a:r>
              <a:rPr lang="en-US" sz="3800" i="1" dirty="0"/>
              <a:t>“</a:t>
            </a:r>
            <a:r>
              <a:rPr lang="en-US" sz="3800" b="1" i="1" dirty="0"/>
              <a:t>Daring, self-willed</a:t>
            </a:r>
            <a:r>
              <a:rPr lang="en-US" sz="3800" i="1" dirty="0"/>
              <a:t>, </a:t>
            </a:r>
            <a:r>
              <a:rPr lang="en-US" sz="3800" b="1" i="1" dirty="0">
                <a:solidFill>
                  <a:schemeClr val="bg1"/>
                </a:solidFill>
              </a:rPr>
              <a:t>they do not tremble when they revile </a:t>
            </a:r>
            <a:r>
              <a:rPr lang="en-US" sz="3800" b="1" i="1" dirty="0"/>
              <a:t>angelic majesties…</a:t>
            </a:r>
            <a:r>
              <a:rPr lang="en-US" sz="3800" i="1" dirty="0"/>
              <a:t>”</a:t>
            </a:r>
          </a:p>
          <a:p>
            <a:pPr marL="0" indent="0">
              <a:buNone/>
            </a:pPr>
            <a:r>
              <a:rPr lang="en-US" sz="3800" b="1" dirty="0"/>
              <a:t>Godly fear &amp; trembling will help prevent apostasy</a:t>
            </a:r>
            <a:r>
              <a:rPr lang="en-US" sz="3800" dirty="0"/>
              <a:t>! </a:t>
            </a:r>
            <a:r>
              <a:rPr lang="en-US" sz="3800" b="1" dirty="0"/>
              <a:t>Without, it is unrestrained. </a:t>
            </a:r>
            <a:br>
              <a:rPr lang="en-US" sz="3800" b="1" dirty="0"/>
            </a:br>
            <a:r>
              <a:rPr lang="en-US" sz="3800" dirty="0"/>
              <a:t>(Isaiah 66:1-2; </a:t>
            </a:r>
            <a:r>
              <a:rPr lang="en-US" sz="4000" dirty="0"/>
              <a:t>Jeremiah 2:19; 5:24; 36:23-24; Deuteronomy 17:18-19; 31:10-13; 6:1-9 </a:t>
            </a:r>
            <a:r>
              <a:rPr lang="en-US" sz="3800" dirty="0"/>
              <a:t>Psalms 36:1-4; Romans 1:18ff; 3:10-18)</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3</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97716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1036320"/>
          </a:xfrm>
        </p:spPr>
        <p:txBody>
          <a:bodyPr/>
          <a:lstStyle/>
          <a:p>
            <a:r>
              <a:rPr lang="en-US" sz="3800" b="1" dirty="0">
                <a:solidFill>
                  <a:schemeClr val="tx1"/>
                </a:solidFill>
              </a:rPr>
              <a:t>The need to Be </a:t>
            </a:r>
            <a:br>
              <a:rPr lang="en-US" sz="3800" b="1" dirty="0">
                <a:solidFill>
                  <a:schemeClr val="tx1"/>
                </a:solidFill>
              </a:rPr>
            </a:br>
            <a:r>
              <a:rPr lang="en-US" sz="3800" b="1" dirty="0">
                <a:solidFill>
                  <a:schemeClr val="bg1"/>
                </a:solidFill>
              </a:rPr>
              <a:t>watchful &amp; alert</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402080"/>
            <a:ext cx="9492931" cy="5300472"/>
          </a:xfrm>
        </p:spPr>
        <p:txBody>
          <a:bodyPr>
            <a:normAutofit/>
          </a:bodyPr>
          <a:lstStyle/>
          <a:p>
            <a:pPr marL="0" indent="0">
              <a:buNone/>
            </a:pPr>
            <a:r>
              <a:rPr lang="en-US" sz="3800" dirty="0"/>
              <a:t>2 Peter 2:1-3 warns </a:t>
            </a:r>
            <a:r>
              <a:rPr lang="en-US" sz="3800" i="1" dirty="0"/>
              <a:t>“</a:t>
            </a:r>
            <a:r>
              <a:rPr lang="en-US" sz="3800" b="1" i="1" dirty="0"/>
              <a:t>false teachers</a:t>
            </a:r>
            <a:r>
              <a:rPr lang="en-US" sz="3800" i="1" dirty="0"/>
              <a:t>… will </a:t>
            </a:r>
            <a:r>
              <a:rPr lang="en-US" sz="3800" b="1" i="1" dirty="0">
                <a:solidFill>
                  <a:schemeClr val="bg1"/>
                </a:solidFill>
              </a:rPr>
              <a:t>secretly</a:t>
            </a:r>
            <a:r>
              <a:rPr lang="en-US" sz="3800" i="1" dirty="0">
                <a:solidFill>
                  <a:schemeClr val="bg1"/>
                </a:solidFill>
              </a:rPr>
              <a:t> </a:t>
            </a:r>
            <a:r>
              <a:rPr lang="en-US" sz="3800" b="1" i="1" dirty="0">
                <a:solidFill>
                  <a:schemeClr val="bg1"/>
                </a:solidFill>
              </a:rPr>
              <a:t>introduce</a:t>
            </a:r>
            <a:r>
              <a:rPr lang="en-US" sz="3800" i="1" dirty="0">
                <a:solidFill>
                  <a:schemeClr val="bg1"/>
                </a:solidFill>
              </a:rPr>
              <a:t> </a:t>
            </a:r>
            <a:r>
              <a:rPr lang="en-US" sz="3800" b="1" i="1" dirty="0"/>
              <a:t>destructive </a:t>
            </a:r>
            <a:r>
              <a:rPr lang="en-US" sz="3800" i="1" dirty="0"/>
              <a:t>(damnable, </a:t>
            </a:r>
            <a:r>
              <a:rPr lang="en-US" sz="1900" dirty="0"/>
              <a:t>KJV</a:t>
            </a:r>
            <a:r>
              <a:rPr lang="en-US" sz="3800" i="1" dirty="0"/>
              <a:t>)</a:t>
            </a:r>
            <a:r>
              <a:rPr lang="en-US" sz="3800" b="1" i="1" dirty="0"/>
              <a:t> heresies</a:t>
            </a:r>
            <a:r>
              <a:rPr lang="en-US" sz="3800" i="1" dirty="0"/>
              <a:t>…”</a:t>
            </a:r>
          </a:p>
          <a:p>
            <a:r>
              <a:rPr lang="en-US" sz="3800" b="1" i="1" dirty="0"/>
              <a:t>“Heresies”</a:t>
            </a:r>
            <a:r>
              <a:rPr lang="en-US" sz="3800" dirty="0"/>
              <a:t> - “</a:t>
            </a:r>
            <a:r>
              <a:rPr lang="en-US" sz="3800" b="1" dirty="0"/>
              <a:t>properly a choice</a:t>
            </a:r>
            <a:r>
              <a:rPr lang="en-US" sz="3800" dirty="0"/>
              <a:t>, i.e., disunion.” </a:t>
            </a:r>
            <a:r>
              <a:rPr lang="en-US" sz="1900" dirty="0"/>
              <a:t>(Strong) </a:t>
            </a:r>
            <a:r>
              <a:rPr lang="en-US" sz="3800" dirty="0"/>
              <a:t>“a body of men </a:t>
            </a:r>
            <a:r>
              <a:rPr lang="en-US" sz="3800" b="1" dirty="0"/>
              <a:t>separating themselves from others </a:t>
            </a:r>
            <a:r>
              <a:rPr lang="en-US" sz="3800" dirty="0"/>
              <a:t>and </a:t>
            </a:r>
            <a:r>
              <a:rPr lang="en-US" sz="3800" b="1" dirty="0"/>
              <a:t>following their own tenets </a:t>
            </a:r>
            <a:r>
              <a:rPr lang="en-US" sz="3800" dirty="0"/>
              <a:t>(a sect or party)… dissensions arising from </a:t>
            </a:r>
            <a:r>
              <a:rPr lang="en-US" sz="3800" b="1" dirty="0"/>
              <a:t>diversity of opinions and aims</a:t>
            </a:r>
            <a:r>
              <a:rPr lang="en-US" sz="3800" dirty="0"/>
              <a:t>.” </a:t>
            </a:r>
            <a:r>
              <a:rPr lang="en-US" sz="1900" dirty="0"/>
              <a:t>(Thayer)</a:t>
            </a:r>
            <a:r>
              <a:rPr lang="en-US" sz="3800" dirty="0"/>
              <a:t> </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4</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2092151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1036320"/>
          </a:xfrm>
        </p:spPr>
        <p:txBody>
          <a:bodyPr/>
          <a:lstStyle/>
          <a:p>
            <a:r>
              <a:rPr lang="en-US" sz="3800" b="1" dirty="0">
                <a:solidFill>
                  <a:schemeClr val="bg1"/>
                </a:solidFill>
              </a:rPr>
              <a:t>Be watchful and alert</a:t>
            </a:r>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219200"/>
            <a:ext cx="9492931" cy="5483352"/>
          </a:xfrm>
        </p:spPr>
        <p:txBody>
          <a:bodyPr>
            <a:normAutofit/>
          </a:bodyPr>
          <a:lstStyle/>
          <a:p>
            <a:pPr marL="0" indent="0">
              <a:buNone/>
            </a:pPr>
            <a:r>
              <a:rPr lang="en-US" sz="3800" dirty="0"/>
              <a:t>2 Peter 2:1-3 warns </a:t>
            </a:r>
            <a:r>
              <a:rPr lang="en-US" sz="3800" i="1" dirty="0"/>
              <a:t>“false teachers… will </a:t>
            </a:r>
            <a:r>
              <a:rPr lang="en-US" sz="3800" b="1" i="1" dirty="0"/>
              <a:t>secretly introduce </a:t>
            </a:r>
            <a:r>
              <a:rPr lang="en-US" sz="3800" i="1" dirty="0"/>
              <a:t>destructive heresies…”</a:t>
            </a:r>
          </a:p>
          <a:p>
            <a:pPr marL="0" indent="0">
              <a:buNone/>
            </a:pPr>
            <a:r>
              <a:rPr lang="en-US" sz="3800" b="1" dirty="0"/>
              <a:t>How do they operate? </a:t>
            </a:r>
          </a:p>
          <a:p>
            <a:pPr marL="0" indent="0">
              <a:buNone/>
            </a:pPr>
            <a:r>
              <a:rPr lang="en-US" sz="3800" b="1" dirty="0"/>
              <a:t>They </a:t>
            </a:r>
            <a:r>
              <a:rPr lang="en-US" sz="3800" b="1" i="1" dirty="0"/>
              <a:t>“secretly introduce”</a:t>
            </a:r>
            <a:r>
              <a:rPr lang="en-US" sz="3800" b="1" dirty="0"/>
              <a:t> their alternatives to the gospel.</a:t>
            </a:r>
            <a:r>
              <a:rPr lang="en-US" sz="3800" b="1" i="1" dirty="0"/>
              <a:t> </a:t>
            </a:r>
            <a:r>
              <a:rPr lang="en-US" sz="3800" dirty="0"/>
              <a:t>(Galatians 2:4-5, “</a:t>
            </a:r>
            <a:r>
              <a:rPr lang="en-US" sz="3800" b="1" dirty="0"/>
              <a:t>smuggled in</a:t>
            </a:r>
            <a:r>
              <a:rPr lang="en-US" sz="3800" dirty="0"/>
              <a:t>”; Jude 4, “</a:t>
            </a:r>
            <a:r>
              <a:rPr lang="en-US" sz="3800" b="1" dirty="0"/>
              <a:t>settle in alongside</a:t>
            </a:r>
            <a:r>
              <a:rPr lang="en-US" sz="3800" dirty="0"/>
              <a:t>”)</a:t>
            </a:r>
          </a:p>
          <a:p>
            <a:pPr marL="0" indent="0">
              <a:buNone/>
            </a:pPr>
            <a:r>
              <a:rPr lang="en-US" sz="3800" b="1" dirty="0"/>
              <a:t>Jesus warned </a:t>
            </a:r>
            <a:r>
              <a:rPr lang="en-US" sz="3800" dirty="0"/>
              <a:t>about </a:t>
            </a:r>
            <a:r>
              <a:rPr lang="en-US" sz="3800" i="1" dirty="0"/>
              <a:t>“</a:t>
            </a:r>
            <a:r>
              <a:rPr lang="en-US" sz="3800" b="1" i="1" dirty="0"/>
              <a:t>false prophets </a:t>
            </a:r>
            <a:r>
              <a:rPr lang="en-US" sz="3800" i="1" dirty="0"/>
              <a:t>who come to you in </a:t>
            </a:r>
            <a:r>
              <a:rPr lang="en-US" sz="3800" b="1" i="1" dirty="0"/>
              <a:t>sheep's clothing</a:t>
            </a:r>
            <a:r>
              <a:rPr lang="en-US" sz="3800" i="1" dirty="0"/>
              <a:t>, but are </a:t>
            </a:r>
            <a:r>
              <a:rPr lang="en-US" sz="3800" b="1" i="1" dirty="0"/>
              <a:t>ravenous wolves.</a:t>
            </a:r>
            <a:r>
              <a:rPr lang="en-US" sz="3800" i="1" dirty="0"/>
              <a:t>”</a:t>
            </a:r>
            <a:r>
              <a:rPr lang="en-US" sz="3800" dirty="0"/>
              <a:t> (Matthew 7:15)</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5</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162981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807720"/>
          </a:xfrm>
        </p:spPr>
        <p:txBody>
          <a:bodyPr/>
          <a:lstStyle/>
          <a:p>
            <a:r>
              <a:rPr lang="en-US" sz="4400" b="1" dirty="0"/>
              <a:t>Take heed &amp; beware</a:t>
            </a:r>
            <a:endParaRPr lang="en-US" dirty="0"/>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173480"/>
            <a:ext cx="9492931" cy="5684520"/>
          </a:xfrm>
        </p:spPr>
        <p:txBody>
          <a:bodyPr>
            <a:normAutofit/>
          </a:bodyPr>
          <a:lstStyle/>
          <a:p>
            <a:pPr marL="0" indent="0">
              <a:buNone/>
            </a:pPr>
            <a:r>
              <a:rPr lang="en-US" sz="3800" b="1" dirty="0"/>
              <a:t>That’s why Paul warned the Ephesian elders</a:t>
            </a:r>
            <a:r>
              <a:rPr lang="en-US" sz="3800" dirty="0"/>
              <a:t> in Acts 20:29-30. </a:t>
            </a:r>
          </a:p>
          <a:p>
            <a:pPr marL="0" indent="0">
              <a:buNone/>
            </a:pPr>
            <a:r>
              <a:rPr lang="en-US" sz="3800" i="1" dirty="0"/>
              <a:t>“</a:t>
            </a:r>
            <a:r>
              <a:rPr lang="en-US" sz="3800" b="1" i="1" dirty="0"/>
              <a:t>Be on guard</a:t>
            </a:r>
            <a:r>
              <a:rPr lang="en-US" sz="3800" i="1" dirty="0"/>
              <a:t>… </a:t>
            </a:r>
            <a:r>
              <a:rPr lang="en-US" sz="3800" b="1" i="1" dirty="0"/>
              <a:t>yourselves </a:t>
            </a:r>
            <a:r>
              <a:rPr lang="en-US" sz="3800" dirty="0"/>
              <a:t>(“</a:t>
            </a:r>
            <a:r>
              <a:rPr lang="en-US" sz="3800" b="1" i="1" dirty="0"/>
              <a:t>from among your own selves</a:t>
            </a:r>
            <a:r>
              <a:rPr lang="en-US" sz="3800" i="1" dirty="0"/>
              <a:t>”,</a:t>
            </a:r>
            <a:r>
              <a:rPr lang="en-US" sz="3800" dirty="0"/>
              <a:t> vs. 30) </a:t>
            </a:r>
            <a:r>
              <a:rPr lang="en-US" sz="3800" i="1" dirty="0"/>
              <a:t>&amp; </a:t>
            </a:r>
            <a:r>
              <a:rPr lang="en-US" sz="3800" b="1" i="1" dirty="0"/>
              <a:t>all the flock</a:t>
            </a:r>
            <a:r>
              <a:rPr lang="en-US" sz="3800" i="1" dirty="0"/>
              <a:t>”</a:t>
            </a:r>
          </a:p>
          <a:p>
            <a:r>
              <a:rPr lang="en-US" sz="3800" b="1" i="1" dirty="0"/>
              <a:t>“Savage wolves” </a:t>
            </a:r>
            <a:r>
              <a:rPr lang="en-US" sz="3800" dirty="0"/>
              <a:t>(in sheep’s clothing) will seek to devour. </a:t>
            </a:r>
          </a:p>
          <a:p>
            <a:r>
              <a:rPr lang="en-US" sz="3800" i="1" dirty="0"/>
              <a:t>“</a:t>
            </a:r>
            <a:r>
              <a:rPr lang="en-US" sz="3800" b="1" i="1" dirty="0"/>
              <a:t>Be on the alert</a:t>
            </a:r>
            <a:r>
              <a:rPr lang="en-US" sz="3800" i="1" dirty="0"/>
              <a:t>… </a:t>
            </a:r>
            <a:r>
              <a:rPr lang="en-US" sz="3800" b="1" i="1" dirty="0"/>
              <a:t>admonish</a:t>
            </a:r>
            <a:r>
              <a:rPr lang="en-US" sz="3800" i="1" dirty="0"/>
              <a:t> with tears… </a:t>
            </a:r>
            <a:r>
              <a:rPr lang="en-US" sz="3800" b="1" i="1" dirty="0"/>
              <a:t>commend</a:t>
            </a:r>
            <a:r>
              <a:rPr lang="en-US" sz="3800" i="1" dirty="0"/>
              <a:t> to </a:t>
            </a:r>
            <a:r>
              <a:rPr lang="en-US" sz="3800" b="1" i="1" dirty="0"/>
              <a:t>God</a:t>
            </a:r>
            <a:r>
              <a:rPr lang="en-US" sz="3800" i="1" dirty="0"/>
              <a:t> and the </a:t>
            </a:r>
            <a:r>
              <a:rPr lang="en-US" sz="3800" b="1" i="1" dirty="0"/>
              <a:t>word</a:t>
            </a:r>
            <a:r>
              <a:rPr lang="en-US" sz="3800" i="1" dirty="0"/>
              <a:t> of His grace.”</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6</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62499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807720"/>
          </a:xfrm>
        </p:spPr>
        <p:txBody>
          <a:bodyPr/>
          <a:lstStyle/>
          <a:p>
            <a:r>
              <a:rPr lang="en-US" sz="4400" b="1" dirty="0"/>
              <a:t>Take heed &amp; beware</a:t>
            </a:r>
            <a:endParaRPr lang="en-US" dirty="0"/>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173480"/>
            <a:ext cx="9492931" cy="5684520"/>
          </a:xfrm>
        </p:spPr>
        <p:txBody>
          <a:bodyPr>
            <a:normAutofit/>
          </a:bodyPr>
          <a:lstStyle/>
          <a:p>
            <a:pPr marL="0" indent="0">
              <a:buNone/>
            </a:pPr>
            <a:r>
              <a:rPr lang="en-US" sz="4400" b="1" i="1" dirty="0"/>
              <a:t>“See to it that…”</a:t>
            </a:r>
          </a:p>
          <a:p>
            <a:r>
              <a:rPr lang="en-US" sz="4000" dirty="0"/>
              <a:t>Colossians 2:8</a:t>
            </a:r>
            <a:r>
              <a:rPr lang="en-US" sz="4000" i="1" dirty="0"/>
              <a:t>, “no </a:t>
            </a:r>
            <a:r>
              <a:rPr lang="en-US" sz="4000" b="1" i="1" dirty="0"/>
              <a:t>one takes you captive</a:t>
            </a:r>
            <a:r>
              <a:rPr lang="en-US" sz="4000" i="1" dirty="0"/>
              <a:t>…”</a:t>
            </a:r>
          </a:p>
          <a:p>
            <a:r>
              <a:rPr lang="en-US" sz="4000" dirty="0"/>
              <a:t>Luke 21:8, “</a:t>
            </a:r>
            <a:r>
              <a:rPr lang="en-US" sz="4000" b="1" i="1" dirty="0"/>
              <a:t>you are not misled</a:t>
            </a:r>
            <a:r>
              <a:rPr lang="en-US" sz="4000" dirty="0"/>
              <a:t>…”</a:t>
            </a:r>
          </a:p>
          <a:p>
            <a:r>
              <a:rPr lang="en-US" sz="4000" dirty="0"/>
              <a:t>Because </a:t>
            </a:r>
            <a:r>
              <a:rPr lang="en-US" sz="4000" b="1" dirty="0"/>
              <a:t>it will spread if unchecked</a:t>
            </a:r>
            <a:r>
              <a:rPr lang="en-US" sz="4000" dirty="0"/>
              <a:t>: (Matthew 16:12; Titus 1:9-11; Galatians 2:5)</a:t>
            </a:r>
          </a:p>
          <a:p>
            <a:r>
              <a:rPr lang="en-US" sz="4000" b="1" dirty="0"/>
              <a:t>What about what isn’t said?</a:t>
            </a:r>
            <a:r>
              <a:rPr lang="en-US" sz="4000" dirty="0"/>
              <a:t> </a:t>
            </a:r>
            <a:br>
              <a:rPr lang="en-US" sz="4000" dirty="0"/>
            </a:br>
            <a:r>
              <a:rPr lang="en-US" sz="4000" dirty="0"/>
              <a:t>(Acts 20:27; Jeremiah 26:2)</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7</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1723771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807720"/>
          </a:xfrm>
        </p:spPr>
        <p:txBody>
          <a:bodyPr/>
          <a:lstStyle/>
          <a:p>
            <a:r>
              <a:rPr lang="en-US" sz="4400" b="1" dirty="0"/>
              <a:t>Take heed &amp; beware</a:t>
            </a:r>
            <a:endParaRPr lang="en-US" dirty="0"/>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836611" y="1173480"/>
            <a:ext cx="9049641" cy="5684520"/>
          </a:xfrm>
        </p:spPr>
        <p:txBody>
          <a:bodyPr>
            <a:normAutofit/>
          </a:bodyPr>
          <a:lstStyle/>
          <a:p>
            <a:pPr marL="0" indent="0">
              <a:buNone/>
            </a:pPr>
            <a:r>
              <a:rPr lang="en-US" sz="4000" b="1" dirty="0"/>
              <a:t>That’s why Paul spent so much time warning Timothy &amp; Titus</a:t>
            </a:r>
            <a:r>
              <a:rPr lang="en-US" sz="4000" dirty="0"/>
              <a:t>! (1 Timothy 1:3; 6:3, 20-21; 2 Timothy 2:15-18;  4:2-4; Titus 2:1)</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8</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2945271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182880"/>
            <a:ext cx="9492932" cy="807720"/>
          </a:xfrm>
        </p:spPr>
        <p:txBody>
          <a:bodyPr/>
          <a:lstStyle/>
          <a:p>
            <a:r>
              <a:rPr lang="en-US" sz="4400" b="1" dirty="0"/>
              <a:t>Take heed &amp; beware</a:t>
            </a:r>
            <a:endParaRPr lang="en-US" dirty="0"/>
          </a:p>
        </p:txBody>
      </p:sp>
      <p:sp>
        <p:nvSpPr>
          <p:cNvPr id="10" name="Content Placeholder 9">
            <a:extLst>
              <a:ext uri="{FF2B5EF4-FFF2-40B4-BE49-F238E27FC236}">
                <a16:creationId xmlns:a16="http://schemas.microsoft.com/office/drawing/2014/main" id="{54D06F93-BADF-B868-37D1-DA06AE928C1E}"/>
              </a:ext>
            </a:extLst>
          </p:cNvPr>
          <p:cNvSpPr>
            <a:spLocks noGrp="1"/>
          </p:cNvSpPr>
          <p:nvPr>
            <p:ph sz="quarter" idx="14"/>
          </p:nvPr>
        </p:nvSpPr>
        <p:spPr>
          <a:xfrm>
            <a:off x="640080" y="1173480"/>
            <a:ext cx="9492931" cy="5684520"/>
          </a:xfrm>
        </p:spPr>
        <p:txBody>
          <a:bodyPr>
            <a:normAutofit/>
          </a:bodyPr>
          <a:lstStyle/>
          <a:p>
            <a:pPr marL="0" indent="0">
              <a:buNone/>
            </a:pPr>
            <a:r>
              <a:rPr lang="en-US" sz="4400" b="1" dirty="0"/>
              <a:t>Drifting is so subtle… </a:t>
            </a:r>
            <a:r>
              <a:rPr lang="en-US" sz="4400" dirty="0"/>
              <a:t>(Hebrews 2:1) </a:t>
            </a:r>
          </a:p>
          <a:p>
            <a:pPr marL="0" indent="0">
              <a:buNone/>
            </a:pPr>
            <a:r>
              <a:rPr lang="en-US" sz="4400" i="1" dirty="0"/>
              <a:t>“For this reason we </a:t>
            </a:r>
            <a:r>
              <a:rPr lang="en-US" sz="4400" b="1" i="1" dirty="0"/>
              <a:t>must pay much closer attention</a:t>
            </a:r>
            <a:r>
              <a:rPr lang="en-US" sz="4400" i="1" dirty="0"/>
              <a:t> to what we have heard, </a:t>
            </a:r>
            <a:r>
              <a:rPr lang="en-US" sz="4400" b="1" i="1" dirty="0"/>
              <a:t>so that we do not drift from it</a:t>
            </a:r>
            <a:r>
              <a:rPr lang="en-US" sz="4400" i="1" dirty="0"/>
              <a:t>.”  </a:t>
            </a:r>
          </a:p>
          <a:p>
            <a:pPr marL="0" indent="0">
              <a:buNone/>
            </a:pPr>
            <a:r>
              <a:rPr lang="en-US" sz="4400" b="1" dirty="0"/>
              <a:t>Out of “</a:t>
            </a:r>
            <a:r>
              <a:rPr lang="en-US" sz="4400" b="1" i="1" dirty="0"/>
              <a:t>neglect</a:t>
            </a:r>
            <a:r>
              <a:rPr lang="en-US" sz="4400" b="1" dirty="0"/>
              <a:t>”. </a:t>
            </a:r>
            <a:r>
              <a:rPr lang="en-US" sz="4400" dirty="0"/>
              <a:t>(Hebrews 2:3)</a:t>
            </a:r>
          </a:p>
          <a:p>
            <a:pPr marL="0" indent="0">
              <a:buNone/>
            </a:pPr>
            <a:r>
              <a:rPr lang="en-US" sz="4400" dirty="0"/>
              <a:t> Must keep “</a:t>
            </a:r>
            <a:r>
              <a:rPr lang="en-US" sz="4400" b="1" dirty="0"/>
              <a:t>searching</a:t>
            </a:r>
            <a:r>
              <a:rPr lang="en-US" sz="4400" dirty="0"/>
              <a:t>” (Acts 17:11), “</a:t>
            </a:r>
            <a:r>
              <a:rPr lang="en-US" sz="4400" b="1" dirty="0"/>
              <a:t>examining</a:t>
            </a:r>
            <a:r>
              <a:rPr lang="en-US" sz="4400" dirty="0"/>
              <a:t>” (2 Corinthians 13:5), “</a:t>
            </a:r>
            <a:r>
              <a:rPr lang="en-US" sz="4400" b="1" dirty="0"/>
              <a:t>feeding</a:t>
            </a:r>
            <a:r>
              <a:rPr lang="en-US" sz="4400" dirty="0"/>
              <a:t>” on God’s word. (1 Tim. 4:6)</a:t>
            </a:r>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9</a:t>
            </a:fld>
            <a:endParaRPr lang="en-US" dirty="0"/>
          </a:p>
        </p:txBody>
      </p:sp>
      <p:pic>
        <p:nvPicPr>
          <p:cNvPr id="8" name="Picture Placeholder 7">
            <a:extLst>
              <a:ext uri="{FF2B5EF4-FFF2-40B4-BE49-F238E27FC236}">
                <a16:creationId xmlns:a16="http://schemas.microsoft.com/office/drawing/2014/main" id="{609123E3-103D-F5A2-595D-304788F7874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119" r="15119"/>
          <a:stretch>
            <a:fillRect/>
          </a:stretch>
        </p:blipFill>
        <p:spPr>
          <a:xfrm>
            <a:off x="10133012" y="0"/>
            <a:ext cx="2055812" cy="6858000"/>
          </a:xfrm>
        </p:spPr>
      </p:pic>
    </p:spTree>
    <p:extLst>
      <p:ext uri="{BB962C8B-B14F-4D97-AF65-F5344CB8AC3E}">
        <p14:creationId xmlns:p14="http://schemas.microsoft.com/office/powerpoint/2010/main" val="3011139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Custom 71">
      <a:dk1>
        <a:srgbClr val="000000"/>
      </a:dk1>
      <a:lt1>
        <a:srgbClr val="FFFFFF"/>
      </a:lt1>
      <a:dk2>
        <a:srgbClr val="693A20"/>
      </a:dk2>
      <a:lt2>
        <a:srgbClr val="E7E4E6"/>
      </a:lt2>
      <a:accent1>
        <a:srgbClr val="512823"/>
      </a:accent1>
      <a:accent2>
        <a:srgbClr val="B98D34"/>
      </a:accent2>
      <a:accent3>
        <a:srgbClr val="610606"/>
      </a:accent3>
      <a:accent4>
        <a:srgbClr val="FFEDB9"/>
      </a:accent4>
      <a:accent5>
        <a:srgbClr val="787A41"/>
      </a:accent5>
      <a:accent6>
        <a:srgbClr val="B95E14"/>
      </a:accent6>
      <a:hlink>
        <a:srgbClr val="2B3742"/>
      </a:hlink>
      <a:folHlink>
        <a:srgbClr val="C1A56D"/>
      </a:folHlink>
    </a:clrScheme>
    <a:fontScheme name="Custom 89">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Classic book education presentation (widescreen)_Win32_v3" id="{4B7EA318-15E2-473F-9AB3-202EC7071CC7}" vid="{CC1661AE-A1F1-46A0-A328-D33A145270B8}"/>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8458A3-99B8-4914-89E6-B86ADB0D7DF6}">
  <ds:schemaRefs>
    <ds:schemaRef ds:uri="http://schemas.microsoft.com/sharepoint/v3/contenttype/forms"/>
  </ds:schemaRefs>
</ds:datastoreItem>
</file>

<file path=customXml/itemProps2.xml><?xml version="1.0" encoding="utf-8"?>
<ds:datastoreItem xmlns:ds="http://schemas.openxmlformats.org/officeDocument/2006/customXml" ds:itemID="{966EAEDD-6865-458C-AB5E-1E0979B7BC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9ACF9E2-7979-495A-9F5F-33F2C8500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Classic book education presentation (widescreen)</Template>
  <TotalTime>1590</TotalTime>
  <Words>2855</Words>
  <Application>Microsoft Office PowerPoint</Application>
  <PresentationFormat>Custom</PresentationFormat>
  <Paragraphs>152</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 Antiqua</vt:lpstr>
      <vt:lpstr>Constantia</vt:lpstr>
      <vt:lpstr>Gill Sans MT</vt:lpstr>
      <vt:lpstr>Books Classic 16x9</vt:lpstr>
      <vt:lpstr>Preventing Apostasy -  Being Watchful &amp; Alert</vt:lpstr>
      <vt:lpstr>Why did Israel turn away in continual apostasy? (Jeremiah 8:4-5)</vt:lpstr>
      <vt:lpstr>the need for  fear &amp; Trembling</vt:lpstr>
      <vt:lpstr>The need to Be  watchful &amp; alert</vt:lpstr>
      <vt:lpstr>Be watchful and alert</vt:lpstr>
      <vt:lpstr>Take heed &amp; beware</vt:lpstr>
      <vt:lpstr>Take heed &amp; beware</vt:lpstr>
      <vt:lpstr>Take heed &amp; beware</vt:lpstr>
      <vt:lpstr>Take heed &amp; beware</vt:lpstr>
      <vt:lpstr>Take heed, beware, Sober up</vt:lpstr>
      <vt:lpstr>Realize the consequences</vt:lpstr>
      <vt:lpstr>What must I do to be saved? (Acts 2:37; 16:30; 22:10)</vt:lpstr>
      <vt:lpstr>What must I do to be saved? (Acts 2:37; 16:30; 22:10)</vt:lpstr>
      <vt:lpstr>Future Lessons From  2nd Peter 2 regarding preventing apostasy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Morning Meditations</dc:title>
  <dc:creator>Chris Simmons</dc:creator>
  <cp:lastModifiedBy>Chris Simmons</cp:lastModifiedBy>
  <cp:revision>55</cp:revision>
  <dcterms:created xsi:type="dcterms:W3CDTF">2023-10-19T22:29:11Z</dcterms:created>
  <dcterms:modified xsi:type="dcterms:W3CDTF">2023-11-05T03:37:27Z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