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handoutMasterIdLst>
    <p:handoutMasterId r:id="rId16"/>
  </p:handoutMasterIdLst>
  <p:sldIdLst>
    <p:sldId id="256" r:id="rId5"/>
    <p:sldId id="288" r:id="rId6"/>
    <p:sldId id="300" r:id="rId7"/>
    <p:sldId id="299" r:id="rId8"/>
    <p:sldId id="301" r:id="rId9"/>
    <p:sldId id="304" r:id="rId10"/>
    <p:sldId id="305" r:id="rId11"/>
    <p:sldId id="302" r:id="rId12"/>
    <p:sldId id="303" r:id="rId13"/>
    <p:sldId id="306"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3" pos="4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472A"/>
    <a:srgbClr val="F5F5F5"/>
    <a:srgbClr val="D24726"/>
    <a:srgbClr val="9FCDB3"/>
    <a:srgbClr val="217346"/>
    <a:srgbClr val="000000"/>
    <a:srgbClr val="D9D9D9"/>
    <a:srgbClr val="F3F2F1"/>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035" autoAdjust="0"/>
  </p:normalViewPr>
  <p:slideViewPr>
    <p:cSldViewPr snapToGrid="0">
      <p:cViewPr varScale="1">
        <p:scale>
          <a:sx n="45" d="100"/>
          <a:sy n="45" d="100"/>
        </p:scale>
        <p:origin x="1620" y="-18"/>
      </p:cViewPr>
      <p:guideLst>
        <p:guide orient="horz" pos="2880"/>
        <p:guide pos="4824"/>
      </p:guideLst>
    </p:cSldViewPr>
  </p:slideViewPr>
  <p:outlineViewPr>
    <p:cViewPr>
      <p:scale>
        <a:sx n="33" d="100"/>
        <a:sy n="33" d="100"/>
      </p:scale>
      <p:origin x="0" y="0"/>
    </p:cViewPr>
  </p:outlineViewPr>
  <p:notesTextViewPr>
    <p:cViewPr>
      <p:scale>
        <a:sx n="1" d="1"/>
        <a:sy n="1" d="1"/>
      </p:scale>
      <p:origin x="0" y="0"/>
    </p:cViewPr>
  </p:notesTextViewPr>
  <p:sorterViewPr>
    <p:cViewPr>
      <p:scale>
        <a:sx n="137" d="100"/>
        <a:sy n="137" d="100"/>
      </p:scale>
      <p:origin x="0" y="0"/>
    </p:cViewPr>
  </p:sorterViewPr>
  <p:notesViewPr>
    <p:cSldViewPr snapToGrid="0">
      <p:cViewPr>
        <p:scale>
          <a:sx n="1" d="2"/>
          <a:sy n="1" d="2"/>
        </p:scale>
        <p:origin x="285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11/12/2023 am</a:t>
            </a:r>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Consider One Another...</a:t>
            </a:r>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11/12/2023 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Consider One Another...</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
        <p:nvSpPr>
          <p:cNvPr id="5" name="Date Placeholder 4">
            <a:extLst>
              <a:ext uri="{FF2B5EF4-FFF2-40B4-BE49-F238E27FC236}">
                <a16:creationId xmlns:a16="http://schemas.microsoft.com/office/drawing/2014/main" id="{A61CD677-75CF-FE98-21EF-028C7F71EC38}"/>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37B7C49A-F501-1370-5522-2C48FC8A1AF2}"/>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focus is not just on coming to the assembly of the saints, checking in and then checking out, but to seek the opportunities through not only our worship together but in our “time” in which we talk, share, greet, and express our love for each other. </a:t>
            </a:r>
          </a:p>
          <a:p>
            <a:endParaRPr lang="en-US" dirty="0"/>
          </a:p>
          <a:p>
            <a:r>
              <a:rPr lang="en-US" dirty="0"/>
              <a:t>What does it say when we choose recreation, entertainment, or personal comfort over provoking to love and good works.</a:t>
            </a:r>
          </a:p>
          <a:p>
            <a:endParaRPr lang="en-US" dirty="0"/>
          </a:p>
          <a:p>
            <a:r>
              <a:rPr lang="en-US" dirty="0"/>
              <a:t>Not what did I get out of it, but what did I contribute in terms of provoking to love and good works.</a:t>
            </a:r>
          </a:p>
          <a:p>
            <a:endParaRPr lang="en-US" dirty="0"/>
          </a:p>
          <a:p>
            <a:r>
              <a:rPr lang="en-US" dirty="0"/>
              <a:t>It’s hard… we need more and not less. </a:t>
            </a:r>
          </a:p>
        </p:txBody>
      </p:sp>
      <p:sp>
        <p:nvSpPr>
          <p:cNvPr id="4" name="Slide Number Placeholder 3"/>
          <p:cNvSpPr>
            <a:spLocks noGrp="1"/>
          </p:cNvSpPr>
          <p:nvPr>
            <p:ph type="sldNum" sz="quarter" idx="5"/>
          </p:nvPr>
        </p:nvSpPr>
        <p:spPr/>
        <p:txBody>
          <a:bodyPr/>
          <a:lstStyle/>
          <a:p>
            <a:fld id="{DF61EA0F-A667-4B49-8422-0062BC55E249}" type="slidenum">
              <a:rPr lang="en-US" smtClean="0"/>
              <a:t>10</a:t>
            </a:fld>
            <a:endParaRPr lang="en-US" dirty="0"/>
          </a:p>
        </p:txBody>
      </p:sp>
      <p:sp>
        <p:nvSpPr>
          <p:cNvPr id="5" name="Date Placeholder 4">
            <a:extLst>
              <a:ext uri="{FF2B5EF4-FFF2-40B4-BE49-F238E27FC236}">
                <a16:creationId xmlns:a16="http://schemas.microsoft.com/office/drawing/2014/main" id="{28C3C986-B669-A143-4A7D-55ADECAA8028}"/>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EA182CA0-F033-7BF5-6B5A-3B451BC487CA}"/>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311700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often conveys that something permissible. </a:t>
            </a:r>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
        <p:nvSpPr>
          <p:cNvPr id="5" name="Date Placeholder 4">
            <a:extLst>
              <a:ext uri="{FF2B5EF4-FFF2-40B4-BE49-F238E27FC236}">
                <a16:creationId xmlns:a16="http://schemas.microsoft.com/office/drawing/2014/main" id="{D843EB8D-8F58-E56A-3E32-ED95462BC2D4}"/>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202A18D2-35FC-9C2B-FA73-287BE6629383}"/>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33093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often conveys that something permissible. </a:t>
            </a:r>
          </a:p>
          <a:p>
            <a:r>
              <a:rPr lang="en-US" dirty="0"/>
              <a:t>“Us” often is understood as someone among us. </a:t>
            </a:r>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
        <p:nvSpPr>
          <p:cNvPr id="5" name="Date Placeholder 4">
            <a:extLst>
              <a:ext uri="{FF2B5EF4-FFF2-40B4-BE49-F238E27FC236}">
                <a16:creationId xmlns:a16="http://schemas.microsoft.com/office/drawing/2014/main" id="{99FA0723-D085-1CC3-2167-4ACF4FB093D1}"/>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9EEFF21B-A797-515A-4F22-51FE0841B913}"/>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161297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often conveys that something permissible. </a:t>
            </a:r>
          </a:p>
          <a:p>
            <a:r>
              <a:rPr lang="en-US" dirty="0"/>
              <a:t>“Us” often is understood as someone among us. </a:t>
            </a:r>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
        <p:nvSpPr>
          <p:cNvPr id="5" name="Date Placeholder 4">
            <a:extLst>
              <a:ext uri="{FF2B5EF4-FFF2-40B4-BE49-F238E27FC236}">
                <a16:creationId xmlns:a16="http://schemas.microsoft.com/office/drawing/2014/main" id="{DCC32EE3-0BCF-D6FE-C8CD-428D30FC624C}"/>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94F1BE60-DC9F-DC46-CF12-BA8B8EC5CE13}"/>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4153903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Being attentive - </a:t>
            </a:r>
          </a:p>
          <a:p>
            <a:pPr defTabSz="942289"/>
            <a:r>
              <a:rPr lang="en-US" b="1" dirty="0">
                <a:latin typeface="Calibri" panose="020F0502020204030204" pitchFamily="34" charset="0"/>
                <a:cs typeface="Times New Roman" panose="02020603050405020304" pitchFamily="18" charset="0"/>
              </a:rPr>
              <a:t>Addresses our relationship to each other.</a:t>
            </a:r>
          </a:p>
          <a:p>
            <a:endParaRPr lang="en-US" dirty="0"/>
          </a:p>
          <a:p>
            <a:r>
              <a:rPr lang="en-US" dirty="0"/>
              <a:t>A fixation on one another as opposed to self.</a:t>
            </a:r>
          </a:p>
          <a:p>
            <a:pPr algn="l"/>
            <a:r>
              <a:rPr lang="en-US" sz="1400" dirty="0">
                <a:latin typeface="TimesNewRomanPSMT"/>
              </a:rPr>
              <a:t>“Take very careful note of the spiritual welfare of the other family members in the household of God, instead of merely concerning themselves with their own individual matters. This is a temptation on the part of Christians in every age. They hunger for our encouragement and interest, while we go about our daily tasks oblivious to their longings. If we, on the other hand, do what this author suggests, we will never allow this to happen. We will take an interest in them and inquire as to their spiritual status from time to time, hopeful that we may be of assistance to them when they have genuine spiritual needs that we can meet.”</a:t>
            </a:r>
          </a:p>
          <a:p>
            <a:pPr algn="l"/>
            <a:endParaRPr lang="en-US" sz="1400" dirty="0">
              <a:latin typeface="TimesNewRomanPSMT"/>
            </a:endParaRPr>
          </a:p>
          <a:p>
            <a:pPr algn="l"/>
            <a:r>
              <a:rPr lang="en-US" sz="1400" dirty="0">
                <a:latin typeface="TimesNewRomanPSMT"/>
              </a:rPr>
              <a:t>Proverbs 27:17 - meant to be mutually beneficial. How to excel still more? </a:t>
            </a:r>
            <a:endParaRPr lang="en-US" sz="1100" dirty="0"/>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
        <p:nvSpPr>
          <p:cNvPr id="5" name="Date Placeholder 4">
            <a:extLst>
              <a:ext uri="{FF2B5EF4-FFF2-40B4-BE49-F238E27FC236}">
                <a16:creationId xmlns:a16="http://schemas.microsoft.com/office/drawing/2014/main" id="{6DD2B9A7-D60E-C4D0-58C2-9C365FFB4B72}"/>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F4031F9B-F65B-C822-DB0E-B6FEA12A2241}"/>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827323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Being attentive - </a:t>
            </a:r>
          </a:p>
          <a:p>
            <a:r>
              <a:rPr lang="en-US" dirty="0"/>
              <a:t>A fixation on one another as opposed to self.</a:t>
            </a:r>
          </a:p>
          <a:p>
            <a:pPr algn="l"/>
            <a:r>
              <a:rPr lang="en-US" sz="1400" dirty="0">
                <a:latin typeface="TimesNewRomanPSMT"/>
              </a:rPr>
              <a:t>“Take very careful note of the spiritual welfare of the other family members in the household of God, instead of merely concerning themselves with their own individual matters. This is a temptation on the part of Christians in every age. They hunger for our encouragement and interest, while we go about our daily tasks oblivious to their longings. If we, on the other hand, do what this author suggests, we will never allow this to happen. We will take an interest in them and inquire as to their spiritual status from time to time, hopeful that we may be of assistance to them when they have genuine spiritual needs that we can meet.”</a:t>
            </a:r>
          </a:p>
          <a:p>
            <a:pPr algn="l"/>
            <a:endParaRPr lang="en-US" sz="1400" dirty="0">
              <a:latin typeface="TimesNewRomanPSMT"/>
            </a:endParaRPr>
          </a:p>
          <a:p>
            <a:pPr algn="l"/>
            <a:endParaRPr lang="en-US" sz="1400" dirty="0">
              <a:latin typeface="TimesNewRomanPSMT"/>
            </a:endParaRPr>
          </a:p>
          <a:p>
            <a:pPr algn="l"/>
            <a:r>
              <a:rPr lang="en-US" sz="1400" dirty="0">
                <a:latin typeface="TimesNewRomanPSMT"/>
              </a:rPr>
              <a:t>Proverbs 27:17 - meant to be mutually beneficial. How to excel still more? </a:t>
            </a:r>
          </a:p>
          <a:p>
            <a:pPr algn="l"/>
            <a:endParaRPr lang="en-US" sz="1400" dirty="0">
              <a:latin typeface="TimesNewRomanPSMT"/>
            </a:endParaRPr>
          </a:p>
          <a:p>
            <a:pPr algn="l"/>
            <a:r>
              <a:rPr lang="en-US" sz="1400" dirty="0">
                <a:latin typeface="TimesNewRomanPSMT"/>
              </a:rPr>
              <a:t>What is required? The word of God. Not social, food or fun! (we should find joy in worship and study)</a:t>
            </a:r>
            <a:endParaRPr lang="en-US" sz="1100" dirty="0"/>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
        <p:nvSpPr>
          <p:cNvPr id="5" name="Date Placeholder 4">
            <a:extLst>
              <a:ext uri="{FF2B5EF4-FFF2-40B4-BE49-F238E27FC236}">
                <a16:creationId xmlns:a16="http://schemas.microsoft.com/office/drawing/2014/main" id="{FDB1C9E0-B7EC-E310-648E-865EC6B6AE92}"/>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507EC835-8E08-3C05-3228-3A04A3DC181D}"/>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2046636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Being attentive - </a:t>
            </a:r>
          </a:p>
          <a:p>
            <a:r>
              <a:rPr lang="en-US" dirty="0"/>
              <a:t>A fixation on one another as opposed to self.</a:t>
            </a:r>
          </a:p>
          <a:p>
            <a:pPr algn="l"/>
            <a:r>
              <a:rPr lang="en-US" sz="1400" dirty="0">
                <a:latin typeface="TimesNewRomanPSMT"/>
              </a:rPr>
              <a:t>“Take very careful note of the spiritual welfare of the other family members in the household of God, instead of merely concerning themselves with their own individual matters. This is a temptation on the part of Christians in every age. They hunger for our encouragement and interest, while we go about our daily tasks oblivious to their longings. If we, on the other hand, do what this author suggests, we will never allow this to happen. We will take an interest in them and inquire as to their spiritual status from time to time, hopeful that we may be of assistance to them when they have genuine spiritual needs that we can meet.”</a:t>
            </a:r>
          </a:p>
          <a:p>
            <a:pPr algn="l"/>
            <a:endParaRPr lang="en-US" sz="1400" dirty="0">
              <a:latin typeface="TimesNewRomanPSMT"/>
            </a:endParaRPr>
          </a:p>
          <a:p>
            <a:pPr algn="l"/>
            <a:r>
              <a:rPr lang="en-US" sz="1400" dirty="0">
                <a:latin typeface="TimesNewRomanPSMT"/>
              </a:rPr>
              <a:t>Proverbs 27:17 - meant to be mutually beneficial. How to excel still more? </a:t>
            </a:r>
            <a:endParaRPr lang="en-US" sz="1100" dirty="0"/>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3868537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Zealous - seek out the opportunities - don’t wait for them to come to you.</a:t>
            </a:r>
          </a:p>
          <a:p>
            <a:r>
              <a:rPr lang="en-US" dirty="0"/>
              <a:t>Ready - willing and able… more mentally than physically. </a:t>
            </a:r>
          </a:p>
          <a:p>
            <a:r>
              <a:rPr lang="en-US" dirty="0"/>
              <a:t>Careful - full of care or concern. Careful because we might miss it being focused on self… applying attention, painstaking, circumspect. </a:t>
            </a:r>
          </a:p>
          <a:p>
            <a:r>
              <a:rPr lang="en-US" dirty="0"/>
              <a:t>Learn - like love, contentment, compassion, we must learn to what good deeds are and how to meet them. What are the most important needs? </a:t>
            </a:r>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dirty="0"/>
          </a:p>
        </p:txBody>
      </p:sp>
      <p:sp>
        <p:nvSpPr>
          <p:cNvPr id="5" name="Date Placeholder 4">
            <a:extLst>
              <a:ext uri="{FF2B5EF4-FFF2-40B4-BE49-F238E27FC236}">
                <a16:creationId xmlns:a16="http://schemas.microsoft.com/office/drawing/2014/main" id="{EBFD26CE-A1DA-D905-F590-ECFD218F2480}"/>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2E7EEEF4-7D05-A26B-2246-24DF019FF5DB}"/>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2685509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focus is not just on coming to the assembly of the saints, checking in and then checking out, but to seek the opportunities through not only our worship together but in our “time” in which we talk, share, greet, and express our love for each other. </a:t>
            </a:r>
          </a:p>
          <a:p>
            <a:endParaRPr lang="en-US" dirty="0"/>
          </a:p>
          <a:p>
            <a:r>
              <a:rPr lang="en-US" dirty="0"/>
              <a:t>What does it say when we choose recreation, entertainment, or personal comfort over provoking to love and good works.</a:t>
            </a:r>
          </a:p>
          <a:p>
            <a:endParaRPr lang="en-US" dirty="0"/>
          </a:p>
          <a:p>
            <a:r>
              <a:rPr lang="en-US" dirty="0"/>
              <a:t>Not what did I get out of it, but what did I contribute in terms of provoking to love and good works.</a:t>
            </a:r>
          </a:p>
          <a:p>
            <a:endParaRPr lang="en-US" dirty="0"/>
          </a:p>
          <a:p>
            <a:r>
              <a:rPr lang="en-US" dirty="0"/>
              <a:t>It’s hard… we need more and not less. </a:t>
            </a:r>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
        <p:nvSpPr>
          <p:cNvPr id="5" name="Date Placeholder 4">
            <a:extLst>
              <a:ext uri="{FF2B5EF4-FFF2-40B4-BE49-F238E27FC236}">
                <a16:creationId xmlns:a16="http://schemas.microsoft.com/office/drawing/2014/main" id="{5B54781E-9075-F850-8142-5C848F0DC62D}"/>
              </a:ext>
            </a:extLst>
          </p:cNvPr>
          <p:cNvSpPr>
            <a:spLocks noGrp="1"/>
          </p:cNvSpPr>
          <p:nvPr>
            <p:ph type="dt" idx="1"/>
          </p:nvPr>
        </p:nvSpPr>
        <p:spPr/>
        <p:txBody>
          <a:bodyPr/>
          <a:lstStyle/>
          <a:p>
            <a:r>
              <a:rPr lang="en-US"/>
              <a:t>11/12/2023 am</a:t>
            </a:r>
            <a:endParaRPr lang="en-US" dirty="0"/>
          </a:p>
        </p:txBody>
      </p:sp>
      <p:sp>
        <p:nvSpPr>
          <p:cNvPr id="6" name="Footer Placeholder 5">
            <a:extLst>
              <a:ext uri="{FF2B5EF4-FFF2-40B4-BE49-F238E27FC236}">
                <a16:creationId xmlns:a16="http://schemas.microsoft.com/office/drawing/2014/main" id="{F048A4BD-A4B6-37B9-D51F-78F0957A8D67}"/>
              </a:ext>
            </a:extLst>
          </p:cNvPr>
          <p:cNvSpPr>
            <a:spLocks noGrp="1"/>
          </p:cNvSpPr>
          <p:nvPr>
            <p:ph type="ftr" sz="quarter" idx="4"/>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98936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04310" y="2484470"/>
            <a:ext cx="5463090" cy="2130561"/>
          </a:xfrm>
        </p:spPr>
        <p:txBody>
          <a:bodyPr/>
          <a:lstStyle>
            <a:lvl1pPr>
              <a:defRPr sz="5400" b="0">
                <a:solidFill>
                  <a:schemeClr val="tx1"/>
                </a:solidFill>
              </a:defRPr>
            </a:lvl1pPr>
          </a:lstStyle>
          <a:p>
            <a:r>
              <a:rPr lang="en-US"/>
              <a:t>Click to edit Master title style</a:t>
            </a:r>
          </a:p>
        </p:txBody>
      </p:sp>
    </p:spTree>
    <p:extLst>
      <p:ext uri="{BB962C8B-B14F-4D97-AF65-F5344CB8AC3E}">
        <p14:creationId xmlns:p14="http://schemas.microsoft.com/office/powerpoint/2010/main" val="171854949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406400" y="448056"/>
            <a:ext cx="11214100" cy="555554"/>
          </a:xfrm>
        </p:spPr>
        <p:txBody>
          <a:bodyPr anchor="t" anchorCtr="0">
            <a:normAutofit/>
          </a:bodyPr>
          <a:lstStyle>
            <a:lvl1pPr>
              <a:defRPr sz="2800">
                <a:solidFill>
                  <a:schemeClr val="bg2">
                    <a:lumMod val="25000"/>
                  </a:schemeClr>
                </a:solidFill>
              </a:defRPr>
            </a:lvl1pPr>
          </a:lstStyle>
          <a:p>
            <a:r>
              <a:rPr lang="en-US"/>
              <a:t>Click to edit Master title style</a:t>
            </a:r>
          </a:p>
        </p:txBody>
      </p:sp>
      <p:sp>
        <p:nvSpPr>
          <p:cNvPr id="3" name="Content Placeholder 2"/>
          <p:cNvSpPr>
            <a:spLocks noGrp="1"/>
          </p:cNvSpPr>
          <p:nvPr>
            <p:ph sz="quarter" idx="10"/>
          </p:nvPr>
        </p:nvSpPr>
        <p:spPr>
          <a:xfrm>
            <a:off x="444500" y="1460500"/>
            <a:ext cx="5327904" cy="3977640"/>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9" name="Straight Connector 8">
            <a:extLst>
              <a:ext uri="{FF2B5EF4-FFF2-40B4-BE49-F238E27FC236}">
                <a16:creationId xmlns:a16="http://schemas.microsoft.com/office/drawing/2014/main" id="{6C12209E-8E76-B442-B030-6BD76BB7563A}"/>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8365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4505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n-lt"/>
              </a:defRPr>
            </a:lvl1pPr>
            <a:lvl2pPr>
              <a:defRPr lang="en-US" sz="1200" dirty="0" smtClean="0">
                <a:solidFill>
                  <a:schemeClr val="tx1">
                    <a:lumMod val="75000"/>
                    <a:lumOff val="25000"/>
                  </a:schemeClr>
                </a:solidFill>
                <a:latin typeface="+mn-lt"/>
              </a:defRPr>
            </a:lvl2pPr>
            <a:lvl3pPr>
              <a:defRPr lang="en-US" sz="1200" dirty="0" smtClean="0">
                <a:solidFill>
                  <a:schemeClr val="tx1">
                    <a:lumMod val="75000"/>
                    <a:lumOff val="25000"/>
                  </a:schemeClr>
                </a:solidFill>
                <a:latin typeface="+mn-lt"/>
              </a:defRPr>
            </a:lvl3pPr>
            <a:lvl4pPr>
              <a:defRPr lang="en-US" sz="1200" dirty="0" smtClean="0">
                <a:solidFill>
                  <a:schemeClr val="tx1">
                    <a:lumMod val="75000"/>
                    <a:lumOff val="25000"/>
                  </a:schemeClr>
                </a:solidFill>
                <a:latin typeface="+mn-lt"/>
              </a:defRPr>
            </a:lvl4pPr>
            <a:lvl5pPr>
              <a:defRPr lang="en-US" sz="1200" dirty="0">
                <a:solidFill>
                  <a:schemeClr val="tx1">
                    <a:lumMod val="75000"/>
                    <a:lumOff val="25000"/>
                  </a:schemeClr>
                </a:solidFill>
                <a:latin typeface="+mn-lt"/>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cxnSp>
        <p:nvCxnSpPr>
          <p:cNvPr id="3" name="Straight Connector 2">
            <a:extLst>
              <a:ext uri="{FF2B5EF4-FFF2-40B4-BE49-F238E27FC236}">
                <a16:creationId xmlns:a16="http://schemas.microsoft.com/office/drawing/2014/main" id="{9DCD3EE7-B67C-4541-A9DA-51688552CF86}"/>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51F76A8-6DB7-48E4-957A-9BF0C69BD4A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6996684" cy="640080"/>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19100" y="1447800"/>
            <a:ext cx="5327904"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p:txStyles>
    <p:titleStyle>
      <a:lvl1pPr algn="l" defTabSz="914400" rtl="0" eaLnBrk="1" latinLnBrk="0" hangingPunct="1">
        <a:spcBef>
          <a:spcPct val="0"/>
        </a:spcBef>
        <a:buNone/>
        <a:defRPr sz="2800" kern="1200">
          <a:solidFill>
            <a:schemeClr val="tx1"/>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400" kern="1200" dirty="0">
          <a:solidFill>
            <a:schemeClr val="tx1"/>
          </a:solidFill>
          <a:latin typeface="+mn-lt"/>
          <a:ea typeface="+mn-ea"/>
          <a:cs typeface="+mn-cs"/>
        </a:defRPr>
      </a:lvl1pPr>
      <a:lvl2pPr marL="2286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userDrawn="1">
          <p15:clr>
            <a:srgbClr val="F26B43"/>
          </p15:clr>
        </p15:guide>
        <p15:guide id="2" pos="336" userDrawn="1">
          <p15:clr>
            <a:srgbClr val="F26B43"/>
          </p15:clr>
        </p15:guide>
        <p15:guide id="3" pos="7320" userDrawn="1">
          <p15:clr>
            <a:srgbClr val="F26B43"/>
          </p15:clr>
        </p15:guide>
        <p15:guide id="4" orient="horz" pos="912" userDrawn="1">
          <p15:clr>
            <a:srgbClr val="F26B43"/>
          </p15:clr>
        </p15:guide>
        <p15:guide id="5" orient="horz" pos="264" userDrawn="1">
          <p15:clr>
            <a:srgbClr val="F26B43"/>
          </p15:clr>
        </p15:guide>
        <p15:guide id="6" orient="horz" pos="696" userDrawn="1">
          <p15:clr>
            <a:srgbClr val="F26B43"/>
          </p15:clr>
        </p15:guide>
        <p15:guide id="7" pos="36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69366E-5591-2A4E-80C1-0ED941C6FF4A}"/>
              </a:ext>
            </a:extLst>
          </p:cNvPr>
          <p:cNvSpPr>
            <a:spLocks noGrp="1"/>
          </p:cNvSpPr>
          <p:nvPr>
            <p:ph type="title"/>
          </p:nvPr>
        </p:nvSpPr>
        <p:spPr>
          <a:xfrm>
            <a:off x="445995" y="2548097"/>
            <a:ext cx="6287314" cy="1761806"/>
          </a:xfrm>
        </p:spPr>
        <p:txBody>
          <a:bodyPr>
            <a:noAutofit/>
          </a:bodyPr>
          <a:lstStyle/>
          <a:p>
            <a:r>
              <a:rPr lang="en-US" b="1" dirty="0"/>
              <a:t>A Call To Action… </a:t>
            </a:r>
            <a:r>
              <a:rPr lang="en-US" i="1" dirty="0"/>
              <a:t>“Let Us…”</a:t>
            </a:r>
          </a:p>
        </p:txBody>
      </p:sp>
      <p:sp>
        <p:nvSpPr>
          <p:cNvPr id="3" name="Subtitle 2"/>
          <p:cNvSpPr>
            <a:spLocks noGrp="1"/>
          </p:cNvSpPr>
          <p:nvPr>
            <p:ph type="subTitle" idx="4294967295"/>
          </p:nvPr>
        </p:nvSpPr>
        <p:spPr>
          <a:xfrm>
            <a:off x="445995" y="4446270"/>
            <a:ext cx="5334000" cy="1137793"/>
          </a:xfrm>
        </p:spPr>
        <p:txBody>
          <a:bodyPr>
            <a:noAutofit/>
          </a:bodyPr>
          <a:lstStyle/>
          <a:p>
            <a:pPr marL="0" indent="0">
              <a:buNone/>
            </a:pPr>
            <a:r>
              <a:rPr lang="en-US" sz="3600" b="1" i="1" dirty="0">
                <a:solidFill>
                  <a:schemeClr val="bg2">
                    <a:lumMod val="50000"/>
                  </a:schemeClr>
                </a:solidFill>
              </a:rPr>
              <a:t>Hebrews 4:11-16</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dirty="0"/>
              <a:t>Consider The Judgement</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658602" cy="555264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3600" b="1" dirty="0">
                <a:solidFill>
                  <a:schemeClr val="tx1"/>
                </a:solidFill>
                <a:latin typeface="Calibri" panose="020F0502020204030204" pitchFamily="34" charset="0"/>
                <a:cs typeface="Times New Roman" panose="02020603050405020304" pitchFamily="18" charset="0"/>
              </a:rPr>
              <a:t>All are to have an expectation of judgment</a:t>
            </a:r>
            <a:r>
              <a:rPr lang="en-US" sz="3600" dirty="0">
                <a:solidFill>
                  <a:schemeClr val="tx1"/>
                </a:solidFill>
                <a:latin typeface="Calibri" panose="020F0502020204030204" pitchFamily="34" charset="0"/>
                <a:cs typeface="Times New Roman" panose="02020603050405020304" pitchFamily="18" charset="0"/>
              </a:rPr>
              <a:t>… should it be “</a:t>
            </a:r>
            <a:r>
              <a:rPr lang="en-US" sz="3600" b="1" i="1" dirty="0">
                <a:solidFill>
                  <a:schemeClr val="tx1"/>
                </a:solidFill>
                <a:latin typeface="Calibri" panose="020F0502020204030204" pitchFamily="34" charset="0"/>
                <a:cs typeface="Times New Roman" panose="02020603050405020304" pitchFamily="18" charset="0"/>
              </a:rPr>
              <a:t>terrifying</a:t>
            </a:r>
            <a:r>
              <a:rPr lang="en-US" sz="3600" dirty="0">
                <a:solidFill>
                  <a:schemeClr val="tx1"/>
                </a:solidFill>
                <a:latin typeface="Calibri" panose="020F0502020204030204" pitchFamily="34" charset="0"/>
                <a:cs typeface="Times New Roman" panose="02020603050405020304" pitchFamily="18" charset="0"/>
              </a:rPr>
              <a:t>”? (Hebrews 10:26-31)</a:t>
            </a:r>
          </a:p>
          <a:p>
            <a:pPr marL="0" indent="0">
              <a:lnSpc>
                <a:spcPct val="100000"/>
              </a:lnSpc>
              <a:spcAft>
                <a:spcPts val="600"/>
              </a:spcAft>
              <a:buNone/>
            </a:pPr>
            <a:r>
              <a:rPr lang="en-US" sz="3600" dirty="0">
                <a:solidFill>
                  <a:schemeClr val="tx1"/>
                </a:solidFill>
                <a:latin typeface="Calibri" panose="020F0502020204030204" pitchFamily="34" charset="0"/>
                <a:cs typeface="Times New Roman" panose="02020603050405020304" pitchFamily="18" charset="0"/>
              </a:rPr>
              <a:t>Rather, </a:t>
            </a:r>
            <a:r>
              <a:rPr lang="en-US" sz="3600" b="1" dirty="0">
                <a:solidFill>
                  <a:schemeClr val="tx1"/>
                </a:solidFill>
                <a:latin typeface="Calibri" panose="020F0502020204030204" pitchFamily="34" charset="0"/>
                <a:cs typeface="Times New Roman" panose="02020603050405020304" pitchFamily="18" charset="0"/>
              </a:rPr>
              <a:t>it should be a day of anticipation and longing</a:t>
            </a:r>
            <a:r>
              <a:rPr lang="en-US" sz="3600" dirty="0">
                <a:solidFill>
                  <a:schemeClr val="tx1"/>
                </a:solidFill>
                <a:latin typeface="Calibri" panose="020F0502020204030204" pitchFamily="34" charset="0"/>
                <a:cs typeface="Times New Roman" panose="02020603050405020304" pitchFamily="18" charset="0"/>
              </a:rPr>
              <a:t>. </a:t>
            </a:r>
            <a:br>
              <a:rPr lang="en-US" sz="3600" dirty="0">
                <a:solidFill>
                  <a:schemeClr val="tx1"/>
                </a:solidFill>
                <a:latin typeface="Calibri" panose="020F0502020204030204" pitchFamily="34" charset="0"/>
                <a:cs typeface="Times New Roman" panose="02020603050405020304" pitchFamily="18" charset="0"/>
              </a:rPr>
            </a:br>
            <a:r>
              <a:rPr lang="en-US" sz="3600" dirty="0">
                <a:solidFill>
                  <a:schemeClr val="tx1"/>
                </a:solidFill>
                <a:latin typeface="Calibri" panose="020F0502020204030204" pitchFamily="34" charset="0"/>
                <a:cs typeface="Times New Roman" panose="02020603050405020304" pitchFamily="18" charset="0"/>
              </a:rPr>
              <a:t>(1 John 2:28-29; 4:16-19)</a:t>
            </a:r>
          </a:p>
          <a:p>
            <a:pPr marL="0" indent="0">
              <a:lnSpc>
                <a:spcPct val="100000"/>
              </a:lnSpc>
              <a:spcAft>
                <a:spcPts val="600"/>
              </a:spcAft>
              <a:buNone/>
            </a:pPr>
            <a:r>
              <a:rPr lang="en-US" sz="3600" b="1" dirty="0">
                <a:solidFill>
                  <a:schemeClr val="tx1"/>
                </a:solidFill>
                <a:latin typeface="Calibri" panose="020F0502020204030204" pitchFamily="34" charset="0"/>
                <a:cs typeface="Times New Roman" panose="02020603050405020304" pitchFamily="18" charset="0"/>
              </a:rPr>
              <a:t>We need to use God’s patience to address our sin </a:t>
            </a:r>
            <a:r>
              <a:rPr lang="en-US" sz="3600" dirty="0">
                <a:solidFill>
                  <a:schemeClr val="tx1"/>
                </a:solidFill>
                <a:latin typeface="Calibri" panose="020F0502020204030204" pitchFamily="34" charset="0"/>
                <a:cs typeface="Times New Roman" panose="02020603050405020304" pitchFamily="18" charset="0"/>
              </a:rPr>
              <a:t>so we can be confident. (2 Peter 3:11-15)</a:t>
            </a:r>
          </a:p>
          <a:p>
            <a:pPr marL="0" indent="0">
              <a:lnSpc>
                <a:spcPct val="100000"/>
              </a:lnSpc>
              <a:spcAft>
                <a:spcPts val="600"/>
              </a:spcAft>
              <a:buNone/>
            </a:pPr>
            <a:r>
              <a:rPr lang="en-US" sz="3600" b="1" dirty="0">
                <a:solidFill>
                  <a:schemeClr val="tx1"/>
                </a:solidFill>
                <a:latin typeface="Calibri" panose="020F0502020204030204" pitchFamily="34" charset="0"/>
                <a:cs typeface="Times New Roman" panose="02020603050405020304" pitchFamily="18" charset="0"/>
              </a:rPr>
              <a:t>Are you persuaded? </a:t>
            </a:r>
            <a:r>
              <a:rPr lang="en-US" sz="3600" dirty="0">
                <a:solidFill>
                  <a:schemeClr val="tx1"/>
                </a:solidFill>
                <a:latin typeface="Calibri" panose="020F0502020204030204" pitchFamily="34" charset="0"/>
                <a:cs typeface="Times New Roman" panose="02020603050405020304" pitchFamily="18" charset="0"/>
              </a:rPr>
              <a:t>(2 Corinthians 5:10-11) Have you become the “</a:t>
            </a:r>
            <a:r>
              <a:rPr lang="en-US" sz="3600" b="1" i="1" dirty="0">
                <a:solidFill>
                  <a:schemeClr val="tx1"/>
                </a:solidFill>
                <a:latin typeface="Calibri" panose="020F0502020204030204" pitchFamily="34" charset="0"/>
                <a:cs typeface="Times New Roman" panose="02020603050405020304" pitchFamily="18" charset="0"/>
              </a:rPr>
              <a:t>new creature</a:t>
            </a:r>
            <a:r>
              <a:rPr lang="en-US" sz="3600" dirty="0">
                <a:solidFill>
                  <a:schemeClr val="tx1"/>
                </a:solidFill>
                <a:latin typeface="Calibri" panose="020F0502020204030204" pitchFamily="34" charset="0"/>
                <a:cs typeface="Times New Roman" panose="02020603050405020304" pitchFamily="18" charset="0"/>
              </a:rPr>
              <a:t>” you ought to be? (2 Cor. 5:17-19)</a:t>
            </a:r>
          </a:p>
          <a:p>
            <a:pPr>
              <a:lnSpc>
                <a:spcPct val="100000"/>
              </a:lnSpc>
              <a:spcAft>
                <a:spcPts val="600"/>
              </a:spcAft>
            </a:pPr>
            <a:endParaRPr lang="en-US" sz="3600" dirty="0">
              <a:solidFill>
                <a:schemeClr val="tx1"/>
              </a:solidFill>
              <a:latin typeface="Calibri" panose="020F0502020204030204" pitchFamily="34" charset="0"/>
              <a:cs typeface="Times New Roman" panose="02020603050405020304" pitchFamily="18" charset="0"/>
            </a:endParaRPr>
          </a:p>
          <a:p>
            <a:pPr lvl="1">
              <a:lnSpc>
                <a:spcPct val="100000"/>
              </a:lnSpc>
              <a:spcAft>
                <a:spcPts val="1200"/>
              </a:spcAft>
            </a:pPr>
            <a:endParaRPr lang="en-US" sz="3600" dirty="0">
              <a:solidFill>
                <a:schemeClr val="tx1"/>
              </a:solidFill>
              <a:latin typeface="Calibri" panose="020F0502020204030204" pitchFamily="34" charset="0"/>
              <a:cs typeface="Times New Roman" panose="02020603050405020304" pitchFamily="18" charset="0"/>
            </a:endParaRPr>
          </a:p>
          <a:p>
            <a:pPr>
              <a:lnSpc>
                <a:spcPct val="100000"/>
              </a:lnSpc>
              <a:spcAft>
                <a:spcPts val="1200"/>
              </a:spcAft>
            </a:pPr>
            <a:endParaRPr lang="en-US" sz="3200" b="1" i="1" dirty="0">
              <a:solidFill>
                <a:schemeClr val="tx1"/>
              </a:solidFill>
              <a:latin typeface="Calibri" panose="020F0502020204030204" pitchFamily="34" charset="0"/>
              <a:cs typeface="Times New Roman" panose="02020603050405020304" pitchFamily="18" charset="0"/>
            </a:endParaRPr>
          </a:p>
          <a:p>
            <a:pPr marL="0" indent="0">
              <a:lnSpc>
                <a:spcPct val="100000"/>
              </a:lnSpc>
              <a:spcAft>
                <a:spcPts val="1200"/>
              </a:spcAft>
              <a:buNone/>
            </a:pPr>
            <a:endParaRPr lang="en-US" sz="2400" b="1" i="1" dirty="0">
              <a:solidFill>
                <a:schemeClr val="tx1"/>
              </a:solidFill>
              <a:cs typeface="Segoe UI Semibold"/>
            </a:endParaRPr>
          </a:p>
        </p:txBody>
      </p:sp>
      <p:sp>
        <p:nvSpPr>
          <p:cNvPr id="3" name="Date Placeholder 2">
            <a:extLst>
              <a:ext uri="{FF2B5EF4-FFF2-40B4-BE49-F238E27FC236}">
                <a16:creationId xmlns:a16="http://schemas.microsoft.com/office/drawing/2014/main" id="{E51DD6AC-DDC1-8F01-1550-C3F9759C1883}"/>
              </a:ext>
            </a:extLst>
          </p:cNvPr>
          <p:cNvSpPr>
            <a:spLocks noGrp="1"/>
          </p:cNvSpPr>
          <p:nvPr>
            <p:ph type="dt" sz="half" idx="2"/>
          </p:nvPr>
        </p:nvSpPr>
        <p:spPr/>
        <p:txBody>
          <a:bodyPr/>
          <a:lstStyle/>
          <a:p>
            <a:r>
              <a:rPr lang="en-US"/>
              <a:t>11/12/2023am</a:t>
            </a:r>
            <a:endParaRPr lang="en-US" dirty="0"/>
          </a:p>
        </p:txBody>
      </p:sp>
      <p:sp>
        <p:nvSpPr>
          <p:cNvPr id="4" name="Footer Placeholder 3">
            <a:extLst>
              <a:ext uri="{FF2B5EF4-FFF2-40B4-BE49-F238E27FC236}">
                <a16:creationId xmlns:a16="http://schemas.microsoft.com/office/drawing/2014/main" id="{39C2BC55-9696-0223-4FC6-E2BD3AC0C441}"/>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303395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dirty="0"/>
              <a:t>Why Use </a:t>
            </a:r>
            <a:r>
              <a:rPr lang="en-US" sz="4800" b="1" i="1" dirty="0"/>
              <a:t>“Let Us”</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426569"/>
            <a:ext cx="11087102" cy="498337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These statements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represent more than suggestions</a:t>
            </a:r>
            <a:r>
              <a:rPr lang="en-US" sz="3200" dirty="0">
                <a:effectLst/>
                <a:latin typeface="Calibri" panose="020F0502020204030204" pitchFamily="34" charset="0"/>
                <a:ea typeface="Calibri" panose="020F0502020204030204" pitchFamily="34" charset="0"/>
                <a:cs typeface="Times New Roman" panose="02020603050405020304" pitchFamily="18" charset="0"/>
              </a:rPr>
              <a:t>, they are imperative commands. Actions we are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responsible for doing which left undone are sinful</a:t>
            </a:r>
            <a:r>
              <a:rPr lang="en-US" sz="3200" dirty="0">
                <a:effectLst/>
                <a:latin typeface="Calibri" panose="020F0502020204030204" pitchFamily="34" charset="0"/>
                <a:ea typeface="Calibri" panose="020F0502020204030204" pitchFamily="34" charset="0"/>
                <a:cs typeface="Times New Roman" panose="02020603050405020304" pitchFamily="18" charset="0"/>
              </a:rPr>
              <a:t>. (James 4:17) </a:t>
            </a:r>
          </a:p>
          <a:p>
            <a:pPr marL="0" indent="0">
              <a:lnSpc>
                <a:spcPct val="100000"/>
              </a:lnSpc>
              <a:spcAft>
                <a:spcPts val="1200"/>
              </a:spcAft>
              <a:buNone/>
            </a:pPr>
            <a:r>
              <a:rPr lang="en-US" sz="3200" dirty="0">
                <a:solidFill>
                  <a:schemeClr val="tx1"/>
                </a:solidFill>
                <a:latin typeface="Calibri" panose="020F0502020204030204" pitchFamily="34" charset="0"/>
                <a:cs typeface="Times New Roman" panose="02020603050405020304" pitchFamily="18" charset="0"/>
              </a:rPr>
              <a:t>The words </a:t>
            </a:r>
            <a:r>
              <a:rPr lang="en-US" sz="3200" b="1" i="1" dirty="0">
                <a:solidFill>
                  <a:schemeClr val="tx1"/>
                </a:solidFill>
                <a:latin typeface="Calibri" panose="020F0502020204030204" pitchFamily="34" charset="0"/>
                <a:cs typeface="Times New Roman" panose="02020603050405020304" pitchFamily="18" charset="0"/>
              </a:rPr>
              <a:t>“Let us” </a:t>
            </a:r>
            <a:r>
              <a:rPr lang="en-US" sz="3200" dirty="0">
                <a:solidFill>
                  <a:schemeClr val="tx1"/>
                </a:solidFill>
                <a:latin typeface="Calibri" panose="020F0502020204030204" pitchFamily="34" charset="0"/>
                <a:cs typeface="Times New Roman" panose="02020603050405020304" pitchFamily="18" charset="0"/>
              </a:rPr>
              <a:t>are simply added by the translators to </a:t>
            </a:r>
            <a:r>
              <a:rPr lang="en-US" sz="3200" b="1" dirty="0">
                <a:solidFill>
                  <a:schemeClr val="tx1"/>
                </a:solidFill>
                <a:latin typeface="Calibri" panose="020F0502020204030204" pitchFamily="34" charset="0"/>
                <a:cs typeface="Times New Roman" panose="02020603050405020304" pitchFamily="18" charset="0"/>
              </a:rPr>
              <a:t>imperative commands </a:t>
            </a:r>
            <a:r>
              <a:rPr lang="en-US" sz="3200" dirty="0">
                <a:solidFill>
                  <a:schemeClr val="tx1"/>
                </a:solidFill>
                <a:latin typeface="Calibri" panose="020F0502020204030204" pitchFamily="34" charset="0"/>
                <a:cs typeface="Times New Roman" panose="02020603050405020304" pitchFamily="18" charset="0"/>
              </a:rPr>
              <a:t>to </a:t>
            </a:r>
            <a:r>
              <a:rPr lang="en-US" sz="3200" b="1" dirty="0">
                <a:solidFill>
                  <a:schemeClr val="tx1"/>
                </a:solidFill>
                <a:latin typeface="Calibri" panose="020F0502020204030204" pitchFamily="34" charset="0"/>
                <a:cs typeface="Times New Roman" panose="02020603050405020304" pitchFamily="18" charset="0"/>
              </a:rPr>
              <a:t>emphasize the scope of responsibility</a:t>
            </a:r>
            <a:r>
              <a:rPr lang="en-US" sz="3200" dirty="0">
                <a:solidFill>
                  <a:schemeClr val="tx1"/>
                </a:solidFill>
                <a:latin typeface="Calibri" panose="020F0502020204030204" pitchFamily="34" charset="0"/>
                <a:cs typeface="Times New Roman" panose="02020603050405020304" pitchFamily="18" charset="0"/>
              </a:rPr>
              <a:t>.</a:t>
            </a:r>
          </a:p>
          <a:p>
            <a:pPr marL="0" indent="0">
              <a:lnSpc>
                <a:spcPct val="100000"/>
              </a:lnSpc>
              <a:spcAft>
                <a:spcPts val="1200"/>
              </a:spcAft>
              <a:buNone/>
            </a:pPr>
            <a:r>
              <a:rPr lang="en-US" sz="3200" dirty="0">
                <a:solidFill>
                  <a:schemeClr val="tx1"/>
                </a:solidFill>
                <a:latin typeface="Calibri" panose="020F0502020204030204" pitchFamily="34" charset="0"/>
                <a:cs typeface="Times New Roman" panose="02020603050405020304" pitchFamily="18" charset="0"/>
              </a:rPr>
              <a:t>For example, in the original language, Hebrews  4:1 actually reads, </a:t>
            </a:r>
            <a:r>
              <a:rPr lang="en-US" sz="3200" b="1" dirty="0">
                <a:solidFill>
                  <a:schemeClr val="tx1"/>
                </a:solidFill>
                <a:latin typeface="Calibri" panose="020F0502020204030204" pitchFamily="34" charset="0"/>
                <a:cs typeface="Times New Roman" panose="02020603050405020304" pitchFamily="18" charset="0"/>
              </a:rPr>
              <a:t>“Fear therefore…”</a:t>
            </a:r>
            <a:r>
              <a:rPr lang="en-US" sz="3200" dirty="0">
                <a:solidFill>
                  <a:schemeClr val="tx1"/>
                </a:solidFill>
                <a:latin typeface="Calibri" panose="020F0502020204030204" pitchFamily="34" charset="0"/>
                <a:cs typeface="Times New Roman" panose="02020603050405020304" pitchFamily="18" charset="0"/>
              </a:rPr>
              <a:t> &amp; Hebrews 4:11 reads </a:t>
            </a:r>
            <a:r>
              <a:rPr lang="en-US" sz="3200" b="1" dirty="0">
                <a:solidFill>
                  <a:schemeClr val="tx1"/>
                </a:solidFill>
                <a:latin typeface="Calibri" panose="020F0502020204030204" pitchFamily="34" charset="0"/>
                <a:cs typeface="Times New Roman" panose="02020603050405020304" pitchFamily="18" charset="0"/>
              </a:rPr>
              <a:t>“labor therefore”. </a:t>
            </a:r>
            <a:endParaRPr lang="en-US" sz="2400" b="1" dirty="0">
              <a:solidFill>
                <a:schemeClr val="tx1"/>
              </a:solidFill>
              <a:cs typeface="Segoe UI Semibold"/>
            </a:endParaRPr>
          </a:p>
        </p:txBody>
      </p:sp>
      <p:sp>
        <p:nvSpPr>
          <p:cNvPr id="4" name="Date Placeholder 3">
            <a:extLst>
              <a:ext uri="{FF2B5EF4-FFF2-40B4-BE49-F238E27FC236}">
                <a16:creationId xmlns:a16="http://schemas.microsoft.com/office/drawing/2014/main" id="{BD5AE41D-C644-6ABE-3345-D0FAB86AD1D1}"/>
              </a:ext>
            </a:extLst>
          </p:cNvPr>
          <p:cNvSpPr>
            <a:spLocks noGrp="1"/>
          </p:cNvSpPr>
          <p:nvPr>
            <p:ph type="dt" sz="half" idx="2"/>
          </p:nvPr>
        </p:nvSpPr>
        <p:spPr/>
        <p:txBody>
          <a:bodyPr/>
          <a:lstStyle/>
          <a:p>
            <a:r>
              <a:rPr lang="en-US"/>
              <a:t>11/12/2023am</a:t>
            </a:r>
            <a:endParaRPr lang="en-US" dirty="0"/>
          </a:p>
        </p:txBody>
      </p:sp>
      <p:sp>
        <p:nvSpPr>
          <p:cNvPr id="8" name="Footer Placeholder 7">
            <a:extLst>
              <a:ext uri="{FF2B5EF4-FFF2-40B4-BE49-F238E27FC236}">
                <a16:creationId xmlns:a16="http://schemas.microsoft.com/office/drawing/2014/main" id="{80FFA133-492A-7723-BF8B-BC504CF3D356}"/>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73448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dirty="0"/>
              <a:t>Why Use </a:t>
            </a:r>
            <a:r>
              <a:rPr lang="en-US" sz="4800" b="1" i="1" dirty="0"/>
              <a:t>“Let Us”</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426569"/>
            <a:ext cx="11087102" cy="498337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1200"/>
              </a:spcAft>
              <a:buNone/>
            </a:pPr>
            <a:r>
              <a:rPr lang="en-US" sz="5400" b="1" dirty="0">
                <a:solidFill>
                  <a:schemeClr val="tx1"/>
                </a:solidFill>
                <a:latin typeface="Calibri" panose="020F0502020204030204" pitchFamily="34" charset="0"/>
                <a:cs typeface="Times New Roman" panose="02020603050405020304" pitchFamily="18" charset="0"/>
              </a:rPr>
              <a:t>“Let us…” </a:t>
            </a:r>
            <a:br>
              <a:rPr lang="en-US" sz="5400" b="1" dirty="0">
                <a:solidFill>
                  <a:schemeClr val="tx1"/>
                </a:solidFill>
                <a:latin typeface="Calibri" panose="020F0502020204030204" pitchFamily="34" charset="0"/>
                <a:cs typeface="Times New Roman" panose="02020603050405020304" pitchFamily="18" charset="0"/>
              </a:rPr>
            </a:br>
            <a:r>
              <a:rPr lang="en-US" sz="5400" dirty="0">
                <a:solidFill>
                  <a:schemeClr val="tx1"/>
                </a:solidFill>
                <a:latin typeface="Calibri" panose="020F0502020204030204" pitchFamily="34" charset="0"/>
                <a:cs typeface="Times New Roman" panose="02020603050405020304" pitchFamily="18" charset="0"/>
              </a:rPr>
              <a:t>is to be understood by each of us as </a:t>
            </a:r>
            <a:br>
              <a:rPr lang="en-US" sz="5400" dirty="0">
                <a:solidFill>
                  <a:schemeClr val="tx1"/>
                </a:solidFill>
                <a:latin typeface="Calibri" panose="020F0502020204030204" pitchFamily="34" charset="0"/>
                <a:cs typeface="Times New Roman" panose="02020603050405020304" pitchFamily="18" charset="0"/>
              </a:rPr>
            </a:br>
            <a:r>
              <a:rPr lang="en-US" sz="5400" b="1" dirty="0">
                <a:solidFill>
                  <a:schemeClr val="tx1"/>
                </a:solidFill>
                <a:latin typeface="Calibri" panose="020F0502020204030204" pitchFamily="34" charset="0"/>
                <a:cs typeface="Times New Roman" panose="02020603050405020304" pitchFamily="18" charset="0"/>
              </a:rPr>
              <a:t>“I must…”</a:t>
            </a:r>
          </a:p>
          <a:p>
            <a:pPr marL="0" indent="0" algn="ctr">
              <a:lnSpc>
                <a:spcPct val="100000"/>
              </a:lnSpc>
              <a:spcAft>
                <a:spcPts val="1200"/>
              </a:spcAft>
              <a:buNone/>
            </a:pPr>
            <a:r>
              <a:rPr lang="en-US" sz="5400" b="1" dirty="0">
                <a:effectLst/>
                <a:latin typeface="Calibri" panose="020F0502020204030204" pitchFamily="34" charset="0"/>
                <a:ea typeface="Calibri" panose="020F0502020204030204" pitchFamily="34" charset="0"/>
                <a:cs typeface="Times New Roman" panose="02020603050405020304" pitchFamily="18" charset="0"/>
              </a:rPr>
              <a:t>Individually yet collectively</a:t>
            </a:r>
            <a:r>
              <a:rPr lang="en-US" sz="5400" dirty="0">
                <a:effectLst/>
                <a:latin typeface="Calibri" panose="020F0502020204030204" pitchFamily="34" charset="0"/>
                <a:ea typeface="Calibri" panose="020F0502020204030204" pitchFamily="34" charset="0"/>
                <a:cs typeface="Times New Roman" panose="02020603050405020304" pitchFamily="18" charset="0"/>
              </a:rPr>
              <a:t>. </a:t>
            </a:r>
            <a:br>
              <a:rPr lang="en-US" sz="5400" dirty="0">
                <a:effectLst/>
                <a:latin typeface="Calibri" panose="020F0502020204030204" pitchFamily="34" charset="0"/>
                <a:ea typeface="Calibri" panose="020F0502020204030204" pitchFamily="34" charset="0"/>
                <a:cs typeface="Times New Roman" panose="02020603050405020304" pitchFamily="18" charset="0"/>
              </a:rPr>
            </a:br>
            <a:r>
              <a:rPr lang="en-US" sz="5400" dirty="0">
                <a:effectLst/>
                <a:latin typeface="Calibri" panose="020F0502020204030204" pitchFamily="34" charset="0"/>
                <a:ea typeface="Calibri" panose="020F0502020204030204" pitchFamily="34" charset="0"/>
                <a:cs typeface="Times New Roman" panose="02020603050405020304" pitchFamily="18" charset="0"/>
              </a:rPr>
              <a:t>There is to be unity in these actions.</a:t>
            </a:r>
          </a:p>
          <a:p>
            <a:pPr marL="0" indent="0" algn="ctr">
              <a:lnSpc>
                <a:spcPct val="100000"/>
              </a:lnSpc>
              <a:spcAft>
                <a:spcPts val="1200"/>
              </a:spcAft>
              <a:buNone/>
            </a:pPr>
            <a:endParaRPr lang="en-US" sz="4400" b="1" dirty="0">
              <a:solidFill>
                <a:schemeClr val="tx1"/>
              </a:solidFill>
              <a:cs typeface="Segoe UI Semibold"/>
            </a:endParaRPr>
          </a:p>
        </p:txBody>
      </p:sp>
      <p:sp>
        <p:nvSpPr>
          <p:cNvPr id="4" name="Date Placeholder 3">
            <a:extLst>
              <a:ext uri="{FF2B5EF4-FFF2-40B4-BE49-F238E27FC236}">
                <a16:creationId xmlns:a16="http://schemas.microsoft.com/office/drawing/2014/main" id="{72AB7D08-04D8-2297-4B4D-B5980592A999}"/>
              </a:ext>
            </a:extLst>
          </p:cNvPr>
          <p:cNvSpPr>
            <a:spLocks noGrp="1"/>
          </p:cNvSpPr>
          <p:nvPr>
            <p:ph type="dt" sz="half" idx="2"/>
          </p:nvPr>
        </p:nvSpPr>
        <p:spPr/>
        <p:txBody>
          <a:bodyPr/>
          <a:lstStyle/>
          <a:p>
            <a:r>
              <a:rPr lang="en-US"/>
              <a:t>11/12/2023am</a:t>
            </a:r>
            <a:endParaRPr lang="en-US" dirty="0"/>
          </a:p>
        </p:txBody>
      </p:sp>
      <p:sp>
        <p:nvSpPr>
          <p:cNvPr id="5" name="Footer Placeholder 4">
            <a:extLst>
              <a:ext uri="{FF2B5EF4-FFF2-40B4-BE49-F238E27FC236}">
                <a16:creationId xmlns:a16="http://schemas.microsoft.com/office/drawing/2014/main" id="{E5A4FF0A-08FB-0D6C-FC7D-BDA866860846}"/>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361012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dirty="0"/>
              <a:t>Why Use </a:t>
            </a:r>
            <a:r>
              <a:rPr lang="en-US" sz="4800" b="1" i="1" dirty="0"/>
              <a:t>“Let Us”</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426569"/>
            <a:ext cx="11087102" cy="4983376"/>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sz="4000" b="1" dirty="0">
                <a:solidFill>
                  <a:schemeClr val="tx1"/>
                </a:solidFill>
                <a:latin typeface="Calibri" panose="020F0502020204030204" pitchFamily="34" charset="0"/>
                <a:cs typeface="Times New Roman" panose="02020603050405020304" pitchFamily="18" charset="0"/>
              </a:rPr>
              <a:t>In the book of Hebrews, these “Let us” statements address our relationships with three different things:</a:t>
            </a:r>
          </a:p>
          <a:p>
            <a:pPr marL="514350" indent="-514350">
              <a:lnSpc>
                <a:spcPct val="100000"/>
              </a:lnSpc>
              <a:spcAft>
                <a:spcPts val="1200"/>
              </a:spcAft>
              <a:buAutoNum type="arabicPeriod"/>
            </a:pPr>
            <a:r>
              <a:rPr lang="en-US" sz="4000" b="1" dirty="0">
                <a:solidFill>
                  <a:schemeClr val="tx1"/>
                </a:solidFill>
                <a:latin typeface="Calibri" panose="020F0502020204030204" pitchFamily="34" charset="0"/>
                <a:cs typeface="Times New Roman" panose="02020603050405020304" pitchFamily="18" charset="0"/>
              </a:rPr>
              <a:t>Each other - our fellow brethren.</a:t>
            </a:r>
          </a:p>
          <a:p>
            <a:pPr marL="457200" indent="-457200">
              <a:lnSpc>
                <a:spcPct val="100000"/>
              </a:lnSpc>
              <a:spcAft>
                <a:spcPts val="1200"/>
              </a:spcAft>
              <a:buAutoNum type="arabicPeriod"/>
            </a:pPr>
            <a:r>
              <a:rPr lang="en-US" sz="4000" b="1" dirty="0">
                <a:solidFill>
                  <a:schemeClr val="tx1"/>
                </a:solidFill>
                <a:latin typeface="Calibri" panose="020F0502020204030204" pitchFamily="34" charset="0"/>
                <a:cs typeface="Times New Roman" panose="02020603050405020304" pitchFamily="18" charset="0"/>
              </a:rPr>
              <a:t>Our relationship to our goal of heaven.</a:t>
            </a:r>
          </a:p>
          <a:p>
            <a:pPr marL="457200" indent="-457200">
              <a:lnSpc>
                <a:spcPct val="100000"/>
              </a:lnSpc>
              <a:spcAft>
                <a:spcPts val="1200"/>
              </a:spcAft>
              <a:buAutoNum type="arabicPeriod"/>
            </a:pPr>
            <a:r>
              <a:rPr lang="en-US" sz="4000" b="1" dirty="0">
                <a:solidFill>
                  <a:schemeClr val="tx1"/>
                </a:solidFill>
                <a:latin typeface="Calibri" panose="020F0502020204030204" pitchFamily="34" charset="0"/>
                <a:cs typeface="Times New Roman" panose="02020603050405020304" pitchFamily="18" charset="0"/>
              </a:rPr>
              <a:t>Our relationship to our heavenly Father and our Lord &amp; Savior.</a:t>
            </a:r>
          </a:p>
          <a:p>
            <a:pPr marL="457200" indent="-457200">
              <a:lnSpc>
                <a:spcPct val="100000"/>
              </a:lnSpc>
              <a:spcAft>
                <a:spcPts val="1200"/>
              </a:spcAft>
              <a:buAutoNum type="arabicPeriod"/>
            </a:pPr>
            <a:endParaRPr lang="en-US" sz="2400" b="1" dirty="0">
              <a:solidFill>
                <a:schemeClr val="tx1"/>
              </a:solidFill>
              <a:cs typeface="Segoe UI Semibold"/>
            </a:endParaRPr>
          </a:p>
        </p:txBody>
      </p:sp>
      <p:sp>
        <p:nvSpPr>
          <p:cNvPr id="4" name="Date Placeholder 3">
            <a:extLst>
              <a:ext uri="{FF2B5EF4-FFF2-40B4-BE49-F238E27FC236}">
                <a16:creationId xmlns:a16="http://schemas.microsoft.com/office/drawing/2014/main" id="{968AF2C0-CDE2-B210-8051-171082606E85}"/>
              </a:ext>
            </a:extLst>
          </p:cNvPr>
          <p:cNvSpPr>
            <a:spLocks noGrp="1"/>
          </p:cNvSpPr>
          <p:nvPr>
            <p:ph type="dt" sz="half" idx="2"/>
          </p:nvPr>
        </p:nvSpPr>
        <p:spPr/>
        <p:txBody>
          <a:bodyPr/>
          <a:lstStyle/>
          <a:p>
            <a:r>
              <a:rPr lang="en-US"/>
              <a:t>11/12/2023am</a:t>
            </a:r>
            <a:endParaRPr lang="en-US" dirty="0"/>
          </a:p>
        </p:txBody>
      </p:sp>
      <p:sp>
        <p:nvSpPr>
          <p:cNvPr id="5" name="Footer Placeholder 4">
            <a:extLst>
              <a:ext uri="{FF2B5EF4-FFF2-40B4-BE49-F238E27FC236}">
                <a16:creationId xmlns:a16="http://schemas.microsoft.com/office/drawing/2014/main" id="{0E18D3BE-8216-587D-8A59-A284A020AD4F}"/>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331981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“Let Us” What</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087102" cy="5552646"/>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400" b="1" dirty="0">
                <a:solidFill>
                  <a:schemeClr val="tx1"/>
                </a:solidFill>
                <a:latin typeface="Calibri" panose="020F0502020204030204" pitchFamily="34" charset="0"/>
                <a:cs typeface="Times New Roman" panose="02020603050405020304" pitchFamily="18" charset="0"/>
              </a:rPr>
              <a:t>Addressed by Hebrews 10:24, </a:t>
            </a:r>
            <a:r>
              <a:rPr lang="en-US" sz="4400" b="1" i="1" dirty="0">
                <a:solidFill>
                  <a:schemeClr val="tx1"/>
                </a:solidFill>
                <a:latin typeface="Calibri" panose="020F0502020204030204" pitchFamily="34" charset="0"/>
                <a:cs typeface="Times New Roman" panose="02020603050405020304" pitchFamily="18" charset="0"/>
              </a:rPr>
              <a:t>“</a:t>
            </a:r>
            <a:r>
              <a:rPr lang="en-US" sz="4400" b="1" i="1" dirty="0">
                <a:solidFill>
                  <a:srgbClr val="FF0000"/>
                </a:solidFill>
                <a:latin typeface="Calibri" panose="020F0502020204030204" pitchFamily="34" charset="0"/>
                <a:cs typeface="Times New Roman" panose="02020603050405020304" pitchFamily="18" charset="0"/>
              </a:rPr>
              <a:t>Let us consider</a:t>
            </a:r>
            <a:r>
              <a:rPr lang="en-US" sz="4400" b="1" i="1" dirty="0">
                <a:solidFill>
                  <a:schemeClr val="tx1"/>
                </a:solidFill>
                <a:latin typeface="Calibri" panose="020F0502020204030204" pitchFamily="34" charset="0"/>
                <a:cs typeface="Times New Roman" panose="02020603050405020304" pitchFamily="18" charset="0"/>
              </a:rPr>
              <a:t> how to </a:t>
            </a:r>
            <a:r>
              <a:rPr lang="en-US" sz="4400" b="1" i="1" dirty="0">
                <a:solidFill>
                  <a:srgbClr val="FF0000"/>
                </a:solidFill>
                <a:latin typeface="Calibri" panose="020F0502020204030204" pitchFamily="34" charset="0"/>
                <a:cs typeface="Times New Roman" panose="02020603050405020304" pitchFamily="18" charset="0"/>
              </a:rPr>
              <a:t>stimulate</a:t>
            </a:r>
            <a:r>
              <a:rPr lang="en-US" sz="4400" b="1" i="1" dirty="0">
                <a:solidFill>
                  <a:schemeClr val="tx1"/>
                </a:solidFill>
                <a:latin typeface="Calibri" panose="020F0502020204030204" pitchFamily="34" charset="0"/>
                <a:cs typeface="Times New Roman" panose="02020603050405020304" pitchFamily="18" charset="0"/>
              </a:rPr>
              <a:t> one another to </a:t>
            </a:r>
            <a:r>
              <a:rPr lang="en-US" sz="4400" b="1" i="1" dirty="0">
                <a:solidFill>
                  <a:srgbClr val="FF0000"/>
                </a:solidFill>
                <a:latin typeface="Calibri" panose="020F0502020204030204" pitchFamily="34" charset="0"/>
                <a:cs typeface="Times New Roman" panose="02020603050405020304" pitchFamily="18" charset="0"/>
              </a:rPr>
              <a:t>love</a:t>
            </a:r>
            <a:r>
              <a:rPr lang="en-US" sz="4400" b="1" i="1" dirty="0">
                <a:solidFill>
                  <a:schemeClr val="tx1"/>
                </a:solidFill>
                <a:latin typeface="Calibri" panose="020F0502020204030204" pitchFamily="34" charset="0"/>
                <a:cs typeface="Times New Roman" panose="02020603050405020304" pitchFamily="18" charset="0"/>
              </a:rPr>
              <a:t> and </a:t>
            </a:r>
            <a:r>
              <a:rPr lang="en-US" sz="4400" b="1" i="1" dirty="0">
                <a:solidFill>
                  <a:srgbClr val="FF0000"/>
                </a:solidFill>
                <a:latin typeface="Calibri" panose="020F0502020204030204" pitchFamily="34" charset="0"/>
                <a:cs typeface="Times New Roman" panose="02020603050405020304" pitchFamily="18" charset="0"/>
              </a:rPr>
              <a:t>good</a:t>
            </a:r>
            <a:r>
              <a:rPr lang="en-US" sz="4400" b="1" i="1" dirty="0">
                <a:solidFill>
                  <a:schemeClr val="tx1"/>
                </a:solidFill>
                <a:latin typeface="Calibri" panose="020F0502020204030204" pitchFamily="34" charset="0"/>
                <a:cs typeface="Times New Roman" panose="02020603050405020304" pitchFamily="18" charset="0"/>
              </a:rPr>
              <a:t> </a:t>
            </a:r>
            <a:r>
              <a:rPr lang="en-US" sz="4400" b="1" i="1" dirty="0">
                <a:solidFill>
                  <a:srgbClr val="FF0000"/>
                </a:solidFill>
                <a:latin typeface="Calibri" panose="020F0502020204030204" pitchFamily="34" charset="0"/>
                <a:cs typeface="Times New Roman" panose="02020603050405020304" pitchFamily="18" charset="0"/>
              </a:rPr>
              <a:t>deeds</a:t>
            </a:r>
            <a:r>
              <a:rPr lang="en-US" sz="4400" b="1" i="1" dirty="0">
                <a:solidFill>
                  <a:schemeClr val="tx1"/>
                </a:solidFill>
                <a:latin typeface="Calibri" panose="020F0502020204030204" pitchFamily="34" charset="0"/>
                <a:cs typeface="Times New Roman" panose="02020603050405020304" pitchFamily="18" charset="0"/>
              </a:rPr>
              <a:t>.” </a:t>
            </a:r>
          </a:p>
          <a:p>
            <a:pPr>
              <a:lnSpc>
                <a:spcPct val="100000"/>
              </a:lnSpc>
              <a:spcBef>
                <a:spcPts val="600"/>
              </a:spcBef>
              <a:spcAft>
                <a:spcPts val="600"/>
              </a:spcAft>
            </a:pPr>
            <a:r>
              <a:rPr lang="en-US" sz="4400" b="1" i="1" dirty="0">
                <a:solidFill>
                  <a:schemeClr val="tx1"/>
                </a:solidFill>
                <a:latin typeface="Calibri" panose="020F0502020204030204" pitchFamily="34" charset="0"/>
                <a:cs typeface="Times New Roman" panose="02020603050405020304" pitchFamily="18" charset="0"/>
              </a:rPr>
              <a:t>“</a:t>
            </a:r>
            <a:r>
              <a:rPr lang="en-US" sz="4400" b="1" i="1" dirty="0">
                <a:solidFill>
                  <a:srgbClr val="C00000"/>
                </a:solidFill>
                <a:latin typeface="Calibri" panose="020F0502020204030204" pitchFamily="34" charset="0"/>
                <a:cs typeface="Times New Roman" panose="02020603050405020304" pitchFamily="18" charset="0"/>
              </a:rPr>
              <a:t>Consider</a:t>
            </a:r>
            <a:r>
              <a:rPr lang="en-US" sz="4400" b="1" i="1" dirty="0">
                <a:solidFill>
                  <a:schemeClr val="tx1"/>
                </a:solidFill>
                <a:latin typeface="Calibri" panose="020F0502020204030204" pitchFamily="34" charset="0"/>
                <a:cs typeface="Times New Roman" panose="02020603050405020304" pitchFamily="18" charset="0"/>
              </a:rPr>
              <a:t>”… </a:t>
            </a:r>
            <a:r>
              <a:rPr lang="en-US" sz="4400" b="1" dirty="0">
                <a:solidFill>
                  <a:schemeClr val="tx1"/>
                </a:solidFill>
                <a:latin typeface="Calibri" panose="020F0502020204030204" pitchFamily="34" charset="0"/>
                <a:cs typeface="Times New Roman" panose="02020603050405020304" pitchFamily="18" charset="0"/>
              </a:rPr>
              <a:t>being</a:t>
            </a:r>
            <a:r>
              <a:rPr lang="en-US" sz="4400" dirty="0">
                <a:solidFill>
                  <a:schemeClr val="tx1"/>
                </a:solidFill>
                <a:latin typeface="Calibri" panose="020F0502020204030204" pitchFamily="34" charset="0"/>
                <a:cs typeface="Times New Roman" panose="02020603050405020304" pitchFamily="18" charset="0"/>
              </a:rPr>
              <a:t> </a:t>
            </a:r>
            <a:r>
              <a:rPr lang="en-US" sz="4400" b="1" dirty="0">
                <a:solidFill>
                  <a:schemeClr val="tx1"/>
                </a:solidFill>
                <a:latin typeface="Calibri" panose="020F0502020204030204" pitchFamily="34" charset="0"/>
                <a:cs typeface="Times New Roman" panose="02020603050405020304" pitchFamily="18" charset="0"/>
              </a:rPr>
              <a:t>“continually attentive” to one another. </a:t>
            </a:r>
            <a:r>
              <a:rPr lang="en-US" sz="4400" dirty="0">
                <a:solidFill>
                  <a:schemeClr val="tx1"/>
                </a:solidFill>
                <a:latin typeface="Calibri" panose="020F0502020204030204" pitchFamily="34" charset="0"/>
                <a:cs typeface="Times New Roman" panose="02020603050405020304" pitchFamily="18" charset="0"/>
              </a:rPr>
              <a:t>(James 1:23-24; Hebrews 3:1)</a:t>
            </a:r>
          </a:p>
          <a:p>
            <a:pPr>
              <a:lnSpc>
                <a:spcPct val="100000"/>
              </a:lnSpc>
              <a:spcBef>
                <a:spcPts val="600"/>
              </a:spcBef>
              <a:spcAft>
                <a:spcPts val="600"/>
              </a:spcAft>
            </a:pPr>
            <a:r>
              <a:rPr lang="en-US" sz="4400" b="1" dirty="0">
                <a:solidFill>
                  <a:schemeClr val="tx1"/>
                </a:solidFill>
                <a:latin typeface="Calibri" panose="020F0502020204030204" pitchFamily="34" charset="0"/>
                <a:cs typeface="Times New Roman" panose="02020603050405020304" pitchFamily="18" charset="0"/>
              </a:rPr>
              <a:t>“</a:t>
            </a:r>
            <a:r>
              <a:rPr lang="en-US" sz="4400" b="1" i="1" dirty="0">
                <a:solidFill>
                  <a:schemeClr val="tx1"/>
                </a:solidFill>
                <a:latin typeface="Calibri" panose="020F0502020204030204" pitchFamily="34" charset="0"/>
                <a:cs typeface="Times New Roman" panose="02020603050405020304" pitchFamily="18" charset="0"/>
              </a:rPr>
              <a:t>Regard one another more important</a:t>
            </a:r>
            <a:r>
              <a:rPr lang="en-US" sz="4400" b="1" dirty="0">
                <a:solidFill>
                  <a:schemeClr val="tx1"/>
                </a:solidFill>
                <a:latin typeface="Calibri" panose="020F0502020204030204" pitchFamily="34" charset="0"/>
                <a:cs typeface="Times New Roman" panose="02020603050405020304" pitchFamily="18" charset="0"/>
              </a:rPr>
              <a:t>…” </a:t>
            </a:r>
            <a:r>
              <a:rPr lang="en-US" sz="4400" dirty="0">
                <a:solidFill>
                  <a:schemeClr val="tx1"/>
                </a:solidFill>
                <a:latin typeface="Calibri" panose="020F0502020204030204" pitchFamily="34" charset="0"/>
                <a:cs typeface="Times New Roman" panose="02020603050405020304" pitchFamily="18" charset="0"/>
              </a:rPr>
              <a:t>(Philippians 2:3-5; 4:8; Romans 12:3-13)</a:t>
            </a:r>
          </a:p>
          <a:p>
            <a:pPr>
              <a:lnSpc>
                <a:spcPct val="100000"/>
              </a:lnSpc>
              <a:spcBef>
                <a:spcPts val="600"/>
              </a:spcBef>
              <a:spcAft>
                <a:spcPts val="600"/>
              </a:spcAft>
            </a:pPr>
            <a:r>
              <a:rPr lang="en-US" sz="4400" dirty="0">
                <a:solidFill>
                  <a:schemeClr val="tx1"/>
                </a:solidFill>
                <a:latin typeface="Calibri" panose="020F0502020204030204" pitchFamily="34" charset="0"/>
                <a:cs typeface="Times New Roman" panose="02020603050405020304" pitchFamily="18" charset="0"/>
              </a:rPr>
              <a:t>A </a:t>
            </a:r>
            <a:r>
              <a:rPr lang="en-US" sz="4400" b="1" dirty="0">
                <a:solidFill>
                  <a:schemeClr val="tx1"/>
                </a:solidFill>
                <a:latin typeface="Calibri" panose="020F0502020204030204" pitchFamily="34" charset="0"/>
                <a:cs typeface="Times New Roman" panose="02020603050405020304" pitchFamily="18" charset="0"/>
              </a:rPr>
              <a:t>continual process</a:t>
            </a:r>
            <a:r>
              <a:rPr lang="en-US" sz="4400" dirty="0">
                <a:solidFill>
                  <a:schemeClr val="tx1"/>
                </a:solidFill>
                <a:latin typeface="Calibri" panose="020F0502020204030204" pitchFamily="34" charset="0"/>
                <a:cs typeface="Times New Roman" panose="02020603050405020304" pitchFamily="18" charset="0"/>
              </a:rPr>
              <a:t>. (Hebrews 3:12-13)</a:t>
            </a:r>
          </a:p>
        </p:txBody>
      </p:sp>
      <p:sp>
        <p:nvSpPr>
          <p:cNvPr id="4" name="Date Placeholder 3">
            <a:extLst>
              <a:ext uri="{FF2B5EF4-FFF2-40B4-BE49-F238E27FC236}">
                <a16:creationId xmlns:a16="http://schemas.microsoft.com/office/drawing/2014/main" id="{B61B3060-CC9C-595A-83D8-C4A4F7C27E0A}"/>
              </a:ext>
            </a:extLst>
          </p:cNvPr>
          <p:cNvSpPr>
            <a:spLocks noGrp="1"/>
          </p:cNvSpPr>
          <p:nvPr>
            <p:ph type="dt" sz="half" idx="2"/>
          </p:nvPr>
        </p:nvSpPr>
        <p:spPr/>
        <p:txBody>
          <a:bodyPr/>
          <a:lstStyle/>
          <a:p>
            <a:r>
              <a:rPr lang="en-US"/>
              <a:t>11/12/2023am</a:t>
            </a:r>
            <a:endParaRPr lang="en-US" dirty="0"/>
          </a:p>
        </p:txBody>
      </p:sp>
      <p:sp>
        <p:nvSpPr>
          <p:cNvPr id="5" name="Footer Placeholder 4">
            <a:extLst>
              <a:ext uri="{FF2B5EF4-FFF2-40B4-BE49-F238E27FC236}">
                <a16:creationId xmlns:a16="http://schemas.microsoft.com/office/drawing/2014/main" id="{EF2AFB6D-3BC1-0065-0A27-DBE4565905DE}"/>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42305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“Let Us” What</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396332" cy="555264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600"/>
              </a:spcAft>
            </a:pPr>
            <a:r>
              <a:rPr lang="en-US" sz="4400" b="1" dirty="0">
                <a:solidFill>
                  <a:schemeClr val="tx1"/>
                </a:solidFill>
                <a:latin typeface="Calibri" panose="020F0502020204030204" pitchFamily="34" charset="0"/>
                <a:cs typeface="Times New Roman" panose="02020603050405020304" pitchFamily="18" charset="0"/>
              </a:rPr>
              <a:t>“</a:t>
            </a:r>
            <a:r>
              <a:rPr lang="en-US" sz="4400" b="1" i="1" dirty="0">
                <a:solidFill>
                  <a:srgbClr val="C00000"/>
                </a:solidFill>
                <a:latin typeface="Calibri" panose="020F0502020204030204" pitchFamily="34" charset="0"/>
                <a:cs typeface="Times New Roman" panose="02020603050405020304" pitchFamily="18" charset="0"/>
              </a:rPr>
              <a:t>Stimulate</a:t>
            </a:r>
            <a:r>
              <a:rPr lang="en-US" sz="4400" b="1" dirty="0">
                <a:solidFill>
                  <a:schemeClr val="tx1"/>
                </a:solidFill>
                <a:latin typeface="Calibri" panose="020F0502020204030204" pitchFamily="34" charset="0"/>
                <a:cs typeface="Times New Roman" panose="02020603050405020304" pitchFamily="18" charset="0"/>
              </a:rPr>
              <a:t>” or “</a:t>
            </a:r>
            <a:r>
              <a:rPr lang="en-US" sz="4400" b="1" i="1" dirty="0">
                <a:solidFill>
                  <a:schemeClr val="tx1"/>
                </a:solidFill>
                <a:latin typeface="Calibri" panose="020F0502020204030204" pitchFamily="34" charset="0"/>
                <a:cs typeface="Times New Roman" panose="02020603050405020304" pitchFamily="18" charset="0"/>
              </a:rPr>
              <a:t>provoke</a:t>
            </a:r>
            <a:r>
              <a:rPr lang="en-US" sz="4400" b="1" dirty="0">
                <a:solidFill>
                  <a:schemeClr val="tx1"/>
                </a:solidFill>
                <a:latin typeface="Calibri" panose="020F0502020204030204" pitchFamily="34" charset="0"/>
                <a:cs typeface="Times New Roman" panose="02020603050405020304" pitchFamily="18" charset="0"/>
              </a:rPr>
              <a:t>”; incite to do good</a:t>
            </a:r>
            <a:r>
              <a:rPr lang="en-US" sz="4400" dirty="0">
                <a:solidFill>
                  <a:schemeClr val="tx1"/>
                </a:solidFill>
                <a:latin typeface="Calibri" panose="020F0502020204030204" pitchFamily="34" charset="0"/>
                <a:cs typeface="Times New Roman" panose="02020603050405020304" pitchFamily="18" charset="0"/>
              </a:rPr>
              <a:t>, </a:t>
            </a:r>
            <a:r>
              <a:rPr lang="en-US" sz="4400" b="1" dirty="0">
                <a:solidFill>
                  <a:schemeClr val="tx1"/>
                </a:solidFill>
                <a:latin typeface="Calibri" panose="020F0502020204030204" pitchFamily="34" charset="0"/>
                <a:cs typeface="Times New Roman" panose="02020603050405020304" pitchFamily="18" charset="0"/>
              </a:rPr>
              <a:t>sharpen</a:t>
            </a:r>
            <a:r>
              <a:rPr lang="en-US" sz="4400" dirty="0">
                <a:solidFill>
                  <a:schemeClr val="tx1"/>
                </a:solidFill>
                <a:latin typeface="Calibri" panose="020F0502020204030204" pitchFamily="34" charset="0"/>
                <a:cs typeface="Times New Roman" panose="02020603050405020304" pitchFamily="18" charset="0"/>
              </a:rPr>
              <a:t>, </a:t>
            </a:r>
            <a:r>
              <a:rPr lang="en-US" sz="4400" b="1" dirty="0">
                <a:solidFill>
                  <a:schemeClr val="tx1"/>
                </a:solidFill>
                <a:latin typeface="Calibri" panose="020F0502020204030204" pitchFamily="34" charset="0"/>
                <a:cs typeface="Times New Roman" panose="02020603050405020304" pitchFamily="18" charset="0"/>
              </a:rPr>
              <a:t>stir up</a:t>
            </a:r>
            <a:r>
              <a:rPr lang="en-US" sz="4400" dirty="0">
                <a:solidFill>
                  <a:schemeClr val="tx1"/>
                </a:solidFill>
                <a:latin typeface="Calibri" panose="020F0502020204030204" pitchFamily="34" charset="0"/>
                <a:cs typeface="Times New Roman" panose="02020603050405020304" pitchFamily="18" charset="0"/>
              </a:rPr>
              <a:t>.</a:t>
            </a:r>
            <a:r>
              <a:rPr lang="en-US" sz="4400" b="1" dirty="0">
                <a:solidFill>
                  <a:schemeClr val="tx1"/>
                </a:solidFill>
                <a:latin typeface="Calibri" panose="020F0502020204030204" pitchFamily="34" charset="0"/>
                <a:cs typeface="Times New Roman" panose="02020603050405020304" pitchFamily="18" charset="0"/>
              </a:rPr>
              <a:t> </a:t>
            </a:r>
            <a:r>
              <a:rPr lang="en-US" sz="4000" dirty="0">
                <a:solidFill>
                  <a:schemeClr val="tx1"/>
                </a:solidFill>
                <a:latin typeface="Calibri" panose="020F0502020204030204" pitchFamily="34" charset="0"/>
                <a:cs typeface="Times New Roman" panose="02020603050405020304" pitchFamily="18" charset="0"/>
              </a:rPr>
              <a:t>(What is required in this? Proverbs 27:17; 2 Peter 1:12-15; Zechariah 1:12; </a:t>
            </a:r>
            <a:br>
              <a:rPr lang="en-US" sz="4000" dirty="0">
                <a:solidFill>
                  <a:schemeClr val="tx1"/>
                </a:solidFill>
                <a:latin typeface="Calibri" panose="020F0502020204030204" pitchFamily="34" charset="0"/>
                <a:cs typeface="Times New Roman" panose="02020603050405020304" pitchFamily="18" charset="0"/>
              </a:rPr>
            </a:br>
            <a:r>
              <a:rPr lang="en-US" sz="4000" dirty="0">
                <a:solidFill>
                  <a:schemeClr val="tx1"/>
                </a:solidFill>
                <a:latin typeface="Calibri" panose="020F0502020204030204" pitchFamily="34" charset="0"/>
                <a:cs typeface="Times New Roman" panose="02020603050405020304" pitchFamily="18" charset="0"/>
              </a:rPr>
              <a:t>1 Thessalonians 4:1; 5:11, 14; Hebrews 12:12-13)</a:t>
            </a:r>
            <a:endParaRPr lang="en-US" sz="4400" dirty="0">
              <a:solidFill>
                <a:schemeClr val="tx1"/>
              </a:solidFill>
              <a:latin typeface="Calibri" panose="020F0502020204030204" pitchFamily="34" charset="0"/>
              <a:cs typeface="Times New Roman" panose="02020603050405020304" pitchFamily="18" charset="0"/>
            </a:endParaRPr>
          </a:p>
          <a:p>
            <a:pPr lvl="1">
              <a:lnSpc>
                <a:spcPct val="100000"/>
              </a:lnSpc>
              <a:spcAft>
                <a:spcPts val="1200"/>
              </a:spcAft>
            </a:pPr>
            <a:r>
              <a:rPr lang="en-US" sz="4000" b="1" dirty="0">
                <a:solidFill>
                  <a:schemeClr val="tx1"/>
                </a:solidFill>
                <a:latin typeface="Calibri" panose="020F0502020204030204" pitchFamily="34" charset="0"/>
                <a:cs typeface="Times New Roman" panose="02020603050405020304" pitchFamily="18" charset="0"/>
              </a:rPr>
              <a:t>With what</a:t>
            </a:r>
            <a:r>
              <a:rPr lang="en-US" sz="4000" dirty="0">
                <a:solidFill>
                  <a:schemeClr val="tx1"/>
                </a:solidFill>
                <a:latin typeface="Calibri" panose="020F0502020204030204" pitchFamily="34" charset="0"/>
                <a:cs typeface="Times New Roman" panose="02020603050405020304" pitchFamily="18" charset="0"/>
              </a:rPr>
              <a:t>? Entertainment, recreation, social interaction? (Romans 14:16-19)</a:t>
            </a:r>
          </a:p>
          <a:p>
            <a:pPr lvl="1">
              <a:lnSpc>
                <a:spcPct val="100000"/>
              </a:lnSpc>
              <a:spcAft>
                <a:spcPts val="1200"/>
              </a:spcAft>
            </a:pPr>
            <a:r>
              <a:rPr lang="en-US" sz="4000" dirty="0">
                <a:solidFill>
                  <a:schemeClr val="tx1"/>
                </a:solidFill>
                <a:latin typeface="Calibri" panose="020F0502020204030204" pitchFamily="34" charset="0"/>
                <a:cs typeface="Times New Roman" panose="02020603050405020304" pitchFamily="18" charset="0"/>
              </a:rPr>
              <a:t>God’s word and His truth! (Acts 20:32; cf., 9:26-31)</a:t>
            </a:r>
            <a:endParaRPr lang="en-US" sz="3600" b="1" i="1" dirty="0">
              <a:solidFill>
                <a:schemeClr val="tx1"/>
              </a:solidFill>
              <a:latin typeface="Calibri" panose="020F0502020204030204" pitchFamily="34" charset="0"/>
              <a:cs typeface="Times New Roman" panose="02020603050405020304" pitchFamily="18" charset="0"/>
            </a:endParaRPr>
          </a:p>
          <a:p>
            <a:pPr marL="0" indent="0">
              <a:lnSpc>
                <a:spcPct val="100000"/>
              </a:lnSpc>
              <a:spcAft>
                <a:spcPts val="1200"/>
              </a:spcAft>
              <a:buNone/>
            </a:pPr>
            <a:endParaRPr lang="en-US" sz="2400" b="1" i="1" dirty="0">
              <a:solidFill>
                <a:schemeClr val="tx1"/>
              </a:solidFill>
              <a:cs typeface="Segoe UI Semibold"/>
            </a:endParaRPr>
          </a:p>
        </p:txBody>
      </p:sp>
      <p:sp>
        <p:nvSpPr>
          <p:cNvPr id="3" name="Date Placeholder 2">
            <a:extLst>
              <a:ext uri="{FF2B5EF4-FFF2-40B4-BE49-F238E27FC236}">
                <a16:creationId xmlns:a16="http://schemas.microsoft.com/office/drawing/2014/main" id="{6060BE4B-0628-D76E-B413-731019CB30B3}"/>
              </a:ext>
            </a:extLst>
          </p:cNvPr>
          <p:cNvSpPr>
            <a:spLocks noGrp="1"/>
          </p:cNvSpPr>
          <p:nvPr>
            <p:ph type="dt" sz="half" idx="2"/>
          </p:nvPr>
        </p:nvSpPr>
        <p:spPr/>
        <p:txBody>
          <a:bodyPr/>
          <a:lstStyle/>
          <a:p>
            <a:r>
              <a:rPr lang="en-US"/>
              <a:t>11/12/2023am</a:t>
            </a:r>
            <a:endParaRPr lang="en-US" dirty="0"/>
          </a:p>
        </p:txBody>
      </p:sp>
      <p:sp>
        <p:nvSpPr>
          <p:cNvPr id="4" name="Footer Placeholder 3">
            <a:extLst>
              <a:ext uri="{FF2B5EF4-FFF2-40B4-BE49-F238E27FC236}">
                <a16:creationId xmlns:a16="http://schemas.microsoft.com/office/drawing/2014/main" id="{E4086856-2274-DE86-6136-AC6FF37FC941}"/>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311898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“Let Us” What</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087102" cy="555264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4000" b="1" dirty="0">
                <a:solidFill>
                  <a:schemeClr val="tx1"/>
                </a:solidFill>
                <a:latin typeface="Calibri" panose="020F0502020204030204" pitchFamily="34" charset="0"/>
                <a:cs typeface="Times New Roman" panose="02020603050405020304" pitchFamily="18" charset="0"/>
              </a:rPr>
              <a:t>Addressed by Hebrews 10:24, </a:t>
            </a:r>
            <a:r>
              <a:rPr lang="en-US" sz="4000" b="1" i="1" dirty="0">
                <a:solidFill>
                  <a:schemeClr val="tx1"/>
                </a:solidFill>
                <a:latin typeface="Calibri" panose="020F0502020204030204" pitchFamily="34" charset="0"/>
                <a:cs typeface="Times New Roman" panose="02020603050405020304" pitchFamily="18" charset="0"/>
              </a:rPr>
              <a:t>“</a:t>
            </a:r>
            <a:r>
              <a:rPr lang="en-US" sz="4000" b="1" i="1" dirty="0">
                <a:solidFill>
                  <a:srgbClr val="FF0000"/>
                </a:solidFill>
                <a:latin typeface="Calibri" panose="020F0502020204030204" pitchFamily="34" charset="0"/>
                <a:cs typeface="Times New Roman" panose="02020603050405020304" pitchFamily="18" charset="0"/>
              </a:rPr>
              <a:t>Let us consider</a:t>
            </a:r>
            <a:r>
              <a:rPr lang="en-US" sz="4000" b="1" i="1" dirty="0">
                <a:solidFill>
                  <a:schemeClr val="tx1"/>
                </a:solidFill>
                <a:latin typeface="Calibri" panose="020F0502020204030204" pitchFamily="34" charset="0"/>
                <a:cs typeface="Times New Roman" panose="02020603050405020304" pitchFamily="18" charset="0"/>
              </a:rPr>
              <a:t> how to </a:t>
            </a:r>
            <a:r>
              <a:rPr lang="en-US" sz="4000" b="1" i="1" dirty="0">
                <a:solidFill>
                  <a:srgbClr val="FF0000"/>
                </a:solidFill>
                <a:latin typeface="Calibri" panose="020F0502020204030204" pitchFamily="34" charset="0"/>
                <a:cs typeface="Times New Roman" panose="02020603050405020304" pitchFamily="18" charset="0"/>
              </a:rPr>
              <a:t>stimulate</a:t>
            </a:r>
            <a:r>
              <a:rPr lang="en-US" sz="4000" b="1" i="1" dirty="0">
                <a:solidFill>
                  <a:schemeClr val="tx1"/>
                </a:solidFill>
                <a:latin typeface="Calibri" panose="020F0502020204030204" pitchFamily="34" charset="0"/>
                <a:cs typeface="Times New Roman" panose="02020603050405020304" pitchFamily="18" charset="0"/>
              </a:rPr>
              <a:t> one another to </a:t>
            </a:r>
            <a:r>
              <a:rPr lang="en-US" sz="4000" b="1" i="1" dirty="0">
                <a:solidFill>
                  <a:srgbClr val="FF0000"/>
                </a:solidFill>
                <a:latin typeface="Calibri" panose="020F0502020204030204" pitchFamily="34" charset="0"/>
                <a:cs typeface="Times New Roman" panose="02020603050405020304" pitchFamily="18" charset="0"/>
              </a:rPr>
              <a:t>love</a:t>
            </a:r>
            <a:r>
              <a:rPr lang="en-US" sz="4000" b="1" i="1" dirty="0">
                <a:solidFill>
                  <a:schemeClr val="tx1"/>
                </a:solidFill>
                <a:latin typeface="Calibri" panose="020F0502020204030204" pitchFamily="34" charset="0"/>
                <a:cs typeface="Times New Roman" panose="02020603050405020304" pitchFamily="18" charset="0"/>
              </a:rPr>
              <a:t> and </a:t>
            </a:r>
            <a:r>
              <a:rPr lang="en-US" sz="4000" b="1" i="1" dirty="0">
                <a:solidFill>
                  <a:srgbClr val="FF0000"/>
                </a:solidFill>
                <a:latin typeface="Calibri" panose="020F0502020204030204" pitchFamily="34" charset="0"/>
                <a:cs typeface="Times New Roman" panose="02020603050405020304" pitchFamily="18" charset="0"/>
              </a:rPr>
              <a:t>good</a:t>
            </a:r>
            <a:r>
              <a:rPr lang="en-US" sz="4000" b="1" i="1" dirty="0">
                <a:solidFill>
                  <a:schemeClr val="tx1"/>
                </a:solidFill>
                <a:latin typeface="Calibri" panose="020F0502020204030204" pitchFamily="34" charset="0"/>
                <a:cs typeface="Times New Roman" panose="02020603050405020304" pitchFamily="18" charset="0"/>
              </a:rPr>
              <a:t> </a:t>
            </a:r>
            <a:r>
              <a:rPr lang="en-US" sz="4000" b="1" i="1" dirty="0">
                <a:solidFill>
                  <a:srgbClr val="FF0000"/>
                </a:solidFill>
                <a:latin typeface="Calibri" panose="020F0502020204030204" pitchFamily="34" charset="0"/>
                <a:cs typeface="Times New Roman" panose="02020603050405020304" pitchFamily="18" charset="0"/>
              </a:rPr>
              <a:t>deeds</a:t>
            </a:r>
            <a:r>
              <a:rPr lang="en-US" sz="4000" b="1" i="1" dirty="0">
                <a:solidFill>
                  <a:schemeClr val="tx1"/>
                </a:solidFill>
                <a:latin typeface="Calibri" panose="020F0502020204030204" pitchFamily="34" charset="0"/>
                <a:cs typeface="Times New Roman" panose="02020603050405020304" pitchFamily="18" charset="0"/>
              </a:rPr>
              <a:t>.” </a:t>
            </a:r>
          </a:p>
          <a:p>
            <a:pPr>
              <a:lnSpc>
                <a:spcPct val="100000"/>
              </a:lnSpc>
              <a:spcAft>
                <a:spcPts val="600"/>
              </a:spcAft>
            </a:pPr>
            <a:r>
              <a:rPr lang="en-US" sz="4000" b="1" i="1" dirty="0">
                <a:solidFill>
                  <a:schemeClr val="tx1"/>
                </a:solidFill>
                <a:latin typeface="Calibri" panose="020F0502020204030204" pitchFamily="34" charset="0"/>
                <a:cs typeface="Times New Roman" panose="02020603050405020304" pitchFamily="18" charset="0"/>
              </a:rPr>
              <a:t>“To </a:t>
            </a:r>
            <a:r>
              <a:rPr lang="en-US" sz="4000" b="1" i="1" dirty="0">
                <a:solidFill>
                  <a:srgbClr val="C00000"/>
                </a:solidFill>
                <a:latin typeface="Calibri" panose="020F0502020204030204" pitchFamily="34" charset="0"/>
                <a:cs typeface="Times New Roman" panose="02020603050405020304" pitchFamily="18" charset="0"/>
              </a:rPr>
              <a:t>love</a:t>
            </a:r>
            <a:r>
              <a:rPr lang="en-US" sz="4000" b="1" i="1" dirty="0">
                <a:solidFill>
                  <a:schemeClr val="tx1"/>
                </a:solidFill>
                <a:latin typeface="Calibri" panose="020F0502020204030204" pitchFamily="34" charset="0"/>
                <a:cs typeface="Times New Roman" panose="02020603050405020304" pitchFamily="18" charset="0"/>
              </a:rPr>
              <a:t> and </a:t>
            </a:r>
            <a:r>
              <a:rPr lang="en-US" sz="4000" b="1" i="1" dirty="0">
                <a:solidFill>
                  <a:srgbClr val="C00000"/>
                </a:solidFill>
                <a:latin typeface="Calibri" panose="020F0502020204030204" pitchFamily="34" charset="0"/>
                <a:cs typeface="Times New Roman" panose="02020603050405020304" pitchFamily="18" charset="0"/>
              </a:rPr>
              <a:t>good deeds</a:t>
            </a:r>
            <a:r>
              <a:rPr lang="en-US" sz="4000" b="1" i="1" dirty="0">
                <a:solidFill>
                  <a:schemeClr val="tx1"/>
                </a:solidFill>
                <a:latin typeface="Calibri" panose="020F0502020204030204" pitchFamily="34" charset="0"/>
                <a:cs typeface="Times New Roman" panose="02020603050405020304" pitchFamily="18" charset="0"/>
              </a:rPr>
              <a:t>” </a:t>
            </a:r>
            <a:r>
              <a:rPr lang="en-US" sz="4000" dirty="0">
                <a:solidFill>
                  <a:schemeClr val="tx1"/>
                </a:solidFill>
                <a:latin typeface="Calibri" panose="020F0502020204030204" pitchFamily="34" charset="0"/>
                <a:cs typeface="Times New Roman" panose="02020603050405020304" pitchFamily="18" charset="0"/>
              </a:rPr>
              <a:t>- not aggravation or irritation! But to an </a:t>
            </a:r>
            <a:r>
              <a:rPr lang="en-US" sz="4000" b="1" dirty="0">
                <a:solidFill>
                  <a:schemeClr val="tx1"/>
                </a:solidFill>
                <a:latin typeface="Calibri" panose="020F0502020204030204" pitchFamily="34" charset="0"/>
                <a:cs typeface="Times New Roman" panose="02020603050405020304" pitchFamily="18" charset="0"/>
              </a:rPr>
              <a:t>active love</a:t>
            </a:r>
            <a:r>
              <a:rPr lang="en-US" sz="4000" dirty="0">
                <a:solidFill>
                  <a:schemeClr val="tx1"/>
                </a:solidFill>
                <a:latin typeface="Calibri" panose="020F0502020204030204" pitchFamily="34" charset="0"/>
                <a:cs typeface="Times New Roman" panose="02020603050405020304" pitchFamily="18" charset="0"/>
              </a:rPr>
              <a:t>. </a:t>
            </a:r>
            <a:r>
              <a:rPr lang="en-US" sz="4000" b="1" dirty="0">
                <a:solidFill>
                  <a:schemeClr val="tx1"/>
                </a:solidFill>
                <a:latin typeface="Calibri" panose="020F0502020204030204" pitchFamily="34" charset="0"/>
                <a:cs typeface="Times New Roman" panose="02020603050405020304" pitchFamily="18" charset="0"/>
              </a:rPr>
              <a:t>Love in practicality and not theory</a:t>
            </a:r>
            <a:r>
              <a:rPr lang="en-US" sz="4000" dirty="0">
                <a:solidFill>
                  <a:schemeClr val="tx1"/>
                </a:solidFill>
                <a:latin typeface="Calibri" panose="020F0502020204030204" pitchFamily="34" charset="0"/>
                <a:cs typeface="Times New Roman" panose="02020603050405020304" pitchFamily="18" charset="0"/>
              </a:rPr>
              <a:t>. (1 John 3:18; 1 Timothy 6:18; Galatians 6:9, “let us…”)</a:t>
            </a:r>
          </a:p>
          <a:p>
            <a:pPr lvl="1">
              <a:lnSpc>
                <a:spcPct val="100000"/>
              </a:lnSpc>
              <a:spcAft>
                <a:spcPts val="1200"/>
              </a:spcAft>
            </a:pPr>
            <a:endParaRPr lang="en-US" sz="3600" dirty="0">
              <a:solidFill>
                <a:schemeClr val="tx1"/>
              </a:solidFill>
              <a:latin typeface="Calibri" panose="020F0502020204030204" pitchFamily="34" charset="0"/>
              <a:cs typeface="Times New Roman" panose="02020603050405020304" pitchFamily="18" charset="0"/>
            </a:endParaRPr>
          </a:p>
          <a:p>
            <a:pPr>
              <a:lnSpc>
                <a:spcPct val="100000"/>
              </a:lnSpc>
              <a:spcAft>
                <a:spcPts val="1200"/>
              </a:spcAft>
            </a:pPr>
            <a:endParaRPr lang="en-US" sz="3200" b="1" i="1" dirty="0">
              <a:solidFill>
                <a:schemeClr val="tx1"/>
              </a:solidFill>
              <a:latin typeface="Calibri" panose="020F0502020204030204" pitchFamily="34" charset="0"/>
              <a:cs typeface="Times New Roman" panose="02020603050405020304" pitchFamily="18" charset="0"/>
            </a:endParaRPr>
          </a:p>
          <a:p>
            <a:pPr marL="0" indent="0">
              <a:lnSpc>
                <a:spcPct val="100000"/>
              </a:lnSpc>
              <a:spcAft>
                <a:spcPts val="1200"/>
              </a:spcAft>
              <a:buNone/>
            </a:pPr>
            <a:endParaRPr lang="en-US" sz="2400" b="1" i="1" dirty="0">
              <a:solidFill>
                <a:schemeClr val="tx1"/>
              </a:solidFill>
              <a:cs typeface="Segoe UI Semibold"/>
            </a:endParaRPr>
          </a:p>
        </p:txBody>
      </p:sp>
      <p:sp>
        <p:nvSpPr>
          <p:cNvPr id="3" name="Date Placeholder 2">
            <a:extLst>
              <a:ext uri="{FF2B5EF4-FFF2-40B4-BE49-F238E27FC236}">
                <a16:creationId xmlns:a16="http://schemas.microsoft.com/office/drawing/2014/main" id="{9678B42D-0125-083E-E782-917520D46E07}"/>
              </a:ext>
            </a:extLst>
          </p:cNvPr>
          <p:cNvSpPr>
            <a:spLocks noGrp="1"/>
          </p:cNvSpPr>
          <p:nvPr>
            <p:ph type="dt" sz="half" idx="2"/>
          </p:nvPr>
        </p:nvSpPr>
        <p:spPr/>
        <p:txBody>
          <a:bodyPr/>
          <a:lstStyle/>
          <a:p>
            <a:r>
              <a:rPr lang="en-US"/>
              <a:t>11/12/2023am</a:t>
            </a:r>
            <a:endParaRPr lang="en-US" dirty="0"/>
          </a:p>
        </p:txBody>
      </p:sp>
      <p:sp>
        <p:nvSpPr>
          <p:cNvPr id="4" name="Footer Placeholder 3">
            <a:extLst>
              <a:ext uri="{FF2B5EF4-FFF2-40B4-BE49-F238E27FC236}">
                <a16:creationId xmlns:a16="http://schemas.microsoft.com/office/drawing/2014/main" id="{18145292-E2AA-FBA4-ABEF-3992BF069EB3}"/>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39860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“Stimulate to love and good deeds”</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087102" cy="555264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3600" dirty="0">
                <a:solidFill>
                  <a:schemeClr val="tx1"/>
                </a:solidFill>
                <a:latin typeface="Calibri" panose="020F0502020204030204" pitchFamily="34" charset="0"/>
                <a:cs typeface="Times New Roman" panose="02020603050405020304" pitchFamily="18" charset="0"/>
              </a:rPr>
              <a:t>Lessons from Paul to Titus to Christians re: </a:t>
            </a:r>
            <a:r>
              <a:rPr lang="en-US" sz="3600" b="1" dirty="0">
                <a:solidFill>
                  <a:schemeClr val="tx1"/>
                </a:solidFill>
                <a:latin typeface="Calibri" panose="020F0502020204030204" pitchFamily="34" charset="0"/>
                <a:cs typeface="Times New Roman" panose="02020603050405020304" pitchFamily="18" charset="0"/>
              </a:rPr>
              <a:t>the need to</a:t>
            </a:r>
            <a:r>
              <a:rPr lang="en-US" sz="3600" dirty="0">
                <a:solidFill>
                  <a:schemeClr val="tx1"/>
                </a:solidFill>
                <a:latin typeface="Calibri" panose="020F0502020204030204" pitchFamily="34" charset="0"/>
                <a:cs typeface="Times New Roman" panose="02020603050405020304" pitchFamily="18" charset="0"/>
              </a:rPr>
              <a:t>:</a:t>
            </a:r>
          </a:p>
          <a:p>
            <a:pPr marL="742950" indent="-742950">
              <a:lnSpc>
                <a:spcPct val="100000"/>
              </a:lnSpc>
              <a:spcAft>
                <a:spcPts val="600"/>
              </a:spcAft>
              <a:buAutoNum type="arabicPeriod"/>
            </a:pPr>
            <a:r>
              <a:rPr lang="en-US" sz="4000" b="1" i="1" dirty="0">
                <a:solidFill>
                  <a:schemeClr val="tx1"/>
                </a:solidFill>
                <a:latin typeface="Calibri" panose="020F0502020204030204" pitchFamily="34" charset="0"/>
                <a:cs typeface="Times New Roman" panose="02020603050405020304" pitchFamily="18" charset="0"/>
              </a:rPr>
              <a:t>“Be zealous”</a:t>
            </a:r>
            <a:r>
              <a:rPr lang="en-US" sz="4000" dirty="0">
                <a:solidFill>
                  <a:schemeClr val="tx1"/>
                </a:solidFill>
                <a:latin typeface="Calibri" panose="020F0502020204030204" pitchFamily="34" charset="0"/>
                <a:cs typeface="Times New Roman" panose="02020603050405020304" pitchFamily="18" charset="0"/>
              </a:rPr>
              <a:t> because of our salvation in Christ. </a:t>
            </a:r>
            <a:br>
              <a:rPr lang="en-US" sz="4000" dirty="0">
                <a:solidFill>
                  <a:schemeClr val="tx1"/>
                </a:solidFill>
                <a:latin typeface="Calibri" panose="020F0502020204030204" pitchFamily="34" charset="0"/>
                <a:cs typeface="Times New Roman" panose="02020603050405020304" pitchFamily="18" charset="0"/>
              </a:rPr>
            </a:br>
            <a:r>
              <a:rPr lang="en-US" sz="4000" dirty="0">
                <a:solidFill>
                  <a:schemeClr val="tx1"/>
                </a:solidFill>
                <a:latin typeface="Calibri" panose="020F0502020204030204" pitchFamily="34" charset="0"/>
                <a:cs typeface="Times New Roman" panose="02020603050405020304" pitchFamily="18" charset="0"/>
              </a:rPr>
              <a:t>(Titus 2:14)</a:t>
            </a:r>
          </a:p>
          <a:p>
            <a:pPr marL="742950" indent="-742950">
              <a:lnSpc>
                <a:spcPct val="100000"/>
              </a:lnSpc>
              <a:spcAft>
                <a:spcPts val="600"/>
              </a:spcAft>
              <a:buAutoNum type="arabicPeriod"/>
            </a:pPr>
            <a:r>
              <a:rPr lang="en-US" sz="4000" dirty="0">
                <a:solidFill>
                  <a:schemeClr val="tx1"/>
                </a:solidFill>
                <a:latin typeface="Calibri" panose="020F0502020204030204" pitchFamily="34" charset="0"/>
                <a:cs typeface="Times New Roman" panose="02020603050405020304" pitchFamily="18" charset="0"/>
              </a:rPr>
              <a:t> </a:t>
            </a:r>
            <a:r>
              <a:rPr lang="en-US" sz="4000" b="1" i="1" dirty="0">
                <a:solidFill>
                  <a:schemeClr val="tx1"/>
                </a:solidFill>
                <a:latin typeface="Calibri" panose="020F0502020204030204" pitchFamily="34" charset="0"/>
                <a:cs typeface="Times New Roman" panose="02020603050405020304" pitchFamily="18" charset="0"/>
              </a:rPr>
              <a:t>“Be ready”</a:t>
            </a:r>
            <a:r>
              <a:rPr lang="en-US" sz="4000" dirty="0">
                <a:solidFill>
                  <a:schemeClr val="tx1"/>
                </a:solidFill>
                <a:latin typeface="Calibri" panose="020F0502020204030204" pitchFamily="34" charset="0"/>
                <a:cs typeface="Times New Roman" panose="02020603050405020304" pitchFamily="18" charset="0"/>
              </a:rPr>
              <a:t> to serve. (Titus 3:1)</a:t>
            </a:r>
          </a:p>
          <a:p>
            <a:pPr marL="742950" indent="-742950">
              <a:lnSpc>
                <a:spcPct val="100000"/>
              </a:lnSpc>
              <a:spcAft>
                <a:spcPts val="600"/>
              </a:spcAft>
              <a:buAutoNum type="arabicPeriod"/>
            </a:pPr>
            <a:r>
              <a:rPr lang="en-US" sz="4000" b="1" i="1" dirty="0">
                <a:solidFill>
                  <a:schemeClr val="tx1"/>
                </a:solidFill>
                <a:latin typeface="Calibri" panose="020F0502020204030204" pitchFamily="34" charset="0"/>
                <a:cs typeface="Times New Roman" panose="02020603050405020304" pitchFamily="18" charset="0"/>
              </a:rPr>
              <a:t>“Be careful”</a:t>
            </a:r>
            <a:r>
              <a:rPr lang="en-US" sz="4000" dirty="0">
                <a:solidFill>
                  <a:schemeClr val="tx1"/>
                </a:solidFill>
                <a:latin typeface="Calibri" panose="020F0502020204030204" pitchFamily="34" charset="0"/>
                <a:cs typeface="Times New Roman" panose="02020603050405020304" pitchFamily="18" charset="0"/>
              </a:rPr>
              <a:t> to engage in such work. (Titus 3:8)</a:t>
            </a:r>
          </a:p>
          <a:p>
            <a:pPr marL="742950" indent="-742950">
              <a:lnSpc>
                <a:spcPct val="100000"/>
              </a:lnSpc>
              <a:spcAft>
                <a:spcPts val="600"/>
              </a:spcAft>
              <a:buAutoNum type="arabicPeriod"/>
            </a:pPr>
            <a:r>
              <a:rPr lang="en-US" sz="4000" b="1" i="1" dirty="0">
                <a:solidFill>
                  <a:schemeClr val="tx1"/>
                </a:solidFill>
                <a:latin typeface="Calibri" panose="020F0502020204030204" pitchFamily="34" charset="0"/>
                <a:cs typeface="Times New Roman" panose="02020603050405020304" pitchFamily="18" charset="0"/>
              </a:rPr>
              <a:t>“Learn” </a:t>
            </a:r>
            <a:r>
              <a:rPr lang="en-US" sz="4000" dirty="0">
                <a:solidFill>
                  <a:schemeClr val="tx1"/>
                </a:solidFill>
                <a:latin typeface="Calibri" panose="020F0502020204030204" pitchFamily="34" charset="0"/>
                <a:cs typeface="Times New Roman" panose="02020603050405020304" pitchFamily="18" charset="0"/>
              </a:rPr>
              <a:t>to meet “</a:t>
            </a:r>
            <a:r>
              <a:rPr lang="en-US" sz="4000" i="1" dirty="0">
                <a:solidFill>
                  <a:schemeClr val="tx1"/>
                </a:solidFill>
                <a:latin typeface="Calibri" panose="020F0502020204030204" pitchFamily="34" charset="0"/>
                <a:cs typeface="Times New Roman" panose="02020603050405020304" pitchFamily="18" charset="0"/>
              </a:rPr>
              <a:t>pressing needs</a:t>
            </a:r>
            <a:r>
              <a:rPr lang="en-US" sz="4000" dirty="0">
                <a:solidFill>
                  <a:schemeClr val="tx1"/>
                </a:solidFill>
                <a:latin typeface="Calibri" panose="020F0502020204030204" pitchFamily="34" charset="0"/>
                <a:cs typeface="Times New Roman" panose="02020603050405020304" pitchFamily="18" charset="0"/>
              </a:rPr>
              <a:t>”. (Titus 3:14)</a:t>
            </a:r>
          </a:p>
          <a:p>
            <a:pPr marL="742950" indent="-742950">
              <a:lnSpc>
                <a:spcPct val="100000"/>
              </a:lnSpc>
              <a:spcAft>
                <a:spcPts val="600"/>
              </a:spcAft>
              <a:buAutoNum type="arabicPeriod"/>
            </a:pPr>
            <a:endParaRPr lang="en-US" sz="3600" dirty="0">
              <a:solidFill>
                <a:schemeClr val="tx1"/>
              </a:solidFill>
              <a:latin typeface="Calibri" panose="020F0502020204030204" pitchFamily="34" charset="0"/>
              <a:cs typeface="Times New Roman" panose="02020603050405020304" pitchFamily="18" charset="0"/>
            </a:endParaRPr>
          </a:p>
          <a:p>
            <a:pPr lvl="1">
              <a:lnSpc>
                <a:spcPct val="100000"/>
              </a:lnSpc>
              <a:spcAft>
                <a:spcPts val="1200"/>
              </a:spcAft>
            </a:pPr>
            <a:endParaRPr lang="en-US" sz="3600" dirty="0">
              <a:solidFill>
                <a:schemeClr val="tx1"/>
              </a:solidFill>
              <a:latin typeface="Calibri" panose="020F0502020204030204" pitchFamily="34" charset="0"/>
              <a:cs typeface="Times New Roman" panose="02020603050405020304" pitchFamily="18" charset="0"/>
            </a:endParaRPr>
          </a:p>
          <a:p>
            <a:pPr>
              <a:lnSpc>
                <a:spcPct val="100000"/>
              </a:lnSpc>
              <a:spcAft>
                <a:spcPts val="1200"/>
              </a:spcAft>
            </a:pPr>
            <a:endParaRPr lang="en-US" sz="3200" b="1" i="1" dirty="0">
              <a:solidFill>
                <a:schemeClr val="tx1"/>
              </a:solidFill>
              <a:latin typeface="Calibri" panose="020F0502020204030204" pitchFamily="34" charset="0"/>
              <a:cs typeface="Times New Roman" panose="02020603050405020304" pitchFamily="18" charset="0"/>
            </a:endParaRPr>
          </a:p>
          <a:p>
            <a:pPr marL="0" indent="0">
              <a:lnSpc>
                <a:spcPct val="100000"/>
              </a:lnSpc>
              <a:spcAft>
                <a:spcPts val="1200"/>
              </a:spcAft>
              <a:buNone/>
            </a:pPr>
            <a:endParaRPr lang="en-US" sz="2400" b="1" i="1" dirty="0">
              <a:solidFill>
                <a:schemeClr val="tx1"/>
              </a:solidFill>
              <a:cs typeface="Segoe UI Semibold"/>
            </a:endParaRPr>
          </a:p>
        </p:txBody>
      </p:sp>
      <p:sp>
        <p:nvSpPr>
          <p:cNvPr id="3" name="Date Placeholder 2">
            <a:extLst>
              <a:ext uri="{FF2B5EF4-FFF2-40B4-BE49-F238E27FC236}">
                <a16:creationId xmlns:a16="http://schemas.microsoft.com/office/drawing/2014/main" id="{C086C437-308E-79EA-C265-3488D0DFACEF}"/>
              </a:ext>
            </a:extLst>
          </p:cNvPr>
          <p:cNvSpPr>
            <a:spLocks noGrp="1"/>
          </p:cNvSpPr>
          <p:nvPr>
            <p:ph type="dt" sz="half" idx="2"/>
          </p:nvPr>
        </p:nvSpPr>
        <p:spPr/>
        <p:txBody>
          <a:bodyPr/>
          <a:lstStyle/>
          <a:p>
            <a:r>
              <a:rPr lang="en-US"/>
              <a:t>11/12/2023am</a:t>
            </a:r>
            <a:endParaRPr lang="en-US" dirty="0"/>
          </a:p>
        </p:txBody>
      </p:sp>
      <p:sp>
        <p:nvSpPr>
          <p:cNvPr id="4" name="Footer Placeholder 3">
            <a:extLst>
              <a:ext uri="{FF2B5EF4-FFF2-40B4-BE49-F238E27FC236}">
                <a16:creationId xmlns:a16="http://schemas.microsoft.com/office/drawing/2014/main" id="{57502902-664E-8E1B-B154-EFAA456F1C81}"/>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99067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dirty="0"/>
              <a:t>How? Doing what?</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087102" cy="5552646"/>
          </a:xfrm>
          <a:prstGeom prst="rect">
            <a:avLst/>
          </a:prstGeom>
          <a:noFill/>
          <a:ln>
            <a:noFill/>
          </a:ln>
        </p:spPr>
        <p:txBody>
          <a:bodyPr vert="horz" lIns="91440" tIns="45720" rIns="91440" bIns="45720" rtlCol="0" anchor="t">
            <a:normAutofit fontScale="925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3600" dirty="0">
                <a:solidFill>
                  <a:schemeClr val="tx1"/>
                </a:solidFill>
                <a:latin typeface="Calibri" panose="020F0502020204030204" pitchFamily="34" charset="0"/>
                <a:cs typeface="Times New Roman" panose="02020603050405020304" pitchFamily="18" charset="0"/>
              </a:rPr>
              <a:t>Hebrews 10:25, </a:t>
            </a:r>
            <a:r>
              <a:rPr lang="en-US" sz="3600" b="1" i="1" dirty="0">
                <a:solidFill>
                  <a:schemeClr val="tx1"/>
                </a:solidFill>
                <a:latin typeface="Calibri" panose="020F0502020204030204" pitchFamily="34" charset="0"/>
                <a:cs typeface="Times New Roman" panose="02020603050405020304" pitchFamily="18" charset="0"/>
              </a:rPr>
              <a:t>“Not forsaking our own assembling together, as is the habit of some, but encouraging one another all the more, as you see the day drawing near.”</a:t>
            </a:r>
          </a:p>
          <a:p>
            <a:pPr>
              <a:lnSpc>
                <a:spcPct val="100000"/>
              </a:lnSpc>
              <a:spcAft>
                <a:spcPts val="600"/>
              </a:spcAft>
            </a:pPr>
            <a:r>
              <a:rPr lang="en-US" sz="3600" dirty="0">
                <a:solidFill>
                  <a:schemeClr val="tx1"/>
                </a:solidFill>
                <a:latin typeface="Calibri" panose="020F0502020204030204" pitchFamily="34" charset="0"/>
                <a:cs typeface="Times New Roman" panose="02020603050405020304" pitchFamily="18" charset="0"/>
              </a:rPr>
              <a:t>We are to “</a:t>
            </a:r>
            <a:r>
              <a:rPr lang="en-US" sz="3600" b="1" i="1" dirty="0">
                <a:solidFill>
                  <a:schemeClr val="tx1"/>
                </a:solidFill>
                <a:latin typeface="Calibri" panose="020F0502020204030204" pitchFamily="34" charset="0"/>
                <a:cs typeface="Times New Roman" panose="02020603050405020304" pitchFamily="18" charset="0"/>
              </a:rPr>
              <a:t>consider to provoke unto love and good works”</a:t>
            </a:r>
            <a:r>
              <a:rPr lang="en-US" sz="3600" dirty="0">
                <a:solidFill>
                  <a:schemeClr val="tx1"/>
                </a:solidFill>
                <a:latin typeface="Calibri" panose="020F0502020204030204" pitchFamily="34" charset="0"/>
                <a:cs typeface="Times New Roman" panose="02020603050405020304" pitchFamily="18" charset="0"/>
              </a:rPr>
              <a:t> in our assembling together.</a:t>
            </a:r>
          </a:p>
          <a:p>
            <a:pPr>
              <a:lnSpc>
                <a:spcPct val="100000"/>
              </a:lnSpc>
              <a:spcAft>
                <a:spcPts val="600"/>
              </a:spcAft>
            </a:pPr>
            <a:r>
              <a:rPr lang="en-US" sz="3600" dirty="0">
                <a:solidFill>
                  <a:schemeClr val="tx1"/>
                </a:solidFill>
                <a:latin typeface="Calibri" panose="020F0502020204030204" pitchFamily="34" charset="0"/>
                <a:cs typeface="Times New Roman" panose="02020603050405020304" pitchFamily="18" charset="0"/>
              </a:rPr>
              <a:t>Many souls in many churches are just withering away due to neglect and isolation… </a:t>
            </a:r>
            <a:r>
              <a:rPr lang="en-US" sz="3600" b="1" dirty="0">
                <a:solidFill>
                  <a:schemeClr val="tx1"/>
                </a:solidFill>
                <a:latin typeface="Calibri" panose="020F0502020204030204" pitchFamily="34" charset="0"/>
                <a:cs typeface="Times New Roman" panose="02020603050405020304" pitchFamily="18" charset="0"/>
              </a:rPr>
              <a:t>we can’t let that happen</a:t>
            </a:r>
            <a:r>
              <a:rPr lang="en-US" sz="3600" dirty="0">
                <a:solidFill>
                  <a:schemeClr val="tx1"/>
                </a:solidFill>
                <a:latin typeface="Calibri" panose="020F0502020204030204" pitchFamily="34" charset="0"/>
                <a:cs typeface="Times New Roman" panose="02020603050405020304" pitchFamily="18" charset="0"/>
              </a:rPr>
              <a:t>. </a:t>
            </a:r>
          </a:p>
          <a:p>
            <a:pPr>
              <a:lnSpc>
                <a:spcPct val="100000"/>
              </a:lnSpc>
              <a:spcAft>
                <a:spcPts val="600"/>
              </a:spcAft>
            </a:pPr>
            <a:r>
              <a:rPr lang="en-US" sz="3600" dirty="0">
                <a:solidFill>
                  <a:schemeClr val="tx1"/>
                </a:solidFill>
                <a:latin typeface="Calibri" panose="020F0502020204030204" pitchFamily="34" charset="0"/>
                <a:cs typeface="Times New Roman" panose="02020603050405020304" pitchFamily="18" charset="0"/>
              </a:rPr>
              <a:t>“</a:t>
            </a:r>
            <a:r>
              <a:rPr lang="en-US" sz="3600" b="1" i="1" dirty="0">
                <a:solidFill>
                  <a:schemeClr val="tx1"/>
                </a:solidFill>
                <a:latin typeface="Calibri" panose="020F0502020204030204" pitchFamily="34" charset="0"/>
                <a:cs typeface="Times New Roman" panose="02020603050405020304" pitchFamily="18" charset="0"/>
              </a:rPr>
              <a:t>Assembling together</a:t>
            </a:r>
            <a:r>
              <a:rPr lang="en-US" sz="3600" dirty="0">
                <a:solidFill>
                  <a:schemeClr val="tx1"/>
                </a:solidFill>
                <a:latin typeface="Calibri" panose="020F0502020204030204" pitchFamily="34" charset="0"/>
                <a:cs typeface="Times New Roman" panose="02020603050405020304" pitchFamily="18" charset="0"/>
              </a:rPr>
              <a:t>” is a self-less act that gives more back to us that any act of self-gratification.  (1 Thessalonians 2:8)</a:t>
            </a:r>
          </a:p>
          <a:p>
            <a:pPr>
              <a:lnSpc>
                <a:spcPct val="100000"/>
              </a:lnSpc>
              <a:spcAft>
                <a:spcPts val="600"/>
              </a:spcAft>
            </a:pPr>
            <a:endParaRPr lang="en-US" sz="3600" dirty="0">
              <a:solidFill>
                <a:schemeClr val="tx1"/>
              </a:solidFill>
              <a:latin typeface="Calibri" panose="020F0502020204030204" pitchFamily="34" charset="0"/>
              <a:cs typeface="Times New Roman" panose="02020603050405020304" pitchFamily="18" charset="0"/>
            </a:endParaRPr>
          </a:p>
          <a:p>
            <a:pPr lvl="1">
              <a:lnSpc>
                <a:spcPct val="100000"/>
              </a:lnSpc>
              <a:spcAft>
                <a:spcPts val="1200"/>
              </a:spcAft>
            </a:pPr>
            <a:endParaRPr lang="en-US" sz="3600" dirty="0">
              <a:solidFill>
                <a:schemeClr val="tx1"/>
              </a:solidFill>
              <a:latin typeface="Calibri" panose="020F0502020204030204" pitchFamily="34" charset="0"/>
              <a:cs typeface="Times New Roman" panose="02020603050405020304" pitchFamily="18" charset="0"/>
            </a:endParaRPr>
          </a:p>
          <a:p>
            <a:pPr>
              <a:lnSpc>
                <a:spcPct val="100000"/>
              </a:lnSpc>
              <a:spcAft>
                <a:spcPts val="1200"/>
              </a:spcAft>
            </a:pPr>
            <a:endParaRPr lang="en-US" sz="3200" b="1" i="1" dirty="0">
              <a:solidFill>
                <a:schemeClr val="tx1"/>
              </a:solidFill>
              <a:latin typeface="Calibri" panose="020F0502020204030204" pitchFamily="34" charset="0"/>
              <a:cs typeface="Times New Roman" panose="02020603050405020304" pitchFamily="18" charset="0"/>
            </a:endParaRPr>
          </a:p>
          <a:p>
            <a:pPr marL="0" indent="0">
              <a:lnSpc>
                <a:spcPct val="100000"/>
              </a:lnSpc>
              <a:spcAft>
                <a:spcPts val="1200"/>
              </a:spcAft>
              <a:buNone/>
            </a:pPr>
            <a:endParaRPr lang="en-US" sz="2400" b="1" i="1" dirty="0">
              <a:solidFill>
                <a:schemeClr val="tx1"/>
              </a:solidFill>
              <a:cs typeface="Segoe UI Semibold"/>
            </a:endParaRPr>
          </a:p>
        </p:txBody>
      </p:sp>
      <p:pic>
        <p:nvPicPr>
          <p:cNvPr id="17" name="Picture 16">
            <a:extLst>
              <a:ext uri="{FF2B5EF4-FFF2-40B4-BE49-F238E27FC236}">
                <a16:creationId xmlns:a16="http://schemas.microsoft.com/office/drawing/2014/main" id="{E10FB886-8EFB-471C-B9A4-96997CD61562}"/>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tretch>
            <a:fillRect/>
          </a:stretch>
        </p:blipFill>
        <p:spPr>
          <a:xfrm rot="8601157" flipH="1">
            <a:off x="50533" y="803854"/>
            <a:ext cx="762534" cy="849928"/>
          </a:xfrm>
          <a:prstGeom prst="rect">
            <a:avLst/>
          </a:prstGeom>
        </p:spPr>
      </p:pic>
      <p:sp>
        <p:nvSpPr>
          <p:cNvPr id="3" name="Date Placeholder 2">
            <a:extLst>
              <a:ext uri="{FF2B5EF4-FFF2-40B4-BE49-F238E27FC236}">
                <a16:creationId xmlns:a16="http://schemas.microsoft.com/office/drawing/2014/main" id="{312B7B7C-180C-431F-561B-4BA860BCC3A5}"/>
              </a:ext>
            </a:extLst>
          </p:cNvPr>
          <p:cNvSpPr>
            <a:spLocks noGrp="1"/>
          </p:cNvSpPr>
          <p:nvPr>
            <p:ph type="dt" sz="half" idx="2"/>
          </p:nvPr>
        </p:nvSpPr>
        <p:spPr/>
        <p:txBody>
          <a:bodyPr/>
          <a:lstStyle/>
          <a:p>
            <a:r>
              <a:rPr lang="en-US"/>
              <a:t>11/12/2023am</a:t>
            </a:r>
            <a:endParaRPr lang="en-US" dirty="0"/>
          </a:p>
        </p:txBody>
      </p:sp>
      <p:sp>
        <p:nvSpPr>
          <p:cNvPr id="4" name="Footer Placeholder 3">
            <a:extLst>
              <a:ext uri="{FF2B5EF4-FFF2-40B4-BE49-F238E27FC236}">
                <a16:creationId xmlns:a16="http://schemas.microsoft.com/office/drawing/2014/main" id="{494C7095-DF18-1094-C46D-3AABF6AD2B8D}"/>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2223797485"/>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7260247_win32_PARTIALLY" id="{2A55B3E1-7221-4CB7-8D46-F0B44C7B6A0A}" vid="{2FB531AE-9551-47D1-8C00-F27AA1896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182A8BBB-9391-4155-A1BE-AA1B761FA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8AD12E-C2D9-41B2-8612-466D65B53646}">
  <ds:schemaRefs>
    <ds:schemaRef ds:uri="http://schemas.microsoft.com/sharepoint/v3/contenttype/forms"/>
  </ds:schemaRefs>
</ds:datastoreItem>
</file>

<file path=customXml/itemProps3.xml><?xml version="1.0" encoding="utf-8"?>
<ds:datastoreItem xmlns:ds="http://schemas.openxmlformats.org/officeDocument/2006/customXml" ds:itemID="{417A7A50-AAC8-434E-833F-7E27C6AD43E0}">
  <ds:schemaRefs>
    <ds:schemaRef ds:uri="http://purl.org/dc/terms/"/>
    <ds:schemaRef ds:uri="230e9df3-be65-4c73-a93b-d1236ebd677e"/>
    <ds:schemaRef ds:uri="http://purl.org/dc/dcmitype/"/>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71af3243-3dd4-4a8d-8c0d-dd76da1f02a5"/>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 Surface Pen tutorial</Template>
  <TotalTime>1218</TotalTime>
  <Words>1822</Words>
  <Application>Microsoft Office PowerPoint</Application>
  <PresentationFormat>Widescreen</PresentationFormat>
  <Paragraphs>140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Segoe UI</vt:lpstr>
      <vt:lpstr>TimesNewRomanPSMT</vt:lpstr>
      <vt:lpstr>WelcomeDoc</vt:lpstr>
      <vt:lpstr>A Call To Action… “Let Us…”</vt:lpstr>
      <vt:lpstr>Why Use “Let Us”?</vt:lpstr>
      <vt:lpstr>Why Use “Let Us”?</vt:lpstr>
      <vt:lpstr>Why Use “Let Us”?</vt:lpstr>
      <vt:lpstr>“Let Us” What?</vt:lpstr>
      <vt:lpstr>“Let Us” What?</vt:lpstr>
      <vt:lpstr>“Let Us” What?</vt:lpstr>
      <vt:lpstr>“Stimulate to love and good deeds”</vt:lpstr>
      <vt:lpstr>How? Doing what?</vt:lpstr>
      <vt:lpstr>Consider The Judgement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 “Let Us…”</dc:title>
  <dc:creator>Chris Simmons</dc:creator>
  <cp:keywords/>
  <cp:lastModifiedBy>Chris Simmons</cp:lastModifiedBy>
  <cp:revision>8</cp:revision>
  <cp:lastPrinted>2023-11-12T14:39:15Z</cp:lastPrinted>
  <dcterms:created xsi:type="dcterms:W3CDTF">2023-11-11T18:32:28Z</dcterms:created>
  <dcterms:modified xsi:type="dcterms:W3CDTF">2023-12-06T23:03:15Z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