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1"/>
  </p:notesMasterIdLst>
  <p:handoutMasterIdLst>
    <p:handoutMasterId r:id="rId12"/>
  </p:handoutMasterIdLst>
  <p:sldIdLst>
    <p:sldId id="256" r:id="rId2"/>
    <p:sldId id="260" r:id="rId3"/>
    <p:sldId id="263" r:id="rId4"/>
    <p:sldId id="266" r:id="rId5"/>
    <p:sldId id="291" r:id="rId6"/>
    <p:sldId id="276" r:id="rId7"/>
    <p:sldId id="292" r:id="rId8"/>
    <p:sldId id="274" r:id="rId9"/>
    <p:sldId id="285"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97" autoAdjust="0"/>
  </p:normalViewPr>
  <p:slideViewPr>
    <p:cSldViewPr>
      <p:cViewPr varScale="1">
        <p:scale>
          <a:sx n="69" d="100"/>
          <a:sy n="69" d="100"/>
        </p:scale>
        <p:origin x="696"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7290F3-DA9E-B590-DA28-D79894E4A40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4EEDEE20-8A02-1580-A5FC-D359C560F319}"/>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1/21/24 pm</a:t>
            </a:r>
          </a:p>
        </p:txBody>
      </p:sp>
      <p:sp>
        <p:nvSpPr>
          <p:cNvPr id="4" name="Footer Placeholder 3">
            <a:extLst>
              <a:ext uri="{FF2B5EF4-FFF2-40B4-BE49-F238E27FC236}">
                <a16:creationId xmlns:a16="http://schemas.microsoft.com/office/drawing/2014/main" id="{7DC947F8-4658-839A-529E-2FEAD38C832D}"/>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Gospel Of Jesus Christ</a:t>
            </a:r>
          </a:p>
        </p:txBody>
      </p:sp>
      <p:sp>
        <p:nvSpPr>
          <p:cNvPr id="5" name="Slide Number Placeholder 4">
            <a:extLst>
              <a:ext uri="{FF2B5EF4-FFF2-40B4-BE49-F238E27FC236}">
                <a16:creationId xmlns:a16="http://schemas.microsoft.com/office/drawing/2014/main" id="{66E5E859-76CD-D817-77B9-ABAC7217C3F9}"/>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3C0AF25D-56C9-4B76-A347-8AFE61246367}" type="slidenum">
              <a:rPr lang="en-US" smtClean="0"/>
              <a:t>‹#›</a:t>
            </a:fld>
            <a:endParaRPr lang="en-US"/>
          </a:p>
        </p:txBody>
      </p:sp>
    </p:spTree>
    <p:extLst>
      <p:ext uri="{BB962C8B-B14F-4D97-AF65-F5344CB8AC3E}">
        <p14:creationId xmlns:p14="http://schemas.microsoft.com/office/powerpoint/2010/main" val="218871884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B6F0049-3F54-B0B5-859E-5629E57105A7}"/>
              </a:ext>
            </a:extLst>
          </p:cNvPr>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3075" name="Rectangle 3">
            <a:extLst>
              <a:ext uri="{FF2B5EF4-FFF2-40B4-BE49-F238E27FC236}">
                <a16:creationId xmlns:a16="http://schemas.microsoft.com/office/drawing/2014/main" id="{F59FA88B-2C5B-EBF6-7AF9-AE6F2AEE407D}"/>
              </a:ext>
            </a:extLst>
          </p:cNvPr>
          <p:cNvSpPr>
            <a:spLocks noGrp="1" noChangeArrowheads="1"/>
          </p:cNvSpPr>
          <p:nvPr>
            <p:ph type="dt" idx="1"/>
          </p:nvPr>
        </p:nvSpPr>
        <p:spPr bwMode="auto">
          <a:xfrm>
            <a:off x="4023092"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atin typeface="Arial" panose="020B0604020202020204" pitchFamily="34" charset="0"/>
              </a:defRPr>
            </a:lvl1pPr>
          </a:lstStyle>
          <a:p>
            <a:r>
              <a:rPr lang="en-US" altLang="en-US"/>
              <a:t>1/21/24 pm</a:t>
            </a:r>
          </a:p>
        </p:txBody>
      </p:sp>
      <p:sp>
        <p:nvSpPr>
          <p:cNvPr id="3076" name="Rectangle 4">
            <a:extLst>
              <a:ext uri="{FF2B5EF4-FFF2-40B4-BE49-F238E27FC236}">
                <a16:creationId xmlns:a16="http://schemas.microsoft.com/office/drawing/2014/main" id="{65B2A0E3-060C-6679-FB47-DA89E266DF99}"/>
              </a:ext>
            </a:extLst>
          </p:cNvPr>
          <p:cNvSpPr>
            <a:spLocks noGrp="1" noRot="1" noChangeAspect="1" noChangeArrowheads="1" noTextEdit="1"/>
          </p:cNvSpPr>
          <p:nvPr>
            <p:ph type="sldImg" idx="2"/>
          </p:nvPr>
        </p:nvSpPr>
        <p:spPr bwMode="auto">
          <a:xfrm>
            <a:off x="422275" y="704850"/>
            <a:ext cx="6257925"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7945BBBA-90EB-34C7-4EF0-4FA1126B1E59}"/>
              </a:ext>
            </a:extLst>
          </p:cNvPr>
          <p:cNvSpPr>
            <a:spLocks noGrp="1" noChangeArrowheads="1"/>
          </p:cNvSpPr>
          <p:nvPr>
            <p:ph type="body" sz="quarter" idx="3"/>
          </p:nvPr>
        </p:nvSpPr>
        <p:spPr bwMode="auto">
          <a:xfrm>
            <a:off x="710248" y="4459526"/>
            <a:ext cx="5681980" cy="422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A512FB57-C842-D989-2C44-80AB5256660E}"/>
              </a:ext>
            </a:extLst>
          </p:cNvPr>
          <p:cNvSpPr>
            <a:spLocks noGrp="1" noChangeArrowheads="1"/>
          </p:cNvSpPr>
          <p:nvPr>
            <p:ph type="ftr" sz="quarter" idx="4"/>
          </p:nvPr>
        </p:nvSpPr>
        <p:spPr bwMode="auto">
          <a:xfrm>
            <a:off x="0"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defRPr sz="1200">
                <a:latin typeface="Arial" panose="020B0604020202020204" pitchFamily="34" charset="0"/>
              </a:defRPr>
            </a:lvl1pPr>
          </a:lstStyle>
          <a:p>
            <a:r>
              <a:rPr lang="en-US" altLang="en-US"/>
              <a:t>The Gospel Of Jesus Christ</a:t>
            </a:r>
          </a:p>
        </p:txBody>
      </p:sp>
      <p:sp>
        <p:nvSpPr>
          <p:cNvPr id="3079" name="Rectangle 7">
            <a:extLst>
              <a:ext uri="{FF2B5EF4-FFF2-40B4-BE49-F238E27FC236}">
                <a16:creationId xmlns:a16="http://schemas.microsoft.com/office/drawing/2014/main" id="{C12A2F44-725F-72F3-364F-F8C3214A72E2}"/>
              </a:ext>
            </a:extLst>
          </p:cNvPr>
          <p:cNvSpPr>
            <a:spLocks noGrp="1" noChangeArrowheads="1"/>
          </p:cNvSpPr>
          <p:nvPr>
            <p:ph type="sldNum" sz="quarter" idx="5"/>
          </p:nvPr>
        </p:nvSpPr>
        <p:spPr bwMode="auto">
          <a:xfrm>
            <a:off x="4023092" y="8917422"/>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atin typeface="Arial" panose="020B0604020202020204" pitchFamily="34" charset="0"/>
              </a:defRPr>
            </a:lvl1pPr>
          </a:lstStyle>
          <a:p>
            <a:fld id="{BABB6102-E8DE-4A69-BCEE-0CC7D573E4AD}"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4FCF40-8728-C211-B015-D7CD7EBD5F5C}"/>
              </a:ext>
            </a:extLst>
          </p:cNvPr>
          <p:cNvSpPr>
            <a:spLocks noGrp="1" noChangeArrowheads="1"/>
          </p:cNvSpPr>
          <p:nvPr>
            <p:ph type="sldNum" sz="quarter" idx="5"/>
          </p:nvPr>
        </p:nvSpPr>
        <p:spPr>
          <a:ln/>
        </p:spPr>
        <p:txBody>
          <a:bodyPr/>
          <a:lstStyle/>
          <a:p>
            <a:fld id="{64A987CB-9495-4775-8454-558D2921BD72}" type="slidenum">
              <a:rPr lang="en-US" altLang="en-US"/>
              <a:pPr/>
              <a:t>1</a:t>
            </a:fld>
            <a:endParaRPr lang="en-US" altLang="en-US"/>
          </a:p>
        </p:txBody>
      </p:sp>
      <p:sp>
        <p:nvSpPr>
          <p:cNvPr id="4098" name="Rectangle 2">
            <a:extLst>
              <a:ext uri="{FF2B5EF4-FFF2-40B4-BE49-F238E27FC236}">
                <a16:creationId xmlns:a16="http://schemas.microsoft.com/office/drawing/2014/main" id="{746032C2-3D09-6E20-EB87-62B0860E945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3B22DDFA-2B65-D80B-A5EE-69BC5D5DAE65}"/>
              </a:ext>
            </a:extLst>
          </p:cNvPr>
          <p:cNvSpPr>
            <a:spLocks noGrp="1" noChangeArrowheads="1"/>
          </p:cNvSpPr>
          <p:nvPr>
            <p:ph type="body" idx="1"/>
          </p:nvPr>
        </p:nvSpPr>
        <p:spPr/>
        <p:txBody>
          <a:bodyPr/>
          <a:lstStyle/>
          <a:p>
            <a:pPr>
              <a:lnSpc>
                <a:spcPct val="90000"/>
              </a:lnSpc>
            </a:pPr>
            <a:r>
              <a:rPr lang="en-US" altLang="en-US" sz="1400" dirty="0"/>
              <a:t>The word “Gospel” simply means – good tidings or good news.</a:t>
            </a:r>
          </a:p>
          <a:p>
            <a:pPr>
              <a:lnSpc>
                <a:spcPct val="90000"/>
              </a:lnSpc>
            </a:pPr>
            <a:r>
              <a:rPr lang="en-US" altLang="en-US" sz="1400" dirty="0"/>
              <a:t>To preach the gospel is to proclaim “good news”.</a:t>
            </a:r>
          </a:p>
          <a:p>
            <a:pPr lvl="1">
              <a:lnSpc>
                <a:spcPct val="90000"/>
              </a:lnSpc>
            </a:pPr>
            <a:r>
              <a:rPr lang="en-US" altLang="en-US" sz="1400" dirty="0"/>
              <a:t>Acts 8:12</a:t>
            </a:r>
          </a:p>
          <a:p>
            <a:pPr lvl="1">
              <a:lnSpc>
                <a:spcPct val="90000"/>
              </a:lnSpc>
            </a:pPr>
            <a:r>
              <a:rPr lang="en-US" altLang="en-US" sz="1400" dirty="0"/>
              <a:t>Hebrews 4:2, 6	</a:t>
            </a:r>
          </a:p>
          <a:p>
            <a:pPr>
              <a:lnSpc>
                <a:spcPct val="90000"/>
              </a:lnSpc>
            </a:pPr>
            <a:r>
              <a:rPr lang="en-US" altLang="en-US" sz="1400" dirty="0"/>
              <a:t>We like good news (both to give &amp; receive)…</a:t>
            </a:r>
          </a:p>
          <a:p>
            <a:pPr lvl="1">
              <a:lnSpc>
                <a:spcPct val="90000"/>
              </a:lnSpc>
            </a:pPr>
            <a:r>
              <a:rPr lang="en-US" altLang="en-US" sz="1400" dirty="0"/>
              <a:t>Prov. 15:30; 25:25</a:t>
            </a:r>
          </a:p>
          <a:p>
            <a:pPr>
              <a:spcBef>
                <a:spcPts val="618"/>
              </a:spcBef>
              <a:buFont typeface="Arial" panose="020B0604020202020204" pitchFamily="34" charset="0"/>
              <a:buChar char="•"/>
            </a:pPr>
            <a:r>
              <a:rPr lang="en-US" altLang="en-US" sz="2900" dirty="0"/>
              <a:t>It belongs to God.  </a:t>
            </a:r>
            <a:r>
              <a:rPr lang="en-US" altLang="en-US" sz="2900" b="1" dirty="0"/>
              <a:t>1 Thessalonians 2:4</a:t>
            </a:r>
            <a:endParaRPr lang="en-US" altLang="en-US" sz="2900" dirty="0"/>
          </a:p>
          <a:p>
            <a:pPr>
              <a:spcBef>
                <a:spcPts val="618"/>
              </a:spcBef>
              <a:buFont typeface="Arial" panose="020B0604020202020204" pitchFamily="34" charset="0"/>
              <a:buChar char="•"/>
            </a:pPr>
            <a:r>
              <a:rPr lang="en-US" altLang="en-US" sz="2900" dirty="0"/>
              <a:t>There is but one!</a:t>
            </a:r>
            <a:r>
              <a:rPr lang="en-US" altLang="en-US" sz="2900" b="1" dirty="0"/>
              <a:t>  Galatians 1:6-9</a:t>
            </a:r>
            <a:endParaRPr lang="en-US" altLang="en-US" sz="2900" dirty="0"/>
          </a:p>
          <a:p>
            <a:pPr>
              <a:spcBef>
                <a:spcPts val="618"/>
              </a:spcBef>
              <a:buFont typeface="Arial" panose="020B0604020202020204" pitchFamily="34" charset="0"/>
              <a:buChar char="•"/>
            </a:pPr>
            <a:r>
              <a:rPr lang="en-US" altLang="en-US" sz="2900" dirty="0"/>
              <a:t>It’s divinely powerful.  </a:t>
            </a:r>
            <a:r>
              <a:rPr lang="en-US" altLang="en-US" sz="2900" b="1" dirty="0"/>
              <a:t>Romans 1:16</a:t>
            </a:r>
            <a:endParaRPr lang="en-US" altLang="en-US" sz="2900" dirty="0"/>
          </a:p>
          <a:p>
            <a:pPr>
              <a:spcBef>
                <a:spcPts val="618"/>
              </a:spcBef>
              <a:buFont typeface="Arial" panose="020B0604020202020204" pitchFamily="34" charset="0"/>
              <a:buChar char="•"/>
            </a:pPr>
            <a:r>
              <a:rPr lang="en-US" altLang="en-US" sz="2900" dirty="0"/>
              <a:t>It’s what “calls” us.  </a:t>
            </a:r>
            <a:r>
              <a:rPr lang="en-US" altLang="en-US" sz="2900" b="1" dirty="0"/>
              <a:t>2 Thessalonians 2:14</a:t>
            </a:r>
            <a:endParaRPr lang="en-US" altLang="en-US" sz="2900" dirty="0"/>
          </a:p>
          <a:p>
            <a:pPr>
              <a:spcBef>
                <a:spcPts val="618"/>
              </a:spcBef>
              <a:buFont typeface="Arial" panose="020B0604020202020204" pitchFamily="34" charset="0"/>
              <a:buChar char="•"/>
            </a:pPr>
            <a:r>
              <a:rPr lang="en-US" altLang="en-US" sz="2900" dirty="0"/>
              <a:t>It gives us “hope” </a:t>
            </a:r>
            <a:r>
              <a:rPr lang="en-US" altLang="en-US" sz="2900" b="1" dirty="0"/>
              <a:t>Colossians 1:3-5</a:t>
            </a:r>
            <a:endParaRPr lang="en-US" altLang="en-US" sz="2900" dirty="0"/>
          </a:p>
          <a:p>
            <a:pPr>
              <a:spcBef>
                <a:spcPts val="618"/>
              </a:spcBef>
              <a:buFont typeface="Arial" panose="020B0604020202020204" pitchFamily="34" charset="0"/>
              <a:buChar char="•"/>
            </a:pPr>
            <a:r>
              <a:rPr lang="en-US" altLang="en-US" sz="2900" dirty="0"/>
              <a:t>It is to be shared.  </a:t>
            </a:r>
            <a:r>
              <a:rPr lang="en-US" altLang="en-US" sz="2900" b="1" dirty="0"/>
              <a:t>2 Kings 7:9</a:t>
            </a:r>
            <a:endParaRPr lang="en-US" altLang="en-US" sz="2900" dirty="0"/>
          </a:p>
          <a:p>
            <a:pPr>
              <a:spcBef>
                <a:spcPts val="618"/>
              </a:spcBef>
              <a:buFont typeface="Arial" panose="020B0604020202020204" pitchFamily="34" charset="0"/>
              <a:buChar char="•"/>
            </a:pPr>
            <a:r>
              <a:rPr lang="en-US" altLang="en-US" sz="2900" dirty="0"/>
              <a:t>It requires </a:t>
            </a:r>
            <a:r>
              <a:rPr lang="en-US" altLang="en-US" sz="2100" dirty="0"/>
              <a:t>hat we “listen” and “believe”.  </a:t>
            </a:r>
            <a:r>
              <a:rPr lang="en-US" altLang="en-US" sz="2100" b="1" dirty="0"/>
              <a:t>Ephesians 1:13</a:t>
            </a:r>
            <a:endParaRPr lang="en-US" altLang="en-US" sz="2100" dirty="0"/>
          </a:p>
          <a:p>
            <a:pPr lvl="1">
              <a:spcBef>
                <a:spcPts val="618"/>
              </a:spcBef>
              <a:buFont typeface="Arial" panose="020B0604020202020204" pitchFamily="34" charset="0"/>
              <a:buChar char="•"/>
            </a:pPr>
            <a:r>
              <a:rPr lang="en-US" altLang="en-US" sz="2100" dirty="0"/>
              <a:t>That we behave a certain way. </a:t>
            </a:r>
            <a:r>
              <a:rPr lang="en-US" altLang="en-US" sz="2100" b="1" dirty="0"/>
              <a:t>Philippians1:27</a:t>
            </a:r>
          </a:p>
          <a:p>
            <a:endParaRPr lang="en-US" altLang="en-US" dirty="0"/>
          </a:p>
        </p:txBody>
      </p:sp>
      <p:sp>
        <p:nvSpPr>
          <p:cNvPr id="6" name="Date Placeholder 5">
            <a:extLst>
              <a:ext uri="{FF2B5EF4-FFF2-40B4-BE49-F238E27FC236}">
                <a16:creationId xmlns:a16="http://schemas.microsoft.com/office/drawing/2014/main" id="{BD81A7C0-F87F-6B48-54AB-D210579189FF}"/>
              </a:ext>
            </a:extLst>
          </p:cNvPr>
          <p:cNvSpPr>
            <a:spLocks noGrp="1"/>
          </p:cNvSpPr>
          <p:nvPr>
            <p:ph type="dt" idx="1"/>
          </p:nvPr>
        </p:nvSpPr>
        <p:spPr/>
        <p:txBody>
          <a:bodyPr/>
          <a:lstStyle/>
          <a:p>
            <a:r>
              <a:rPr lang="en-US" altLang="en-US"/>
              <a:t>1/21/24 pm</a:t>
            </a:r>
          </a:p>
        </p:txBody>
      </p:sp>
      <p:sp>
        <p:nvSpPr>
          <p:cNvPr id="7" name="Footer Placeholder 6">
            <a:extLst>
              <a:ext uri="{FF2B5EF4-FFF2-40B4-BE49-F238E27FC236}">
                <a16:creationId xmlns:a16="http://schemas.microsoft.com/office/drawing/2014/main" id="{12B7D982-6895-1319-B076-52391A63995C}"/>
              </a:ext>
            </a:extLst>
          </p:cNvPr>
          <p:cNvSpPr>
            <a:spLocks noGrp="1"/>
          </p:cNvSpPr>
          <p:nvPr>
            <p:ph type="ftr" sz="quarter" idx="4"/>
          </p:nvPr>
        </p:nvSpPr>
        <p:spPr/>
        <p:txBody>
          <a:bodyPr/>
          <a:lstStyle/>
          <a:p>
            <a:r>
              <a:rPr lang="en-US" altLang="en-US"/>
              <a:t>The Gospel Of Jesus Christ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9E8CB3-5B43-C9BA-A422-5854217C15C6}"/>
              </a:ext>
            </a:extLst>
          </p:cNvPr>
          <p:cNvSpPr>
            <a:spLocks noGrp="1" noChangeArrowheads="1"/>
          </p:cNvSpPr>
          <p:nvPr>
            <p:ph type="sldNum" sz="quarter" idx="5"/>
          </p:nvPr>
        </p:nvSpPr>
        <p:spPr>
          <a:ln/>
        </p:spPr>
        <p:txBody>
          <a:bodyPr/>
          <a:lstStyle/>
          <a:p>
            <a:fld id="{0CA21C7A-5FF7-4E18-B6EF-77C38E0D21C7}" type="slidenum">
              <a:rPr lang="en-US" altLang="en-US"/>
              <a:pPr/>
              <a:t>2</a:t>
            </a:fld>
            <a:endParaRPr lang="en-US" altLang="en-US"/>
          </a:p>
        </p:txBody>
      </p:sp>
      <p:sp>
        <p:nvSpPr>
          <p:cNvPr id="15362" name="Rectangle 2">
            <a:extLst>
              <a:ext uri="{FF2B5EF4-FFF2-40B4-BE49-F238E27FC236}">
                <a16:creationId xmlns:a16="http://schemas.microsoft.com/office/drawing/2014/main" id="{D0879AF4-0671-6A21-BF70-0026D8AC5B3A}"/>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17A88BD6-2815-4A45-BE8F-9BF62BA591C7}"/>
              </a:ext>
            </a:extLst>
          </p:cNvPr>
          <p:cNvSpPr>
            <a:spLocks noGrp="1" noChangeArrowheads="1"/>
          </p:cNvSpPr>
          <p:nvPr>
            <p:ph type="body" idx="1"/>
          </p:nvPr>
        </p:nvSpPr>
        <p:spPr/>
        <p:txBody>
          <a:bodyPr/>
          <a:lstStyle/>
          <a:p>
            <a:r>
              <a:rPr lang="en-US" altLang="en-US" sz="1400" b="1" dirty="0"/>
              <a:t>What is it we were held captive by?  </a:t>
            </a:r>
          </a:p>
          <a:p>
            <a:pPr>
              <a:buFont typeface="Arial" panose="020B0604020202020204" pitchFamily="34" charset="0"/>
              <a:buChar char="•"/>
            </a:pPr>
            <a:r>
              <a:rPr lang="en-US" altLang="en-US" sz="1400" b="1" dirty="0"/>
              <a:t>By sin</a:t>
            </a:r>
            <a:r>
              <a:rPr lang="en-US" altLang="en-US" sz="1400" dirty="0"/>
              <a:t>  (John 8:34; Romans 6:17-18)</a:t>
            </a:r>
          </a:p>
          <a:p>
            <a:pPr>
              <a:buFont typeface="Arial" panose="020B0604020202020204" pitchFamily="34" charset="0"/>
              <a:buChar char="•"/>
            </a:pPr>
            <a:r>
              <a:rPr lang="en-US" altLang="en-US" sz="1400" b="1" dirty="0"/>
              <a:t>By whatever overcomes us  </a:t>
            </a:r>
            <a:r>
              <a:rPr lang="en-US" altLang="en-US" sz="1400" dirty="0"/>
              <a:t>(2 Peter 2:19)</a:t>
            </a:r>
          </a:p>
          <a:p>
            <a:pPr>
              <a:buFont typeface="Arial" panose="020B0604020202020204" pitchFamily="34" charset="0"/>
              <a:buChar char="•"/>
            </a:pPr>
            <a:r>
              <a:rPr lang="en-US" altLang="en-US" sz="1400" b="1" dirty="0"/>
              <a:t>By whom we choose to obey  </a:t>
            </a:r>
            <a:r>
              <a:rPr lang="en-US" altLang="en-US" sz="1400" dirty="0"/>
              <a:t>(Romans 6:16)</a:t>
            </a:r>
          </a:p>
          <a:p>
            <a:pPr>
              <a:buFont typeface="Arial" panose="020B0604020202020204" pitchFamily="34" charset="0"/>
              <a:buChar char="•"/>
            </a:pPr>
            <a:r>
              <a:rPr lang="en-US" altLang="en-US" sz="1400" b="1" dirty="0"/>
              <a:t>By law </a:t>
            </a:r>
            <a:r>
              <a:rPr lang="en-US" altLang="en-US" sz="1400" dirty="0"/>
              <a:t>(Galatians 5:1) </a:t>
            </a:r>
          </a:p>
          <a:p>
            <a:pPr>
              <a:buFont typeface="Arial" panose="020B0604020202020204" pitchFamily="34" charset="0"/>
              <a:buChar char="•"/>
            </a:pPr>
            <a:r>
              <a:rPr lang="en-US" altLang="en-US" sz="1400" b="1" dirty="0"/>
              <a:t>By death</a:t>
            </a:r>
            <a:r>
              <a:rPr lang="en-US" altLang="en-US" sz="1400" dirty="0"/>
              <a:t> (Hebrews 2:14-15)</a:t>
            </a:r>
          </a:p>
          <a:p>
            <a:r>
              <a:rPr lang="en-US" altLang="en-US" sz="1400" b="1" dirty="0"/>
              <a:t>Many are unaware of their bondage! </a:t>
            </a:r>
            <a:r>
              <a:rPr lang="en-US" altLang="en-US" sz="1400" dirty="0"/>
              <a:t>(John 8:31-33)</a:t>
            </a:r>
          </a:p>
          <a:p>
            <a:endParaRPr lang="en-US" altLang="en-US" dirty="0"/>
          </a:p>
        </p:txBody>
      </p:sp>
      <p:sp>
        <p:nvSpPr>
          <p:cNvPr id="6" name="Date Placeholder 5">
            <a:extLst>
              <a:ext uri="{FF2B5EF4-FFF2-40B4-BE49-F238E27FC236}">
                <a16:creationId xmlns:a16="http://schemas.microsoft.com/office/drawing/2014/main" id="{E3CF19A8-D3C4-72C3-2E24-25655B9BEE8D}"/>
              </a:ext>
            </a:extLst>
          </p:cNvPr>
          <p:cNvSpPr>
            <a:spLocks noGrp="1"/>
          </p:cNvSpPr>
          <p:nvPr>
            <p:ph type="dt" idx="1"/>
          </p:nvPr>
        </p:nvSpPr>
        <p:spPr/>
        <p:txBody>
          <a:bodyPr/>
          <a:lstStyle/>
          <a:p>
            <a:r>
              <a:rPr lang="en-US" altLang="en-US"/>
              <a:t>1/21/24 pm</a:t>
            </a:r>
          </a:p>
        </p:txBody>
      </p:sp>
      <p:sp>
        <p:nvSpPr>
          <p:cNvPr id="7" name="Footer Placeholder 6">
            <a:extLst>
              <a:ext uri="{FF2B5EF4-FFF2-40B4-BE49-F238E27FC236}">
                <a16:creationId xmlns:a16="http://schemas.microsoft.com/office/drawing/2014/main" id="{651551F8-8729-A0CC-6DD9-1B63597CDC36}"/>
              </a:ext>
            </a:extLst>
          </p:cNvPr>
          <p:cNvSpPr>
            <a:spLocks noGrp="1"/>
          </p:cNvSpPr>
          <p:nvPr>
            <p:ph type="ftr" sz="quarter" idx="4"/>
          </p:nvPr>
        </p:nvSpPr>
        <p:spPr/>
        <p:txBody>
          <a:bodyPr/>
          <a:lstStyle/>
          <a:p>
            <a:r>
              <a:rPr lang="en-US" altLang="en-US"/>
              <a:t>The Gospel Of Jesus Christ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9F5DCD-7B13-7924-8D80-10F756DB4E62}"/>
              </a:ext>
            </a:extLst>
          </p:cNvPr>
          <p:cNvSpPr>
            <a:spLocks noGrp="1" noChangeArrowheads="1"/>
          </p:cNvSpPr>
          <p:nvPr>
            <p:ph type="sldNum" sz="quarter" idx="5"/>
          </p:nvPr>
        </p:nvSpPr>
        <p:spPr>
          <a:ln/>
        </p:spPr>
        <p:txBody>
          <a:bodyPr/>
          <a:lstStyle/>
          <a:p>
            <a:fld id="{D336D3BE-C1FC-477E-941A-D02C08697523}" type="slidenum">
              <a:rPr lang="en-US" altLang="en-US"/>
              <a:pPr/>
              <a:t>3</a:t>
            </a:fld>
            <a:endParaRPr lang="en-US" altLang="en-US"/>
          </a:p>
        </p:txBody>
      </p:sp>
      <p:sp>
        <p:nvSpPr>
          <p:cNvPr id="21506" name="Rectangle 2">
            <a:extLst>
              <a:ext uri="{FF2B5EF4-FFF2-40B4-BE49-F238E27FC236}">
                <a16:creationId xmlns:a16="http://schemas.microsoft.com/office/drawing/2014/main" id="{F92C80C2-63F8-F983-EFB4-2BDFD44B29C4}"/>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DE2CFA6A-CAF1-DF58-2887-47829E0FAED0}"/>
              </a:ext>
            </a:extLst>
          </p:cNvPr>
          <p:cNvSpPr>
            <a:spLocks noGrp="1" noChangeArrowheads="1"/>
          </p:cNvSpPr>
          <p:nvPr>
            <p:ph type="body" idx="1"/>
          </p:nvPr>
        </p:nvSpPr>
        <p:spPr/>
        <p:txBody>
          <a:bodyPr/>
          <a:lstStyle/>
          <a:p>
            <a:pPr defTabSz="942289"/>
            <a:r>
              <a:rPr lang="en-US" altLang="en-US" dirty="0"/>
              <a:t>; 1 Corinthians 6:19-20</a:t>
            </a:r>
          </a:p>
          <a:p>
            <a:pPr defTabSz="942289"/>
            <a:r>
              <a:rPr lang="en-US" altLang="en-US" b="1" dirty="0"/>
              <a:t>Ps 49:7-9</a:t>
            </a:r>
            <a:r>
              <a:rPr lang="en-US" altLang="en-US" dirty="0"/>
              <a:t>, “No man can by any means redeem his brother, Or give to God a ransom for him -- 8 </a:t>
            </a:r>
            <a:r>
              <a:rPr lang="en-US" altLang="en-US" b="1" dirty="0"/>
              <a:t>For the redemption of his soul is costly, And he should cease trying forever</a:t>
            </a:r>
            <a:r>
              <a:rPr lang="en-US" altLang="en-US" dirty="0"/>
              <a:t>-- 9 That he should live on eternally; That he should not undergo decay.”</a:t>
            </a:r>
          </a:p>
          <a:p>
            <a:endParaRPr lang="en-US" altLang="en-US" dirty="0"/>
          </a:p>
        </p:txBody>
      </p:sp>
      <p:sp>
        <p:nvSpPr>
          <p:cNvPr id="6" name="Date Placeholder 5">
            <a:extLst>
              <a:ext uri="{FF2B5EF4-FFF2-40B4-BE49-F238E27FC236}">
                <a16:creationId xmlns:a16="http://schemas.microsoft.com/office/drawing/2014/main" id="{0C47D380-F4CB-3A3E-70D6-5E983C165333}"/>
              </a:ext>
            </a:extLst>
          </p:cNvPr>
          <p:cNvSpPr>
            <a:spLocks noGrp="1"/>
          </p:cNvSpPr>
          <p:nvPr>
            <p:ph type="dt" idx="1"/>
          </p:nvPr>
        </p:nvSpPr>
        <p:spPr/>
        <p:txBody>
          <a:bodyPr/>
          <a:lstStyle/>
          <a:p>
            <a:r>
              <a:rPr lang="en-US" altLang="en-US"/>
              <a:t>1/21/24 pm</a:t>
            </a:r>
          </a:p>
        </p:txBody>
      </p:sp>
      <p:sp>
        <p:nvSpPr>
          <p:cNvPr id="7" name="Footer Placeholder 6">
            <a:extLst>
              <a:ext uri="{FF2B5EF4-FFF2-40B4-BE49-F238E27FC236}">
                <a16:creationId xmlns:a16="http://schemas.microsoft.com/office/drawing/2014/main" id="{31BAB3D1-E322-CBDC-45D6-E175E6702E5E}"/>
              </a:ext>
            </a:extLst>
          </p:cNvPr>
          <p:cNvSpPr>
            <a:spLocks noGrp="1"/>
          </p:cNvSpPr>
          <p:nvPr>
            <p:ph type="ftr" sz="quarter" idx="4"/>
          </p:nvPr>
        </p:nvSpPr>
        <p:spPr/>
        <p:txBody>
          <a:bodyPr/>
          <a:lstStyle/>
          <a:p>
            <a:r>
              <a:rPr lang="en-US" altLang="en-US"/>
              <a:t>The Gospel Of Jesus Christ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B379B6-3C14-D04D-23BB-25473036A007}"/>
              </a:ext>
            </a:extLst>
          </p:cNvPr>
          <p:cNvSpPr>
            <a:spLocks noGrp="1" noChangeArrowheads="1"/>
          </p:cNvSpPr>
          <p:nvPr>
            <p:ph type="sldNum" sz="quarter" idx="5"/>
          </p:nvPr>
        </p:nvSpPr>
        <p:spPr>
          <a:ln/>
        </p:spPr>
        <p:txBody>
          <a:bodyPr/>
          <a:lstStyle/>
          <a:p>
            <a:fld id="{89F3A86C-C443-48EF-ABD6-DBE652CA8357}" type="slidenum">
              <a:rPr lang="en-US" altLang="en-US"/>
              <a:pPr/>
              <a:t>4</a:t>
            </a:fld>
            <a:endParaRPr lang="en-US" altLang="en-US"/>
          </a:p>
        </p:txBody>
      </p:sp>
      <p:sp>
        <p:nvSpPr>
          <p:cNvPr id="27650" name="Rectangle 2">
            <a:extLst>
              <a:ext uri="{FF2B5EF4-FFF2-40B4-BE49-F238E27FC236}">
                <a16:creationId xmlns:a16="http://schemas.microsoft.com/office/drawing/2014/main" id="{561A6476-4B5E-EB54-DBC6-45137C51BEE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C2230609-AF1B-8E08-3CD8-87ADD0B69C1C}"/>
              </a:ext>
            </a:extLst>
          </p:cNvPr>
          <p:cNvSpPr>
            <a:spLocks noGrp="1" noChangeArrowheads="1"/>
          </p:cNvSpPr>
          <p:nvPr>
            <p:ph type="body" idx="1"/>
          </p:nvPr>
        </p:nvSpPr>
        <p:spPr/>
        <p:txBody>
          <a:bodyPr/>
          <a:lstStyle/>
          <a:p>
            <a:r>
              <a:rPr lang="en-US" altLang="en-US" sz="1400" dirty="0"/>
              <a:t>Ezra 9:5-6</a:t>
            </a:r>
          </a:p>
          <a:p>
            <a:r>
              <a:rPr lang="en-US" altLang="en-US" sz="1400" dirty="0"/>
              <a:t>But at the evening offering I arose from my humiliation, even with my garment and my robe torn, and I fell on my knees and stretched out my hands to the Lord my God; 6 and I said, "O my God, I am ashamed and embarrassed to lift up my face to You, my God, for our iniquities have risen above our heads and our guilt has grown even to the heavens. 7 Since the days of our fathers to this day we have been in great guilt, and on account of our iniquities we, our kings and our priests have been given into the hand of the kings of the lands, to the sword, to captivity and to plunder and to open shame, as it is this day. 8 "But now for a brief moment grace has been shown from the Lord our God, to leave us an escaped remnant and to give us a peg in His holy place, that our God may enlighten our eyes and grant us a little reviving in our bondage. 9 "For we are slaves; yet in our bondage our God has not forsaken us, but has extended lovingkindness to us in the sight of the kings of Persia, to give us reviving to raise up the house of our God, to restore its ruins and to give us a wall in Judah and Jerusalem. </a:t>
            </a:r>
          </a:p>
          <a:p>
            <a:endParaRPr lang="en-US" altLang="en-US" sz="1400" dirty="0"/>
          </a:p>
          <a:p>
            <a:r>
              <a:rPr lang="en-US" altLang="en-US" sz="1400" dirty="0"/>
              <a:t>2 Sam 24:1</a:t>
            </a:r>
          </a:p>
          <a:p>
            <a:r>
              <a:rPr lang="en-US" altLang="en-US" sz="1400" dirty="0"/>
              <a:t> Now David's heart troubled him after he had numbered the people. So David said to the Lord, "I have sinned greatly in what I have done. But now, O Lord, please take away the iniquity of Your servant, for I have acted very foolishly.</a:t>
            </a:r>
          </a:p>
          <a:p>
            <a:endParaRPr lang="en-US" altLang="en-US" dirty="0"/>
          </a:p>
          <a:p>
            <a:endParaRPr lang="en-US" altLang="en-US" dirty="0"/>
          </a:p>
          <a:p>
            <a:pPr marL="837590" indent="-837590">
              <a:lnSpc>
                <a:spcPct val="80000"/>
              </a:lnSpc>
            </a:pPr>
            <a:r>
              <a:rPr lang="en-US" altLang="en-US" sz="1400" b="1" dirty="0"/>
              <a:t>Ps 130:3-4</a:t>
            </a:r>
            <a:r>
              <a:rPr lang="en-US" altLang="en-US" sz="1400" dirty="0"/>
              <a:t>, “</a:t>
            </a:r>
            <a:r>
              <a:rPr lang="en-US" altLang="en-US" sz="1400" b="1" dirty="0"/>
              <a:t>If You, LORD, should mark iniquities, O Lord, who could stand</a:t>
            </a:r>
            <a:r>
              <a:rPr lang="en-US" altLang="en-US" sz="1400" dirty="0"/>
              <a:t>?  But </a:t>
            </a:r>
            <a:r>
              <a:rPr lang="en-US" altLang="en-US" sz="1400" b="1" dirty="0"/>
              <a:t>there is forgiveness with Thee</a:t>
            </a:r>
            <a:r>
              <a:rPr lang="en-US" altLang="en-US" sz="1400" dirty="0"/>
              <a:t>, That You may be feared.”  cf., Luke 5:8</a:t>
            </a:r>
          </a:p>
          <a:p>
            <a:pPr marL="837590" indent="-837590">
              <a:lnSpc>
                <a:spcPct val="80000"/>
              </a:lnSpc>
            </a:pPr>
            <a:r>
              <a:rPr lang="en-US" altLang="en-US" sz="1400" dirty="0"/>
              <a:t>More than just being aware -- We must </a:t>
            </a:r>
            <a:r>
              <a:rPr lang="en-US" altLang="en-US" sz="1400" b="1" dirty="0"/>
              <a:t>acknowledge it</a:t>
            </a:r>
            <a:r>
              <a:rPr lang="en-US" altLang="en-US" sz="1400" dirty="0"/>
              <a:t>!  </a:t>
            </a:r>
          </a:p>
          <a:p>
            <a:pPr marL="732892" indent="-732892">
              <a:lnSpc>
                <a:spcPct val="80000"/>
              </a:lnSpc>
            </a:pPr>
            <a:r>
              <a:rPr lang="en-US" altLang="en-US" sz="1400" b="1" dirty="0"/>
              <a:t>Hosea 5:15</a:t>
            </a:r>
            <a:r>
              <a:rPr lang="en-US" altLang="en-US" sz="1400" dirty="0"/>
              <a:t>, “…I will go away and return to My place </a:t>
            </a:r>
            <a:r>
              <a:rPr lang="en-US" altLang="en-US" sz="1400" b="1" dirty="0"/>
              <a:t>Until they acknowledge their guilt</a:t>
            </a:r>
            <a:r>
              <a:rPr lang="en-US" altLang="en-US" sz="1400" dirty="0"/>
              <a:t> and seek My face.” cf., Jeremiah 3:13-14</a:t>
            </a:r>
          </a:p>
          <a:p>
            <a:endParaRPr lang="en-US" altLang="en-US" dirty="0"/>
          </a:p>
          <a:p>
            <a:r>
              <a:rPr lang="en-US" altLang="en-US" dirty="0"/>
              <a:t>Also Acts 2:37</a:t>
            </a:r>
          </a:p>
        </p:txBody>
      </p:sp>
      <p:sp>
        <p:nvSpPr>
          <p:cNvPr id="6" name="Date Placeholder 5">
            <a:extLst>
              <a:ext uri="{FF2B5EF4-FFF2-40B4-BE49-F238E27FC236}">
                <a16:creationId xmlns:a16="http://schemas.microsoft.com/office/drawing/2014/main" id="{DFDA42C3-12AD-13DB-9F7F-9360C6FB4A9B}"/>
              </a:ext>
            </a:extLst>
          </p:cNvPr>
          <p:cNvSpPr>
            <a:spLocks noGrp="1"/>
          </p:cNvSpPr>
          <p:nvPr>
            <p:ph type="dt" idx="1"/>
          </p:nvPr>
        </p:nvSpPr>
        <p:spPr/>
        <p:txBody>
          <a:bodyPr/>
          <a:lstStyle/>
          <a:p>
            <a:r>
              <a:rPr lang="en-US" altLang="en-US"/>
              <a:t>1/21/24 pm</a:t>
            </a:r>
          </a:p>
        </p:txBody>
      </p:sp>
      <p:sp>
        <p:nvSpPr>
          <p:cNvPr id="7" name="Footer Placeholder 6">
            <a:extLst>
              <a:ext uri="{FF2B5EF4-FFF2-40B4-BE49-F238E27FC236}">
                <a16:creationId xmlns:a16="http://schemas.microsoft.com/office/drawing/2014/main" id="{EE87C8BA-D471-A05F-754E-B077C2FF1B42}"/>
              </a:ext>
            </a:extLst>
          </p:cNvPr>
          <p:cNvSpPr>
            <a:spLocks noGrp="1"/>
          </p:cNvSpPr>
          <p:nvPr>
            <p:ph type="ftr" sz="quarter" idx="4"/>
          </p:nvPr>
        </p:nvSpPr>
        <p:spPr/>
        <p:txBody>
          <a:bodyPr/>
          <a:lstStyle/>
          <a:p>
            <a:r>
              <a:rPr lang="en-US" altLang="en-US"/>
              <a:t>The Gospel Of Jesus Christ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B379B6-3C14-D04D-23BB-25473036A007}"/>
              </a:ext>
            </a:extLst>
          </p:cNvPr>
          <p:cNvSpPr>
            <a:spLocks noGrp="1" noChangeArrowheads="1"/>
          </p:cNvSpPr>
          <p:nvPr>
            <p:ph type="sldNum" sz="quarter" idx="5"/>
          </p:nvPr>
        </p:nvSpPr>
        <p:spPr>
          <a:ln/>
        </p:spPr>
        <p:txBody>
          <a:bodyPr/>
          <a:lstStyle/>
          <a:p>
            <a:fld id="{89F3A86C-C443-48EF-ABD6-DBE652CA8357}" type="slidenum">
              <a:rPr lang="en-US" altLang="en-US"/>
              <a:pPr/>
              <a:t>5</a:t>
            </a:fld>
            <a:endParaRPr lang="en-US" altLang="en-US"/>
          </a:p>
        </p:txBody>
      </p:sp>
      <p:sp>
        <p:nvSpPr>
          <p:cNvPr id="27650" name="Rectangle 2">
            <a:extLst>
              <a:ext uri="{FF2B5EF4-FFF2-40B4-BE49-F238E27FC236}">
                <a16:creationId xmlns:a16="http://schemas.microsoft.com/office/drawing/2014/main" id="{561A6476-4B5E-EB54-DBC6-45137C51BEE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C2230609-AF1B-8E08-3CD8-87ADD0B69C1C}"/>
              </a:ext>
            </a:extLst>
          </p:cNvPr>
          <p:cNvSpPr>
            <a:spLocks noGrp="1" noChangeArrowheads="1"/>
          </p:cNvSpPr>
          <p:nvPr>
            <p:ph type="body" idx="1"/>
          </p:nvPr>
        </p:nvSpPr>
        <p:spPr/>
        <p:txBody>
          <a:bodyPr/>
          <a:lstStyle/>
          <a:p>
            <a:r>
              <a:rPr lang="en-US" altLang="en-US" sz="1400" dirty="0"/>
              <a:t>Col 1:21-23</a:t>
            </a:r>
          </a:p>
          <a:p>
            <a:r>
              <a:rPr lang="en-US" altLang="en-US" sz="1400" dirty="0"/>
              <a:t>And although you were formerly alienated and hostile in mind, engaged in evil deeds, 22 yet He has now reconciled you in His fleshly body through death, in order to present you before Him holy and blameless and beyond reproach —  23 if indeed you continue in the faith firmly established and steadfast, and not moved away from the hope of the gospel that you have heard, which was proclaimed in all creation under heaven, and of which I, Paul, was made a minister. </a:t>
            </a:r>
          </a:p>
          <a:p>
            <a:endParaRPr lang="en-US" altLang="en-US" sz="1400" dirty="0"/>
          </a:p>
          <a:p>
            <a:r>
              <a:rPr lang="en-US" altLang="en-US" sz="1400" dirty="0"/>
              <a:t>Phil 2:14-17</a:t>
            </a:r>
          </a:p>
          <a:p>
            <a:r>
              <a:rPr lang="en-US" altLang="en-US" sz="1400" dirty="0"/>
              <a:t> Do all things without grumbling or disputing; 15 so that you will prove yourselves to be blameless and innocent, children of God above reproach in the midst of a crooked and perverse generation, among whom you appear as lights in the world, 16 holding fast the word of life, so that in the day of Christ I will have reason to glory because I did not run in vain nor toil in vain. </a:t>
            </a:r>
          </a:p>
          <a:p>
            <a:endParaRPr lang="en-US" altLang="en-US" dirty="0"/>
          </a:p>
        </p:txBody>
      </p:sp>
      <p:sp>
        <p:nvSpPr>
          <p:cNvPr id="2" name="Date Placeholder 1">
            <a:extLst>
              <a:ext uri="{FF2B5EF4-FFF2-40B4-BE49-F238E27FC236}">
                <a16:creationId xmlns:a16="http://schemas.microsoft.com/office/drawing/2014/main" id="{864A1973-FC0B-8CA4-46ED-952033922280}"/>
              </a:ext>
            </a:extLst>
          </p:cNvPr>
          <p:cNvSpPr>
            <a:spLocks noGrp="1"/>
          </p:cNvSpPr>
          <p:nvPr>
            <p:ph type="dt" idx="1"/>
          </p:nvPr>
        </p:nvSpPr>
        <p:spPr/>
        <p:txBody>
          <a:bodyPr/>
          <a:lstStyle/>
          <a:p>
            <a:r>
              <a:rPr lang="en-US" altLang="en-US"/>
              <a:t>1/21/24 pm</a:t>
            </a:r>
          </a:p>
        </p:txBody>
      </p:sp>
      <p:sp>
        <p:nvSpPr>
          <p:cNvPr id="3" name="Footer Placeholder 2">
            <a:extLst>
              <a:ext uri="{FF2B5EF4-FFF2-40B4-BE49-F238E27FC236}">
                <a16:creationId xmlns:a16="http://schemas.microsoft.com/office/drawing/2014/main" id="{9D063262-720A-6182-161F-AF26F603BCA3}"/>
              </a:ext>
            </a:extLst>
          </p:cNvPr>
          <p:cNvSpPr>
            <a:spLocks noGrp="1"/>
          </p:cNvSpPr>
          <p:nvPr>
            <p:ph type="ftr" sz="quarter" idx="4"/>
          </p:nvPr>
        </p:nvSpPr>
        <p:spPr/>
        <p:txBody>
          <a:bodyPr/>
          <a:lstStyle/>
          <a:p>
            <a:r>
              <a:rPr lang="en-US" altLang="en-US"/>
              <a:t>The Gospel Of Jesus Christ</a:t>
            </a:r>
          </a:p>
        </p:txBody>
      </p:sp>
    </p:spTree>
    <p:extLst>
      <p:ext uri="{BB962C8B-B14F-4D97-AF65-F5344CB8AC3E}">
        <p14:creationId xmlns:p14="http://schemas.microsoft.com/office/powerpoint/2010/main" val="22076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734791-CFA3-0DC6-23AF-1870185A2876}"/>
              </a:ext>
            </a:extLst>
          </p:cNvPr>
          <p:cNvSpPr>
            <a:spLocks noGrp="1" noChangeArrowheads="1"/>
          </p:cNvSpPr>
          <p:nvPr>
            <p:ph type="sldNum" sz="quarter" idx="5"/>
          </p:nvPr>
        </p:nvSpPr>
        <p:spPr>
          <a:ln/>
        </p:spPr>
        <p:txBody>
          <a:bodyPr/>
          <a:lstStyle/>
          <a:p>
            <a:fld id="{A62ADDD6-6DF4-4175-8A87-9431E6C21F3D}" type="slidenum">
              <a:rPr lang="en-US" altLang="en-US"/>
              <a:pPr/>
              <a:t>6</a:t>
            </a:fld>
            <a:endParaRPr lang="en-US" altLang="en-US"/>
          </a:p>
        </p:txBody>
      </p:sp>
      <p:sp>
        <p:nvSpPr>
          <p:cNvPr id="48130" name="Rectangle 2">
            <a:extLst>
              <a:ext uri="{FF2B5EF4-FFF2-40B4-BE49-F238E27FC236}">
                <a16:creationId xmlns:a16="http://schemas.microsoft.com/office/drawing/2014/main" id="{189BE9CC-88A9-D5F6-F31F-D3602173C776}"/>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F0FCA85B-FD1D-9598-84BC-43656F13253D}"/>
              </a:ext>
            </a:extLst>
          </p:cNvPr>
          <p:cNvSpPr>
            <a:spLocks noGrp="1" noChangeArrowheads="1"/>
          </p:cNvSpPr>
          <p:nvPr>
            <p:ph type="body" idx="1"/>
          </p:nvPr>
        </p:nvSpPr>
        <p:spPr/>
        <p:txBody>
          <a:bodyPr/>
          <a:lstStyle/>
          <a:p>
            <a:r>
              <a:rPr lang="en-US" altLang="en-US" sz="1400" dirty="0"/>
              <a:t>Ex 14:13-14</a:t>
            </a:r>
          </a:p>
          <a:p>
            <a:r>
              <a:rPr lang="en-US" altLang="en-US" sz="1400" dirty="0"/>
              <a:t>But Moses said to the people, "Do not fear! Stand by and see the salvation of the Lord which He will accomplish for you today; for the Egyptians whom you have seen today, you will never see them again forever. 14 "The Lord will fight for you while you keep silent." </a:t>
            </a:r>
          </a:p>
          <a:p>
            <a:endParaRPr lang="en-US" altLang="en-US" sz="1400" dirty="0"/>
          </a:p>
          <a:p>
            <a:pPr defTabSz="942289"/>
            <a:r>
              <a:rPr lang="en-US" altLang="en-US" sz="1400" b="1" dirty="0"/>
              <a:t>Heb 11:7</a:t>
            </a:r>
            <a:r>
              <a:rPr lang="en-US" altLang="en-US" sz="1400" dirty="0"/>
              <a:t>, “</a:t>
            </a:r>
            <a:r>
              <a:rPr lang="en-US" altLang="en-US" sz="1400" i="1" dirty="0"/>
              <a:t>By faith Noah, being warned by God about things not yet seen, </a:t>
            </a:r>
            <a:r>
              <a:rPr lang="en-US" altLang="en-US" sz="1400" b="1" i="1" u="sng" dirty="0"/>
              <a:t>in reverence prepared an ark for the salvation of his household</a:t>
            </a:r>
            <a:r>
              <a:rPr lang="en-US" altLang="en-US" sz="1400" i="1" dirty="0"/>
              <a:t>, by which he condemned the world, and became an heir of the righteousness which is according to faith</a:t>
            </a:r>
            <a:r>
              <a:rPr lang="en-US" altLang="en-US" sz="1400" dirty="0"/>
              <a:t>.”</a:t>
            </a:r>
          </a:p>
          <a:p>
            <a:endParaRPr lang="en-US" altLang="en-US" dirty="0"/>
          </a:p>
        </p:txBody>
      </p:sp>
      <p:sp>
        <p:nvSpPr>
          <p:cNvPr id="6" name="Date Placeholder 5">
            <a:extLst>
              <a:ext uri="{FF2B5EF4-FFF2-40B4-BE49-F238E27FC236}">
                <a16:creationId xmlns:a16="http://schemas.microsoft.com/office/drawing/2014/main" id="{63152DFA-2D1A-5355-80AE-570071E69199}"/>
              </a:ext>
            </a:extLst>
          </p:cNvPr>
          <p:cNvSpPr>
            <a:spLocks noGrp="1"/>
          </p:cNvSpPr>
          <p:nvPr>
            <p:ph type="dt" idx="1"/>
          </p:nvPr>
        </p:nvSpPr>
        <p:spPr/>
        <p:txBody>
          <a:bodyPr/>
          <a:lstStyle/>
          <a:p>
            <a:r>
              <a:rPr lang="en-US" altLang="en-US"/>
              <a:t>1/21/24 pm</a:t>
            </a:r>
          </a:p>
        </p:txBody>
      </p:sp>
      <p:sp>
        <p:nvSpPr>
          <p:cNvPr id="7" name="Footer Placeholder 6">
            <a:extLst>
              <a:ext uri="{FF2B5EF4-FFF2-40B4-BE49-F238E27FC236}">
                <a16:creationId xmlns:a16="http://schemas.microsoft.com/office/drawing/2014/main" id="{2C6ED89E-DF8B-F3BB-C1BE-976E601651EE}"/>
              </a:ext>
            </a:extLst>
          </p:cNvPr>
          <p:cNvSpPr>
            <a:spLocks noGrp="1"/>
          </p:cNvSpPr>
          <p:nvPr>
            <p:ph type="ftr" sz="quarter" idx="4"/>
          </p:nvPr>
        </p:nvSpPr>
        <p:spPr/>
        <p:txBody>
          <a:bodyPr/>
          <a:lstStyle/>
          <a:p>
            <a:r>
              <a:rPr lang="en-US" altLang="en-US"/>
              <a:t>The Gospel Of Jesus Christ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734791-CFA3-0DC6-23AF-1870185A2876}"/>
              </a:ext>
            </a:extLst>
          </p:cNvPr>
          <p:cNvSpPr>
            <a:spLocks noGrp="1" noChangeArrowheads="1"/>
          </p:cNvSpPr>
          <p:nvPr>
            <p:ph type="sldNum" sz="quarter" idx="5"/>
          </p:nvPr>
        </p:nvSpPr>
        <p:spPr>
          <a:ln/>
        </p:spPr>
        <p:txBody>
          <a:bodyPr/>
          <a:lstStyle/>
          <a:p>
            <a:fld id="{A62ADDD6-6DF4-4175-8A87-9431E6C21F3D}" type="slidenum">
              <a:rPr lang="en-US" altLang="en-US"/>
              <a:pPr/>
              <a:t>7</a:t>
            </a:fld>
            <a:endParaRPr lang="en-US" altLang="en-US"/>
          </a:p>
        </p:txBody>
      </p:sp>
      <p:sp>
        <p:nvSpPr>
          <p:cNvPr id="48130" name="Rectangle 2">
            <a:extLst>
              <a:ext uri="{FF2B5EF4-FFF2-40B4-BE49-F238E27FC236}">
                <a16:creationId xmlns:a16="http://schemas.microsoft.com/office/drawing/2014/main" id="{189BE9CC-88A9-D5F6-F31F-D3602173C776}"/>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F0FCA85B-FD1D-9598-84BC-43656F13253D}"/>
              </a:ext>
            </a:extLst>
          </p:cNvPr>
          <p:cNvSpPr>
            <a:spLocks noGrp="1" noChangeArrowheads="1"/>
          </p:cNvSpPr>
          <p:nvPr>
            <p:ph type="body" idx="1"/>
          </p:nvPr>
        </p:nvSpPr>
        <p:spPr/>
        <p:txBody>
          <a:bodyPr/>
          <a:lstStyle/>
          <a:p>
            <a:r>
              <a:rPr lang="en-US" altLang="en-US" sz="1400" dirty="0"/>
              <a:t>Ex 14:13-14</a:t>
            </a:r>
          </a:p>
          <a:p>
            <a:r>
              <a:rPr lang="en-US" altLang="en-US" sz="1400" dirty="0"/>
              <a:t>But Moses said to the people, "Do not fear! Stand by and see the salvation of the Lord which He will accomplish for you today; for the Egyptians whom you have seen today, you will never see them again forever. 14 "The Lord will fight for you while you keep silent." </a:t>
            </a:r>
          </a:p>
          <a:p>
            <a:endParaRPr lang="en-US" altLang="en-US" sz="1400" dirty="0"/>
          </a:p>
          <a:p>
            <a:pPr defTabSz="942289">
              <a:defRPr/>
            </a:pPr>
            <a:r>
              <a:rPr lang="en-US" altLang="en-US" sz="1400" b="1" dirty="0"/>
              <a:t>Heb 11:7</a:t>
            </a:r>
            <a:r>
              <a:rPr lang="en-US" altLang="en-US" sz="1400" dirty="0"/>
              <a:t>, “</a:t>
            </a:r>
            <a:r>
              <a:rPr lang="en-US" altLang="en-US" sz="1400" i="1" dirty="0"/>
              <a:t>By faith Noah, being warned by God about things not yet seen, </a:t>
            </a:r>
            <a:r>
              <a:rPr lang="en-US" altLang="en-US" sz="1400" b="1" i="1" u="sng" dirty="0"/>
              <a:t>in reverence prepared an ark for the salvation of his household</a:t>
            </a:r>
            <a:r>
              <a:rPr lang="en-US" altLang="en-US" sz="1400" i="1" dirty="0"/>
              <a:t>, by which he condemned the world, and became an heir of the righteousness which is according to faith</a:t>
            </a:r>
            <a:r>
              <a:rPr lang="en-US" altLang="en-US" sz="1400" dirty="0"/>
              <a:t>.”</a:t>
            </a:r>
          </a:p>
          <a:p>
            <a:endParaRPr lang="en-US" altLang="en-US" dirty="0"/>
          </a:p>
        </p:txBody>
      </p:sp>
      <p:sp>
        <p:nvSpPr>
          <p:cNvPr id="2" name="Date Placeholder 1">
            <a:extLst>
              <a:ext uri="{FF2B5EF4-FFF2-40B4-BE49-F238E27FC236}">
                <a16:creationId xmlns:a16="http://schemas.microsoft.com/office/drawing/2014/main" id="{0DD7FEE7-8830-232F-C116-CB0E9098C057}"/>
              </a:ext>
            </a:extLst>
          </p:cNvPr>
          <p:cNvSpPr>
            <a:spLocks noGrp="1"/>
          </p:cNvSpPr>
          <p:nvPr>
            <p:ph type="dt" idx="1"/>
          </p:nvPr>
        </p:nvSpPr>
        <p:spPr/>
        <p:txBody>
          <a:bodyPr/>
          <a:lstStyle/>
          <a:p>
            <a:r>
              <a:rPr lang="en-US" altLang="en-US"/>
              <a:t>1/21/24 pm</a:t>
            </a:r>
          </a:p>
        </p:txBody>
      </p:sp>
      <p:sp>
        <p:nvSpPr>
          <p:cNvPr id="3" name="Footer Placeholder 2">
            <a:extLst>
              <a:ext uri="{FF2B5EF4-FFF2-40B4-BE49-F238E27FC236}">
                <a16:creationId xmlns:a16="http://schemas.microsoft.com/office/drawing/2014/main" id="{64BC8C0B-6BB3-8669-6866-DAE5A0E1E569}"/>
              </a:ext>
            </a:extLst>
          </p:cNvPr>
          <p:cNvSpPr>
            <a:spLocks noGrp="1"/>
          </p:cNvSpPr>
          <p:nvPr>
            <p:ph type="ftr" sz="quarter" idx="4"/>
          </p:nvPr>
        </p:nvSpPr>
        <p:spPr/>
        <p:txBody>
          <a:bodyPr/>
          <a:lstStyle/>
          <a:p>
            <a:r>
              <a:rPr lang="en-US" altLang="en-US"/>
              <a:t>The Gospel Of Jesus Christ</a:t>
            </a:r>
          </a:p>
        </p:txBody>
      </p:sp>
    </p:spTree>
    <p:extLst>
      <p:ext uri="{BB962C8B-B14F-4D97-AF65-F5344CB8AC3E}">
        <p14:creationId xmlns:p14="http://schemas.microsoft.com/office/powerpoint/2010/main" val="1369015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34371C-9BD7-7CE9-8D75-CE407D7BE58D}"/>
              </a:ext>
            </a:extLst>
          </p:cNvPr>
          <p:cNvSpPr>
            <a:spLocks noGrp="1" noChangeArrowheads="1"/>
          </p:cNvSpPr>
          <p:nvPr>
            <p:ph type="sldNum" sz="quarter" idx="5"/>
          </p:nvPr>
        </p:nvSpPr>
        <p:spPr>
          <a:ln/>
        </p:spPr>
        <p:txBody>
          <a:bodyPr/>
          <a:lstStyle/>
          <a:p>
            <a:fld id="{0A73E4D3-8AB8-4E21-AE3B-3B033FAA56F1}" type="slidenum">
              <a:rPr lang="en-US" altLang="en-US"/>
              <a:pPr/>
              <a:t>8</a:t>
            </a:fld>
            <a:endParaRPr lang="en-US" altLang="en-US"/>
          </a:p>
        </p:txBody>
      </p:sp>
      <p:sp>
        <p:nvSpPr>
          <p:cNvPr id="44034" name="Rectangle 2">
            <a:extLst>
              <a:ext uri="{FF2B5EF4-FFF2-40B4-BE49-F238E27FC236}">
                <a16:creationId xmlns:a16="http://schemas.microsoft.com/office/drawing/2014/main" id="{EE82DB10-DC8C-54A1-BED9-E9FD4304150F}"/>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50993923-9BBF-577D-C514-A311D643EA70}"/>
              </a:ext>
            </a:extLst>
          </p:cNvPr>
          <p:cNvSpPr>
            <a:spLocks noGrp="1" noChangeArrowheads="1"/>
          </p:cNvSpPr>
          <p:nvPr>
            <p:ph type="body" idx="1"/>
          </p:nvPr>
        </p:nvSpPr>
        <p:spPr/>
        <p:txBody>
          <a:bodyPr/>
          <a:lstStyle/>
          <a:p>
            <a:pPr defTabSz="942289"/>
            <a:r>
              <a:rPr lang="en-US" altLang="en-US" sz="1400" b="1" dirty="0"/>
              <a:t>Colossians 1:19-23</a:t>
            </a:r>
            <a:r>
              <a:rPr lang="en-US" altLang="en-US" sz="1400" dirty="0"/>
              <a:t> (“…</a:t>
            </a:r>
            <a:r>
              <a:rPr lang="en-US" altLang="en-US" sz="1400" i="1" dirty="0"/>
              <a:t>you were </a:t>
            </a:r>
            <a:r>
              <a:rPr lang="en-US" altLang="en-US" sz="1400" b="1" i="1" dirty="0"/>
              <a:t>formerly alienated</a:t>
            </a:r>
            <a:r>
              <a:rPr lang="en-US" altLang="en-US" sz="1400" dirty="0"/>
              <a:t>…”; means “to estrange away…to be a non-participant” [Strong’s])  </a:t>
            </a:r>
          </a:p>
          <a:p>
            <a:pPr defTabSz="942289"/>
            <a:r>
              <a:rPr lang="en-US" altLang="en-US" sz="1400" b="1" dirty="0"/>
              <a:t>“…</a:t>
            </a:r>
            <a:r>
              <a:rPr lang="en-US" altLang="en-US" sz="1400" i="1" dirty="0"/>
              <a:t>in order to lay hold of the hearts of the house of Israel who are </a:t>
            </a:r>
            <a:r>
              <a:rPr lang="en-US" altLang="en-US" sz="1400" b="1" i="1" dirty="0"/>
              <a:t>estranged from Me</a:t>
            </a:r>
            <a:r>
              <a:rPr lang="en-US" altLang="en-US" sz="1400" i="1" dirty="0"/>
              <a:t> through all their idols</a:t>
            </a:r>
            <a:r>
              <a:rPr lang="en-US" altLang="en-US" sz="1400" b="1" dirty="0"/>
              <a:t>…”;</a:t>
            </a:r>
            <a:r>
              <a:rPr lang="en-US" altLang="en-US" sz="1400" dirty="0"/>
              <a:t> Cf., </a:t>
            </a:r>
            <a:r>
              <a:rPr lang="en-US" altLang="en-US" sz="1400" b="1" dirty="0"/>
              <a:t>Ephesians 2:12;</a:t>
            </a:r>
          </a:p>
          <a:p>
            <a:pPr defTabSz="942289"/>
            <a:endParaRPr lang="en-US" altLang="en-US" sz="1400" b="1" dirty="0"/>
          </a:p>
          <a:p>
            <a:pPr defTabSz="942289"/>
            <a:r>
              <a:rPr lang="en-US" altLang="en-US" sz="1400" b="1" dirty="0"/>
              <a:t>1 Thess. 4:17-18 - do we want to be with the Lord and the faithful forever?</a:t>
            </a:r>
          </a:p>
          <a:p>
            <a:endParaRPr lang="en-US" altLang="en-US" sz="1400" dirty="0"/>
          </a:p>
          <a:p>
            <a:r>
              <a:rPr lang="en-US" altLang="en-US" sz="1400" dirty="0"/>
              <a:t>1 Cor 1:7-9</a:t>
            </a:r>
          </a:p>
          <a:p>
            <a:r>
              <a:rPr lang="en-US" altLang="en-US" sz="1400" dirty="0"/>
              <a:t>awaiting eagerly the revelation of our Lord Jesus Christ, 8 who will also confirm you to the end, blameless in the day of our Lord Jesus Christ. 9 God is faithful, through whom you were called into fellowship with His Son, Jesus Christ our Lord. </a:t>
            </a:r>
          </a:p>
          <a:p>
            <a:endParaRPr lang="en-US" altLang="en-US" dirty="0"/>
          </a:p>
        </p:txBody>
      </p:sp>
      <p:sp>
        <p:nvSpPr>
          <p:cNvPr id="6" name="Date Placeholder 5">
            <a:extLst>
              <a:ext uri="{FF2B5EF4-FFF2-40B4-BE49-F238E27FC236}">
                <a16:creationId xmlns:a16="http://schemas.microsoft.com/office/drawing/2014/main" id="{7B84489F-0578-F8BC-C794-EAD61989221C}"/>
              </a:ext>
            </a:extLst>
          </p:cNvPr>
          <p:cNvSpPr>
            <a:spLocks noGrp="1"/>
          </p:cNvSpPr>
          <p:nvPr>
            <p:ph type="dt" idx="1"/>
          </p:nvPr>
        </p:nvSpPr>
        <p:spPr/>
        <p:txBody>
          <a:bodyPr/>
          <a:lstStyle/>
          <a:p>
            <a:r>
              <a:rPr lang="en-US" altLang="en-US"/>
              <a:t>1/21/24 pm</a:t>
            </a:r>
          </a:p>
        </p:txBody>
      </p:sp>
      <p:sp>
        <p:nvSpPr>
          <p:cNvPr id="7" name="Footer Placeholder 6">
            <a:extLst>
              <a:ext uri="{FF2B5EF4-FFF2-40B4-BE49-F238E27FC236}">
                <a16:creationId xmlns:a16="http://schemas.microsoft.com/office/drawing/2014/main" id="{D0E8BC47-E6E5-C7EC-0F1E-A1B5D71324C4}"/>
              </a:ext>
            </a:extLst>
          </p:cNvPr>
          <p:cNvSpPr>
            <a:spLocks noGrp="1"/>
          </p:cNvSpPr>
          <p:nvPr>
            <p:ph type="ftr" sz="quarter" idx="4"/>
          </p:nvPr>
        </p:nvSpPr>
        <p:spPr/>
        <p:txBody>
          <a:bodyPr/>
          <a:lstStyle/>
          <a:p>
            <a:r>
              <a:rPr lang="en-US" altLang="en-US"/>
              <a:t>The Gospel Of Jesus Christ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0DAAE5-2850-29D9-C2DA-8DB5C087A78A}"/>
              </a:ext>
            </a:extLst>
          </p:cNvPr>
          <p:cNvSpPr>
            <a:spLocks noGrp="1" noChangeArrowheads="1"/>
          </p:cNvSpPr>
          <p:nvPr>
            <p:ph type="sldNum" sz="quarter" idx="5"/>
          </p:nvPr>
        </p:nvSpPr>
        <p:spPr>
          <a:ln/>
        </p:spPr>
        <p:txBody>
          <a:bodyPr/>
          <a:lstStyle/>
          <a:p>
            <a:fld id="{AC01059A-E8B2-427B-A8CC-EF26B582512B}" type="slidenum">
              <a:rPr lang="en-US" altLang="en-US"/>
              <a:pPr/>
              <a:t>9</a:t>
            </a:fld>
            <a:endParaRPr lang="en-US" altLang="en-US"/>
          </a:p>
        </p:txBody>
      </p:sp>
      <p:sp>
        <p:nvSpPr>
          <p:cNvPr id="66562" name="Rectangle 2">
            <a:extLst>
              <a:ext uri="{FF2B5EF4-FFF2-40B4-BE49-F238E27FC236}">
                <a16:creationId xmlns:a16="http://schemas.microsoft.com/office/drawing/2014/main" id="{ED36CBAF-320B-3F76-2F6C-9E6A55CB27A1}"/>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C1265DF3-3C1A-2F2D-DB98-565BD67600E4}"/>
              </a:ext>
            </a:extLst>
          </p:cNvPr>
          <p:cNvSpPr>
            <a:spLocks noGrp="1" noChangeArrowheads="1"/>
          </p:cNvSpPr>
          <p:nvPr>
            <p:ph type="body" idx="1"/>
          </p:nvPr>
        </p:nvSpPr>
        <p:spPr/>
        <p:txBody>
          <a:bodyPr/>
          <a:lstStyle/>
          <a:p>
            <a:r>
              <a:rPr lang="en-US" altLang="en-US" dirty="0"/>
              <a:t>(</a:t>
            </a:r>
            <a:r>
              <a:rPr lang="en-US" altLang="en-US" b="1" dirty="0"/>
              <a:t>Jeremiah 2:22</a:t>
            </a:r>
            <a:r>
              <a:rPr lang="en-US" altLang="en-US" dirty="0"/>
              <a:t>) “…</a:t>
            </a:r>
            <a:r>
              <a:rPr lang="en-US" altLang="en-US" i="1" dirty="0"/>
              <a:t>the </a:t>
            </a:r>
            <a:r>
              <a:rPr lang="en-US" altLang="en-US" b="1" i="1" u="sng" dirty="0"/>
              <a:t>stain of your iniquity</a:t>
            </a:r>
            <a:r>
              <a:rPr lang="en-US" altLang="en-US" i="1" dirty="0"/>
              <a:t> is before Me</a:t>
            </a:r>
            <a:r>
              <a:rPr lang="en-US" altLang="en-US" dirty="0"/>
              <a:t>…</a:t>
            </a:r>
          </a:p>
          <a:p>
            <a:endParaRPr lang="en-US" altLang="en-US" dirty="0"/>
          </a:p>
          <a:p>
            <a:pPr marL="732892" indent="-26175"/>
            <a:r>
              <a:rPr lang="en-US" altLang="en-US" b="1" dirty="0"/>
              <a:t>Prov 20:9</a:t>
            </a:r>
            <a:r>
              <a:rPr lang="en-US" altLang="en-US" dirty="0"/>
              <a:t>, “</a:t>
            </a:r>
            <a:r>
              <a:rPr lang="en-US" altLang="en-US" b="1" i="1" u="sng" dirty="0"/>
              <a:t>Who can say, "I have cleansed my heart</a:t>
            </a:r>
            <a:r>
              <a:rPr lang="en-US" altLang="en-US" i="1" dirty="0"/>
              <a:t>, I am pure from my </a:t>
            </a:r>
            <a:r>
              <a:rPr lang="en-US" altLang="en-US" i="1" dirty="0" err="1"/>
              <a:t>sin"?</a:t>
            </a:r>
            <a:r>
              <a:rPr lang="en-US" altLang="en-US" dirty="0" err="1"/>
              <a:t>”</a:t>
            </a:r>
            <a:r>
              <a:rPr lang="en-US" altLang="en-US" b="1" dirty="0" err="1"/>
              <a:t>Titus</a:t>
            </a:r>
            <a:r>
              <a:rPr lang="en-US" altLang="en-US" b="1" dirty="0"/>
              <a:t> 3:4-7</a:t>
            </a:r>
            <a:r>
              <a:rPr lang="en-US" altLang="en-US" dirty="0"/>
              <a:t>, </a:t>
            </a:r>
          </a:p>
          <a:p>
            <a:pPr marL="732892" indent="-26175"/>
            <a:r>
              <a:rPr lang="en-US" altLang="en-US" dirty="0"/>
              <a:t>“… He saved us, not on the basis of deeds which we have done in righteousness, but according to His mercy, by </a:t>
            </a:r>
            <a:r>
              <a:rPr lang="en-US" altLang="en-US" b="1" i="1" u="sng" dirty="0"/>
              <a:t>the washing of regeneration and renewing by the Holy Spirit</a:t>
            </a:r>
            <a:r>
              <a:rPr lang="en-US" altLang="en-US" dirty="0"/>
              <a:t>, 6 whom He poured out upon us richly through Jesus Christ our Savior, 7 that being justified by His grace we might be made heirs according to the hope of eternal life.”</a:t>
            </a:r>
          </a:p>
          <a:p>
            <a:endParaRPr lang="en-US" altLang="en-US" dirty="0"/>
          </a:p>
          <a:p>
            <a:pPr marL="955377" lvl="1" indent="16359"/>
            <a:r>
              <a:rPr lang="en-US" altLang="en-US" b="1" dirty="0"/>
              <a:t>2 Cor. 7:1, “…</a:t>
            </a:r>
            <a:r>
              <a:rPr lang="en-US" altLang="en-US" b="1" i="1" dirty="0"/>
              <a:t>let us </a:t>
            </a:r>
            <a:r>
              <a:rPr lang="en-US" altLang="en-US" b="1" i="1" u="sng" dirty="0"/>
              <a:t>cleanse ourselves</a:t>
            </a:r>
            <a:r>
              <a:rPr lang="en-US" altLang="en-US" b="1" dirty="0"/>
              <a:t>…”, </a:t>
            </a:r>
          </a:p>
          <a:p>
            <a:pPr marL="955377" lvl="1" indent="16359"/>
            <a:r>
              <a:rPr lang="en-US" altLang="en-US" b="1" dirty="0"/>
              <a:t>1 John 3:3, “…</a:t>
            </a:r>
            <a:r>
              <a:rPr lang="en-US" altLang="en-US" b="1" i="1" dirty="0"/>
              <a:t>everyone who has this hope…</a:t>
            </a:r>
            <a:r>
              <a:rPr lang="en-US" altLang="en-US" b="1" i="1" u="sng" dirty="0"/>
              <a:t>purifies himself</a:t>
            </a:r>
            <a:r>
              <a:rPr lang="en-US" altLang="en-US" b="1" dirty="0"/>
              <a:t>…”</a:t>
            </a:r>
          </a:p>
          <a:p>
            <a:pPr marL="955377" lvl="1" indent="16359"/>
            <a:r>
              <a:rPr lang="en-US" altLang="en-US" b="1" dirty="0"/>
              <a:t>Our responsibility is to obey the truth of the gospel.  1 Peter 1:22, “…</a:t>
            </a:r>
            <a:r>
              <a:rPr lang="en-US" altLang="en-US" b="1" i="1" dirty="0"/>
              <a:t>purified your souls… in obedience to the truth</a:t>
            </a:r>
            <a:r>
              <a:rPr lang="en-US" altLang="en-US" b="1" dirty="0"/>
              <a:t>…”</a:t>
            </a:r>
          </a:p>
          <a:p>
            <a:pPr marL="955377" lvl="1" indent="16359"/>
            <a:r>
              <a:rPr lang="en-US" altLang="en-US" b="1" dirty="0"/>
              <a:t>Obedience to the gospel results in our sins being “</a:t>
            </a:r>
            <a:r>
              <a:rPr lang="en-US" altLang="en-US" b="1" i="1" dirty="0"/>
              <a:t>washed away</a:t>
            </a:r>
            <a:r>
              <a:rPr lang="en-US" altLang="en-US" b="1" dirty="0"/>
              <a:t>”.  Acts 22:16. </a:t>
            </a:r>
          </a:p>
          <a:p>
            <a:pPr marL="955377" lvl="1" indent="16359"/>
            <a:r>
              <a:rPr lang="en-US" altLang="en-US" b="1" dirty="0"/>
              <a:t>Acts 15:9 “…cleansing their hearts by faith…”</a:t>
            </a:r>
          </a:p>
          <a:p>
            <a:pPr marL="955377" lvl="1" indent="16359"/>
            <a:endParaRPr lang="en-US" altLang="en-US" b="1" dirty="0"/>
          </a:p>
          <a:p>
            <a:pPr marL="955377" lvl="1" indent="16359"/>
            <a:endParaRPr lang="en-US" altLang="en-US" b="1" dirty="0"/>
          </a:p>
          <a:p>
            <a:pPr marL="955377" lvl="1" indent="16359"/>
            <a:r>
              <a:rPr lang="en-US" altLang="en-US" dirty="0"/>
              <a:t>Rev 22:14</a:t>
            </a:r>
          </a:p>
          <a:p>
            <a:pPr marL="955377" lvl="1" indent="16359"/>
            <a:r>
              <a:rPr lang="en-US" altLang="en-US" dirty="0"/>
              <a:t>Blessed are those who wash their robes, so that they may have the right to the tree of life, and may enter by the gates into the city.</a:t>
            </a:r>
          </a:p>
          <a:p>
            <a:pPr marL="955377" lvl="1" indent="16359"/>
            <a:r>
              <a:rPr lang="en-US" altLang="en-US" dirty="0"/>
              <a:t>Cf., Revelation 7:14, “washed their robes in the blood of the Lamb”</a:t>
            </a:r>
          </a:p>
        </p:txBody>
      </p:sp>
      <p:sp>
        <p:nvSpPr>
          <p:cNvPr id="6" name="Date Placeholder 5">
            <a:extLst>
              <a:ext uri="{FF2B5EF4-FFF2-40B4-BE49-F238E27FC236}">
                <a16:creationId xmlns:a16="http://schemas.microsoft.com/office/drawing/2014/main" id="{BCD10064-1EB0-7E58-5CA8-2ED544345630}"/>
              </a:ext>
            </a:extLst>
          </p:cNvPr>
          <p:cNvSpPr>
            <a:spLocks noGrp="1"/>
          </p:cNvSpPr>
          <p:nvPr>
            <p:ph type="dt" idx="1"/>
          </p:nvPr>
        </p:nvSpPr>
        <p:spPr/>
        <p:txBody>
          <a:bodyPr/>
          <a:lstStyle/>
          <a:p>
            <a:r>
              <a:rPr lang="en-US" altLang="en-US"/>
              <a:t>1/21/24 pm</a:t>
            </a:r>
          </a:p>
        </p:txBody>
      </p:sp>
      <p:sp>
        <p:nvSpPr>
          <p:cNvPr id="7" name="Footer Placeholder 6">
            <a:extLst>
              <a:ext uri="{FF2B5EF4-FFF2-40B4-BE49-F238E27FC236}">
                <a16:creationId xmlns:a16="http://schemas.microsoft.com/office/drawing/2014/main" id="{F3E1E7A3-E3A0-0333-9559-331CEAE43567}"/>
              </a:ext>
            </a:extLst>
          </p:cNvPr>
          <p:cNvSpPr>
            <a:spLocks noGrp="1"/>
          </p:cNvSpPr>
          <p:nvPr>
            <p:ph type="ftr" sz="quarter" idx="4"/>
          </p:nvPr>
        </p:nvSpPr>
        <p:spPr/>
        <p:txBody>
          <a:bodyPr/>
          <a:lstStyle/>
          <a:p>
            <a:r>
              <a:rPr lang="en-US" altLang="en-US"/>
              <a:t>The Gospel Of Jesus Christ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A5EEF04-51DD-4243-BE59-31E53A7A75CE}" type="slidenum">
              <a:rPr lang="en-US" altLang="en-US" smtClean="0"/>
              <a:pPr/>
              <a:t>‹#›</a:t>
            </a:fld>
            <a:endParaRPr lang="en-US" altLang="en-US"/>
          </a:p>
        </p:txBody>
      </p:sp>
    </p:spTree>
    <p:extLst>
      <p:ext uri="{BB962C8B-B14F-4D97-AF65-F5344CB8AC3E}">
        <p14:creationId xmlns:p14="http://schemas.microsoft.com/office/powerpoint/2010/main" val="404620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2315757-2AC4-4745-9A8C-802B556E35A2}" type="slidenum">
              <a:rPr lang="en-US" altLang="en-US" smtClean="0"/>
              <a:pPr/>
              <a:t>‹#›</a:t>
            </a:fld>
            <a:endParaRPr lang="en-US" altLang="en-US"/>
          </a:p>
        </p:txBody>
      </p:sp>
    </p:spTree>
    <p:extLst>
      <p:ext uri="{BB962C8B-B14F-4D97-AF65-F5344CB8AC3E}">
        <p14:creationId xmlns:p14="http://schemas.microsoft.com/office/powerpoint/2010/main" val="70111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2315757-2AC4-4745-9A8C-802B556E35A2}" type="slidenum">
              <a:rPr lang="en-US" altLang="en-US" smtClean="0"/>
              <a:pPr/>
              <a:t>‹#›</a:t>
            </a:fld>
            <a:endParaRPr lang="en-US" altLang="en-US"/>
          </a:p>
        </p:txBody>
      </p:sp>
    </p:spTree>
    <p:extLst>
      <p:ext uri="{BB962C8B-B14F-4D97-AF65-F5344CB8AC3E}">
        <p14:creationId xmlns:p14="http://schemas.microsoft.com/office/powerpoint/2010/main" val="3320955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2315757-2AC4-4745-9A8C-802B556E35A2}" type="slidenum">
              <a:rPr lang="en-US" altLang="en-US" smtClean="0"/>
              <a:pPr/>
              <a:t>‹#›</a:t>
            </a:fld>
            <a:endParaRPr lang="en-US" alt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3175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2315757-2AC4-4745-9A8C-802B556E35A2}" type="slidenum">
              <a:rPr lang="en-US" altLang="en-US" smtClean="0"/>
              <a:pPr/>
              <a:t>‹#›</a:t>
            </a:fld>
            <a:endParaRPr lang="en-US" altLang="en-US"/>
          </a:p>
        </p:txBody>
      </p:sp>
    </p:spTree>
    <p:extLst>
      <p:ext uri="{BB962C8B-B14F-4D97-AF65-F5344CB8AC3E}">
        <p14:creationId xmlns:p14="http://schemas.microsoft.com/office/powerpoint/2010/main" val="3324082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2315757-2AC4-4745-9A8C-802B556E35A2}" type="slidenum">
              <a:rPr lang="en-US" altLang="en-US" smtClean="0"/>
              <a:pPr/>
              <a:t>‹#›</a:t>
            </a:fld>
            <a:endParaRPr lang="en-US" altLang="en-US"/>
          </a:p>
        </p:txBody>
      </p:sp>
    </p:spTree>
    <p:extLst>
      <p:ext uri="{BB962C8B-B14F-4D97-AF65-F5344CB8AC3E}">
        <p14:creationId xmlns:p14="http://schemas.microsoft.com/office/powerpoint/2010/main" val="2368989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2315757-2AC4-4745-9A8C-802B556E35A2}" type="slidenum">
              <a:rPr lang="en-US" altLang="en-US" smtClean="0"/>
              <a:pPr/>
              <a:t>‹#›</a:t>
            </a:fld>
            <a:endParaRPr lang="en-US" altLang="en-US"/>
          </a:p>
        </p:txBody>
      </p:sp>
    </p:spTree>
    <p:extLst>
      <p:ext uri="{BB962C8B-B14F-4D97-AF65-F5344CB8AC3E}">
        <p14:creationId xmlns:p14="http://schemas.microsoft.com/office/powerpoint/2010/main" val="1831113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7FCD091-20E5-41F5-852F-F6AC3B1547C5}" type="slidenum">
              <a:rPr lang="en-US" altLang="en-US" smtClean="0"/>
              <a:pPr/>
              <a:t>‹#›</a:t>
            </a:fld>
            <a:endParaRPr lang="en-US" altLang="en-US"/>
          </a:p>
        </p:txBody>
      </p:sp>
    </p:spTree>
    <p:extLst>
      <p:ext uri="{BB962C8B-B14F-4D97-AF65-F5344CB8AC3E}">
        <p14:creationId xmlns:p14="http://schemas.microsoft.com/office/powerpoint/2010/main" val="1769658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A7212EB-D572-4E78-B80F-3C4E3F6D4258}" type="slidenum">
              <a:rPr lang="en-US" altLang="en-US" smtClean="0"/>
              <a:pPr/>
              <a:t>‹#›</a:t>
            </a:fld>
            <a:endParaRPr lang="en-US" altLang="en-US"/>
          </a:p>
        </p:txBody>
      </p:sp>
    </p:spTree>
    <p:extLst>
      <p:ext uri="{BB962C8B-B14F-4D97-AF65-F5344CB8AC3E}">
        <p14:creationId xmlns:p14="http://schemas.microsoft.com/office/powerpoint/2010/main" val="22023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CEB8008-3B1F-4D75-99FE-1B000FF765D0}" type="slidenum">
              <a:rPr lang="en-US" altLang="en-US" smtClean="0"/>
              <a:pPr/>
              <a:t>‹#›</a:t>
            </a:fld>
            <a:endParaRPr lang="en-US" altLang="en-US"/>
          </a:p>
        </p:txBody>
      </p:sp>
    </p:spTree>
    <p:extLst>
      <p:ext uri="{BB962C8B-B14F-4D97-AF65-F5344CB8AC3E}">
        <p14:creationId xmlns:p14="http://schemas.microsoft.com/office/powerpoint/2010/main" val="333677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E867E57-CF54-4F67-BF06-EF8B7A70D358}" type="slidenum">
              <a:rPr lang="en-US" altLang="en-US" smtClean="0"/>
              <a:pPr/>
              <a:t>‹#›</a:t>
            </a:fld>
            <a:endParaRPr lang="en-US" altLang="en-US"/>
          </a:p>
        </p:txBody>
      </p:sp>
    </p:spTree>
    <p:extLst>
      <p:ext uri="{BB962C8B-B14F-4D97-AF65-F5344CB8AC3E}">
        <p14:creationId xmlns:p14="http://schemas.microsoft.com/office/powerpoint/2010/main" val="337281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84AD0B2-AD31-4429-8282-4A27B86E5CBB}" type="slidenum">
              <a:rPr lang="en-US" altLang="en-US" smtClean="0"/>
              <a:pPr/>
              <a:t>‹#›</a:t>
            </a:fld>
            <a:endParaRPr lang="en-US" altLang="en-US"/>
          </a:p>
        </p:txBody>
      </p:sp>
    </p:spTree>
    <p:extLst>
      <p:ext uri="{BB962C8B-B14F-4D97-AF65-F5344CB8AC3E}">
        <p14:creationId xmlns:p14="http://schemas.microsoft.com/office/powerpoint/2010/main" val="1083449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C519AE10-4F0B-4E9D-A43E-A036503027EA}" type="slidenum">
              <a:rPr lang="en-US" altLang="en-US" smtClean="0"/>
              <a:pPr/>
              <a:t>‹#›</a:t>
            </a:fld>
            <a:endParaRPr lang="en-US" altLang="en-US"/>
          </a:p>
        </p:txBody>
      </p:sp>
    </p:spTree>
    <p:extLst>
      <p:ext uri="{BB962C8B-B14F-4D97-AF65-F5344CB8AC3E}">
        <p14:creationId xmlns:p14="http://schemas.microsoft.com/office/powerpoint/2010/main" val="32362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ltLang="en-US"/>
          </a:p>
        </p:txBody>
      </p:sp>
      <p:sp>
        <p:nvSpPr>
          <p:cNvPr id="5" name="Footer Placeholder 3"/>
          <p:cNvSpPr>
            <a:spLocks noGrp="1"/>
          </p:cNvSpPr>
          <p:nvPr>
            <p:ph type="ftr" sz="quarter" idx="11"/>
          </p:nvPr>
        </p:nvSpPr>
        <p:spPr/>
        <p:txBody>
          <a:bodyPr/>
          <a:lstStyle/>
          <a:p>
            <a:endParaRPr lang="en-US" altLang="en-US"/>
          </a:p>
        </p:txBody>
      </p:sp>
      <p:sp>
        <p:nvSpPr>
          <p:cNvPr id="6" name="Slide Number Placeholder 4"/>
          <p:cNvSpPr>
            <a:spLocks noGrp="1"/>
          </p:cNvSpPr>
          <p:nvPr>
            <p:ph type="sldNum" sz="quarter" idx="12"/>
          </p:nvPr>
        </p:nvSpPr>
        <p:spPr/>
        <p:txBody>
          <a:bodyPr/>
          <a:lstStyle/>
          <a:p>
            <a:fld id="{1E38FA91-9245-471F-809B-EFBCCDC92DD0}" type="slidenum">
              <a:rPr lang="en-US" altLang="en-US" smtClean="0"/>
              <a:pPr/>
              <a:t>‹#›</a:t>
            </a:fld>
            <a:endParaRPr lang="en-US" altLang="en-US"/>
          </a:p>
        </p:txBody>
      </p:sp>
    </p:spTree>
    <p:extLst>
      <p:ext uri="{BB962C8B-B14F-4D97-AF65-F5344CB8AC3E}">
        <p14:creationId xmlns:p14="http://schemas.microsoft.com/office/powerpoint/2010/main" val="4105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ltLang="en-US"/>
          </a:p>
        </p:txBody>
      </p:sp>
      <p:sp>
        <p:nvSpPr>
          <p:cNvPr id="5" name="Footer Placeholder 2"/>
          <p:cNvSpPr>
            <a:spLocks noGrp="1"/>
          </p:cNvSpPr>
          <p:nvPr>
            <p:ph type="ftr" sz="quarter" idx="11"/>
          </p:nvPr>
        </p:nvSpPr>
        <p:spPr/>
        <p:txBody>
          <a:bodyPr/>
          <a:lstStyle/>
          <a:p>
            <a:endParaRPr lang="en-US" altLang="en-US"/>
          </a:p>
        </p:txBody>
      </p:sp>
      <p:sp>
        <p:nvSpPr>
          <p:cNvPr id="6" name="Slide Number Placeholder 3"/>
          <p:cNvSpPr>
            <a:spLocks noGrp="1"/>
          </p:cNvSpPr>
          <p:nvPr>
            <p:ph type="sldNum" sz="quarter" idx="12"/>
          </p:nvPr>
        </p:nvSpPr>
        <p:spPr/>
        <p:txBody>
          <a:bodyPr/>
          <a:lstStyle/>
          <a:p>
            <a:fld id="{E196FA61-F32D-4594-8D98-2DAEBD02E9C2}" type="slidenum">
              <a:rPr lang="en-US" altLang="en-US" smtClean="0"/>
              <a:pPr/>
              <a:t>‹#›</a:t>
            </a:fld>
            <a:endParaRPr lang="en-US" altLang="en-US"/>
          </a:p>
        </p:txBody>
      </p:sp>
    </p:spTree>
    <p:extLst>
      <p:ext uri="{BB962C8B-B14F-4D97-AF65-F5344CB8AC3E}">
        <p14:creationId xmlns:p14="http://schemas.microsoft.com/office/powerpoint/2010/main" val="59852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endParaRPr lang="en-US" altLang="en-US"/>
          </a:p>
        </p:txBody>
      </p:sp>
      <p:sp>
        <p:nvSpPr>
          <p:cNvPr id="5" name="Footer Placeholder 5"/>
          <p:cNvSpPr>
            <a:spLocks noGrp="1"/>
          </p:cNvSpPr>
          <p:nvPr>
            <p:ph type="ftr" sz="quarter" idx="11"/>
          </p:nvPr>
        </p:nvSpPr>
        <p:spPr/>
        <p:txBody>
          <a:bodyPr/>
          <a:lstStyle/>
          <a:p>
            <a:endParaRPr lang="en-US" altLang="en-US"/>
          </a:p>
        </p:txBody>
      </p:sp>
      <p:sp>
        <p:nvSpPr>
          <p:cNvPr id="6" name="Slide Number Placeholder 6"/>
          <p:cNvSpPr>
            <a:spLocks noGrp="1"/>
          </p:cNvSpPr>
          <p:nvPr>
            <p:ph type="sldNum" sz="quarter" idx="12"/>
          </p:nvPr>
        </p:nvSpPr>
        <p:spPr/>
        <p:txBody>
          <a:bodyPr/>
          <a:lstStyle/>
          <a:p>
            <a:fld id="{A36092D5-020D-4D13-998F-30F6BD5D9344}" type="slidenum">
              <a:rPr lang="en-US" altLang="en-US" smtClean="0"/>
              <a:pPr/>
              <a:t>‹#›</a:t>
            </a:fld>
            <a:endParaRPr lang="en-US" altLang="en-US"/>
          </a:p>
        </p:txBody>
      </p:sp>
    </p:spTree>
    <p:extLst>
      <p:ext uri="{BB962C8B-B14F-4D97-AF65-F5344CB8AC3E}">
        <p14:creationId xmlns:p14="http://schemas.microsoft.com/office/powerpoint/2010/main" val="153389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63BE997-626A-46DC-867E-606C9408C95B}" type="slidenum">
              <a:rPr lang="en-US" altLang="en-US" smtClean="0"/>
              <a:pPr/>
              <a:t>‹#›</a:t>
            </a:fld>
            <a:endParaRPr lang="en-US" altLang="en-US"/>
          </a:p>
        </p:txBody>
      </p:sp>
    </p:spTree>
    <p:extLst>
      <p:ext uri="{BB962C8B-B14F-4D97-AF65-F5344CB8AC3E}">
        <p14:creationId xmlns:p14="http://schemas.microsoft.com/office/powerpoint/2010/main" val="21894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lt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lt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2315757-2AC4-4745-9A8C-802B556E35A2}" type="slidenum">
              <a:rPr lang="en-US" altLang="en-US" smtClean="0"/>
              <a:pPr/>
              <a:t>‹#›</a:t>
            </a:fld>
            <a:endParaRPr lang="en-US" altLang="en-US"/>
          </a:p>
        </p:txBody>
      </p:sp>
    </p:spTree>
    <p:extLst>
      <p:ext uri="{BB962C8B-B14F-4D97-AF65-F5344CB8AC3E}">
        <p14:creationId xmlns:p14="http://schemas.microsoft.com/office/powerpoint/2010/main" val="2420447026"/>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par>
                                <p:cTn id="23" presetID="5" presetClass="entr" presetSubtype="1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598DAC0-C3E8-E462-75B2-80F4B71D23AD}"/>
              </a:ext>
            </a:extLst>
          </p:cNvPr>
          <p:cNvSpPr>
            <a:spLocks noGrp="1" noChangeArrowheads="1"/>
          </p:cNvSpPr>
          <p:nvPr>
            <p:ph type="ctrTitle"/>
          </p:nvPr>
        </p:nvSpPr>
        <p:spPr/>
        <p:txBody>
          <a:bodyPr/>
          <a:lstStyle/>
          <a:p>
            <a:r>
              <a:rPr lang="en-US" altLang="en-US" b="1" dirty="0"/>
              <a:t>The Gospel of Jesus Christ</a:t>
            </a:r>
          </a:p>
        </p:txBody>
      </p:sp>
      <p:sp>
        <p:nvSpPr>
          <p:cNvPr id="2051" name="Rectangle 3">
            <a:extLst>
              <a:ext uri="{FF2B5EF4-FFF2-40B4-BE49-F238E27FC236}">
                <a16:creationId xmlns:a16="http://schemas.microsoft.com/office/drawing/2014/main" id="{DE425577-5068-FC7C-965D-A7887C00E63E}"/>
              </a:ext>
            </a:extLst>
          </p:cNvPr>
          <p:cNvSpPr>
            <a:spLocks noGrp="1" noChangeArrowheads="1"/>
          </p:cNvSpPr>
          <p:nvPr>
            <p:ph type="subTitle" idx="1"/>
          </p:nvPr>
        </p:nvSpPr>
        <p:spPr/>
        <p:txBody>
          <a:bodyPr>
            <a:normAutofit/>
          </a:bodyPr>
          <a:lstStyle/>
          <a:p>
            <a:r>
              <a:rPr lang="en-US" altLang="en-US" sz="3200" dirty="0"/>
              <a:t>Galatians 1:6-12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D2BCD71-C0AE-5C35-8F33-25BCA4655B7E}"/>
              </a:ext>
            </a:extLst>
          </p:cNvPr>
          <p:cNvSpPr>
            <a:spLocks noGrp="1" noChangeArrowheads="1"/>
          </p:cNvSpPr>
          <p:nvPr>
            <p:ph type="title"/>
          </p:nvPr>
        </p:nvSpPr>
        <p:spPr>
          <a:xfrm>
            <a:off x="625465" y="228600"/>
            <a:ext cx="9404723" cy="918882"/>
          </a:xfrm>
        </p:spPr>
        <p:txBody>
          <a:bodyPr/>
          <a:lstStyle/>
          <a:p>
            <a:r>
              <a:rPr lang="en-US" altLang="en-US" sz="4800" b="1" dirty="0"/>
              <a:t>Redemption</a:t>
            </a:r>
            <a:endParaRPr lang="en-US" altLang="en-US" b="1" dirty="0"/>
          </a:p>
        </p:txBody>
      </p:sp>
      <p:sp>
        <p:nvSpPr>
          <p:cNvPr id="14339" name="Rectangle 3">
            <a:extLst>
              <a:ext uri="{FF2B5EF4-FFF2-40B4-BE49-F238E27FC236}">
                <a16:creationId xmlns:a16="http://schemas.microsoft.com/office/drawing/2014/main" id="{A53C01EB-3B0C-87F3-2E17-9C45C8969240}"/>
              </a:ext>
            </a:extLst>
          </p:cNvPr>
          <p:cNvSpPr>
            <a:spLocks noGrp="1" noChangeArrowheads="1"/>
          </p:cNvSpPr>
          <p:nvPr>
            <p:ph idx="1"/>
          </p:nvPr>
        </p:nvSpPr>
        <p:spPr>
          <a:xfrm>
            <a:off x="625466" y="1295400"/>
            <a:ext cx="11337934" cy="4952999"/>
          </a:xfrm>
        </p:spPr>
        <p:txBody>
          <a:bodyPr>
            <a:noAutofit/>
          </a:bodyPr>
          <a:lstStyle/>
          <a:p>
            <a:pPr marL="0" indent="0">
              <a:buNone/>
            </a:pPr>
            <a:r>
              <a:rPr lang="en-US" altLang="en-US" sz="3600" dirty="0"/>
              <a:t>The problem of </a:t>
            </a:r>
            <a:r>
              <a:rPr lang="en-US" altLang="en-US" sz="3600" b="1" dirty="0"/>
              <a:t>BONDAGE.</a:t>
            </a:r>
          </a:p>
          <a:p>
            <a:pPr>
              <a:buFont typeface="Arial" panose="020B0604020202020204" pitchFamily="34" charset="0"/>
              <a:buChar char="•"/>
            </a:pPr>
            <a:r>
              <a:rPr lang="en-US" altLang="en-US" sz="3600" dirty="0"/>
              <a:t>“To release by paying a </a:t>
            </a:r>
            <a:r>
              <a:rPr lang="en-US" altLang="en-US" sz="3600" b="1" dirty="0"/>
              <a:t>ransom price</a:t>
            </a:r>
            <a:r>
              <a:rPr lang="en-US" altLang="en-US" sz="3600" dirty="0"/>
              <a:t>, to redeem…’to buy out’ especially of </a:t>
            </a:r>
            <a:r>
              <a:rPr lang="en-US" altLang="en-US" sz="3600" b="1" dirty="0"/>
              <a:t>purchasing a slave with a view to his freedom</a:t>
            </a:r>
            <a:r>
              <a:rPr lang="en-US" altLang="en-US" sz="3600" dirty="0"/>
              <a:t>.”</a:t>
            </a:r>
          </a:p>
          <a:p>
            <a:pPr>
              <a:buFont typeface="Arial" panose="020B0604020202020204" pitchFamily="34" charset="0"/>
              <a:buChar char="•"/>
            </a:pPr>
            <a:r>
              <a:rPr lang="en-US" altLang="en-US" sz="3600" dirty="0"/>
              <a:t>Consider the example of the Israelites. (Deuteronomy 15:15)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98BB07E-C9ED-6AE5-2401-EFED5195431E}"/>
              </a:ext>
            </a:extLst>
          </p:cNvPr>
          <p:cNvSpPr>
            <a:spLocks noGrp="1" noChangeArrowheads="1"/>
          </p:cNvSpPr>
          <p:nvPr>
            <p:ph type="title"/>
          </p:nvPr>
        </p:nvSpPr>
        <p:spPr>
          <a:xfrm>
            <a:off x="613175" y="76200"/>
            <a:ext cx="9404723" cy="995082"/>
          </a:xfrm>
        </p:spPr>
        <p:txBody>
          <a:bodyPr/>
          <a:lstStyle/>
          <a:p>
            <a:r>
              <a:rPr lang="en-US" altLang="en-US" sz="4800" b="1" dirty="0"/>
              <a:t>Redemption</a:t>
            </a:r>
            <a:endParaRPr lang="en-US" altLang="en-US" b="1" dirty="0"/>
          </a:p>
        </p:txBody>
      </p:sp>
      <p:sp>
        <p:nvSpPr>
          <p:cNvPr id="20483" name="Rectangle 3">
            <a:extLst>
              <a:ext uri="{FF2B5EF4-FFF2-40B4-BE49-F238E27FC236}">
                <a16:creationId xmlns:a16="http://schemas.microsoft.com/office/drawing/2014/main" id="{129E45BC-25A4-E98A-61CD-8146A93B4DDB}"/>
              </a:ext>
            </a:extLst>
          </p:cNvPr>
          <p:cNvSpPr>
            <a:spLocks noGrp="1" noChangeArrowheads="1"/>
          </p:cNvSpPr>
          <p:nvPr>
            <p:ph idx="1"/>
          </p:nvPr>
        </p:nvSpPr>
        <p:spPr>
          <a:xfrm>
            <a:off x="645130" y="1071282"/>
            <a:ext cx="11318270" cy="5177117"/>
          </a:xfrm>
        </p:spPr>
        <p:txBody>
          <a:bodyPr>
            <a:noAutofit/>
          </a:bodyPr>
          <a:lstStyle/>
          <a:p>
            <a:pPr marL="0" indent="0">
              <a:lnSpc>
                <a:spcPct val="90000"/>
              </a:lnSpc>
              <a:buNone/>
            </a:pPr>
            <a:r>
              <a:rPr lang="en-US" altLang="en-US" sz="3600" b="1" dirty="0"/>
              <a:t>The solution?</a:t>
            </a:r>
            <a:r>
              <a:rPr lang="en-US" altLang="en-US" sz="3600" dirty="0"/>
              <a:t>  </a:t>
            </a:r>
          </a:p>
          <a:p>
            <a:pPr marL="0" indent="0">
              <a:lnSpc>
                <a:spcPct val="90000"/>
              </a:lnSpc>
              <a:buNone/>
            </a:pPr>
            <a:r>
              <a:rPr lang="en-US" altLang="en-US" sz="3200" dirty="0"/>
              <a:t>A </a:t>
            </a:r>
            <a:r>
              <a:rPr lang="en-US" altLang="en-US" sz="3200" b="1" dirty="0"/>
              <a:t>RANSOM price to be paid</a:t>
            </a:r>
            <a:r>
              <a:rPr lang="en-US" altLang="en-US" sz="3200" dirty="0"/>
              <a:t> – </a:t>
            </a:r>
            <a:r>
              <a:rPr lang="en-US" altLang="en-US" sz="3200" b="1" dirty="0"/>
              <a:t>We CAN’T pay it</a:t>
            </a:r>
            <a:r>
              <a:rPr lang="en-US" altLang="en-US" sz="3200" dirty="0"/>
              <a:t>!</a:t>
            </a:r>
          </a:p>
          <a:p>
            <a:pPr>
              <a:lnSpc>
                <a:spcPct val="90000"/>
              </a:lnSpc>
              <a:buFont typeface="Arial" panose="020B0604020202020204" pitchFamily="34" charset="0"/>
              <a:buChar char="•"/>
            </a:pPr>
            <a:r>
              <a:rPr lang="en-US" altLang="en-US" sz="3200" i="1" dirty="0"/>
              <a:t>A ransom includes “</a:t>
            </a:r>
            <a:r>
              <a:rPr lang="en-US" altLang="en-US" sz="3200" b="1" i="1" dirty="0"/>
              <a:t>EQUIVELANCY</a:t>
            </a:r>
            <a:r>
              <a:rPr lang="en-US" altLang="en-US" sz="3200" dirty="0"/>
              <a:t>”. </a:t>
            </a:r>
            <a:r>
              <a:rPr lang="en-US" altLang="en-US" sz="1800" dirty="0"/>
              <a:t>(Vine) </a:t>
            </a:r>
            <a:r>
              <a:rPr lang="en-US" altLang="en-US" sz="3200" dirty="0"/>
              <a:t>(Psalms 49:7-9)</a:t>
            </a:r>
          </a:p>
          <a:p>
            <a:pPr marL="57150" indent="0">
              <a:buNone/>
            </a:pPr>
            <a:r>
              <a:rPr lang="en-US" altLang="en-US" sz="3200" b="1" dirty="0"/>
              <a:t>Only Jesus could pay it</a:t>
            </a:r>
            <a:r>
              <a:rPr lang="en-US" altLang="en-US" sz="3200" dirty="0"/>
              <a:t>. (Matthew 20:28; Titus 2:14; Hebrews 10:4; Colossians 1:13-14; 1 Peter 1:18-19)</a:t>
            </a:r>
          </a:p>
          <a:p>
            <a:pPr marL="57150" indent="0">
              <a:buNone/>
            </a:pPr>
            <a:r>
              <a:rPr lang="en-US" altLang="en-US" sz="3200" b="1" dirty="0"/>
              <a:t>Our Role? </a:t>
            </a:r>
            <a:r>
              <a:rPr lang="en-US" altLang="en-US" sz="3200" dirty="0"/>
              <a:t>Must be taught (2 Timothy 2:24-26) &amp; obey – (Hebrews 5:8-9)</a:t>
            </a:r>
          </a:p>
          <a:p>
            <a:pPr marL="57150" indent="0">
              <a:buNone/>
            </a:pPr>
            <a:r>
              <a:rPr lang="en-US" altLang="en-US" sz="3200" b="1" dirty="0">
                <a:solidFill>
                  <a:srgbClr val="FFFF00"/>
                </a:solidFill>
              </a:rPr>
              <a:t>The result of redemption is FREEDOM! </a:t>
            </a:r>
            <a:r>
              <a:rPr lang="en-US" altLang="en-US" sz="3200" dirty="0"/>
              <a:t>(Luke 4:17 -18; Galatians 5:1, 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fade">
                                      <p:cBhvr>
                                        <p:cTn id="3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F3A9B7E-FE27-F059-518A-45A3F4ABCBC1}"/>
              </a:ext>
            </a:extLst>
          </p:cNvPr>
          <p:cNvSpPr>
            <a:spLocks noGrp="1" noChangeArrowheads="1"/>
          </p:cNvSpPr>
          <p:nvPr>
            <p:ph type="title"/>
          </p:nvPr>
        </p:nvSpPr>
        <p:spPr>
          <a:xfrm>
            <a:off x="457200" y="123470"/>
            <a:ext cx="9404723" cy="1400530"/>
          </a:xfrm>
        </p:spPr>
        <p:txBody>
          <a:bodyPr/>
          <a:lstStyle/>
          <a:p>
            <a:r>
              <a:rPr lang="en-US" altLang="en-US" sz="4800" b="1" dirty="0"/>
              <a:t>Forgiveness</a:t>
            </a:r>
          </a:p>
        </p:txBody>
      </p:sp>
      <p:sp>
        <p:nvSpPr>
          <p:cNvPr id="26627" name="Rectangle 3">
            <a:extLst>
              <a:ext uri="{FF2B5EF4-FFF2-40B4-BE49-F238E27FC236}">
                <a16:creationId xmlns:a16="http://schemas.microsoft.com/office/drawing/2014/main" id="{FCAF034C-7721-22F7-4519-79F4404F5873}"/>
              </a:ext>
            </a:extLst>
          </p:cNvPr>
          <p:cNvSpPr>
            <a:spLocks noGrp="1" noChangeArrowheads="1"/>
          </p:cNvSpPr>
          <p:nvPr>
            <p:ph idx="1"/>
          </p:nvPr>
        </p:nvSpPr>
        <p:spPr>
          <a:xfrm>
            <a:off x="645130" y="1219200"/>
            <a:ext cx="10784870" cy="5638800"/>
          </a:xfrm>
        </p:spPr>
        <p:txBody>
          <a:bodyPr>
            <a:normAutofit/>
          </a:bodyPr>
          <a:lstStyle/>
          <a:p>
            <a:pPr marL="0" indent="0">
              <a:buNone/>
            </a:pPr>
            <a:r>
              <a:rPr lang="en-US" altLang="en-US" sz="3600" dirty="0"/>
              <a:t>The problem of </a:t>
            </a:r>
            <a:r>
              <a:rPr lang="en-US" altLang="en-US" sz="3600" b="1" dirty="0"/>
              <a:t>GUILT</a:t>
            </a:r>
            <a:r>
              <a:rPr lang="en-US" altLang="en-US" sz="3600" dirty="0"/>
              <a:t> and </a:t>
            </a:r>
            <a:r>
              <a:rPr lang="en-US" altLang="en-US" sz="3600" b="1" dirty="0"/>
              <a:t>CONDEMNATION</a:t>
            </a:r>
            <a:endParaRPr lang="en-US" altLang="en-US" sz="3600" dirty="0"/>
          </a:p>
          <a:p>
            <a:pPr>
              <a:buFont typeface="Arial" panose="020B0604020202020204" pitchFamily="34" charset="0"/>
              <a:buChar char="•"/>
            </a:pPr>
            <a:r>
              <a:rPr lang="en-US" altLang="en-US" sz="3400" b="1" dirty="0"/>
              <a:t>An awesome burden to carry </a:t>
            </a:r>
            <a:r>
              <a:rPr lang="en-US" altLang="en-US" sz="3400" dirty="0"/>
              <a:t>- (Ezra 9:5-7)</a:t>
            </a:r>
          </a:p>
          <a:p>
            <a:pPr>
              <a:buFont typeface="Arial" panose="020B0604020202020204" pitchFamily="34" charset="0"/>
              <a:buChar char="•"/>
            </a:pPr>
            <a:r>
              <a:rPr lang="en-US" altLang="en-US" sz="3400" dirty="0"/>
              <a:t> </a:t>
            </a:r>
            <a:r>
              <a:rPr lang="en-US" altLang="en-US" sz="3400" b="1" dirty="0"/>
              <a:t>Forgiveness</a:t>
            </a:r>
            <a:r>
              <a:rPr lang="en-US" altLang="en-US" sz="3400" dirty="0"/>
              <a:t> - Freedom, pardon.  A judicial term.  “To send forth or discharge...” </a:t>
            </a:r>
            <a:r>
              <a:rPr lang="en-US" altLang="en-US" sz="1800" dirty="0"/>
              <a:t>(Vincent’s NT Word Studies)</a:t>
            </a:r>
          </a:p>
          <a:p>
            <a:pPr>
              <a:buFont typeface="Arial" panose="020B0604020202020204" pitchFamily="34" charset="0"/>
              <a:buChar char="•"/>
            </a:pPr>
            <a:r>
              <a:rPr lang="en-US" altLang="en-US" sz="3400" dirty="0"/>
              <a:t> </a:t>
            </a:r>
            <a:r>
              <a:rPr lang="en-US" altLang="en-US" sz="3400" b="1" dirty="0"/>
              <a:t>Guilt</a:t>
            </a:r>
            <a:r>
              <a:rPr lang="en-US" altLang="en-US" sz="3400" dirty="0"/>
              <a:t> –  “…held in, bound by, liable to a charge or action at law…”  </a:t>
            </a:r>
            <a:r>
              <a:rPr lang="en-US" altLang="en-US" sz="1800" dirty="0"/>
              <a:t>(Vine’s)</a:t>
            </a:r>
          </a:p>
          <a:p>
            <a:pPr>
              <a:buFont typeface="Arial" panose="020B0604020202020204" pitchFamily="34" charset="0"/>
              <a:buChar char="•"/>
            </a:pPr>
            <a:r>
              <a:rPr lang="en-US" altLang="en-US" sz="3400" dirty="0"/>
              <a:t>Need to </a:t>
            </a:r>
            <a:r>
              <a:rPr lang="en-US" altLang="en-US" sz="3400" b="1" dirty="0"/>
              <a:t>confess/acknowledge and repent</a:t>
            </a:r>
            <a:r>
              <a:rPr lang="en-US" altLang="en-US" sz="3400" dirty="0"/>
              <a:t> (Psalms 130:3-4; Hosea 5:15) to cleanse our conscience. (1 Peter 3:21; 2 Samuel 24:10)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5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fade">
                                      <p:cBhvr>
                                        <p:cTn id="27"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F3A9B7E-FE27-F059-518A-45A3F4ABCBC1}"/>
              </a:ext>
            </a:extLst>
          </p:cNvPr>
          <p:cNvSpPr>
            <a:spLocks noGrp="1" noChangeArrowheads="1"/>
          </p:cNvSpPr>
          <p:nvPr>
            <p:ph type="title"/>
          </p:nvPr>
        </p:nvSpPr>
        <p:spPr/>
        <p:txBody>
          <a:bodyPr/>
          <a:lstStyle/>
          <a:p>
            <a:r>
              <a:rPr lang="en-US" altLang="en-US" sz="4800" b="1" dirty="0"/>
              <a:t>Forgiveness</a:t>
            </a:r>
          </a:p>
        </p:txBody>
      </p:sp>
      <p:sp>
        <p:nvSpPr>
          <p:cNvPr id="26627" name="Rectangle 3">
            <a:extLst>
              <a:ext uri="{FF2B5EF4-FFF2-40B4-BE49-F238E27FC236}">
                <a16:creationId xmlns:a16="http://schemas.microsoft.com/office/drawing/2014/main" id="{FCAF034C-7721-22F7-4519-79F4404F5873}"/>
              </a:ext>
            </a:extLst>
          </p:cNvPr>
          <p:cNvSpPr>
            <a:spLocks noGrp="1" noChangeArrowheads="1"/>
          </p:cNvSpPr>
          <p:nvPr>
            <p:ph idx="1"/>
          </p:nvPr>
        </p:nvSpPr>
        <p:spPr>
          <a:xfrm>
            <a:off x="645130" y="1524000"/>
            <a:ext cx="11546870" cy="5334000"/>
          </a:xfrm>
        </p:spPr>
        <p:txBody>
          <a:bodyPr>
            <a:normAutofit/>
          </a:bodyPr>
          <a:lstStyle/>
          <a:p>
            <a:pPr marL="0" indent="0">
              <a:buNone/>
            </a:pPr>
            <a:r>
              <a:rPr lang="en-US" altLang="en-US" sz="3600" b="1" dirty="0"/>
              <a:t>The good news </a:t>
            </a:r>
            <a:r>
              <a:rPr lang="en-US" altLang="en-US" sz="3600" dirty="0"/>
              <a:t>(gospel) - a heart that condemns can become a heart that assures us. </a:t>
            </a:r>
            <a:br>
              <a:rPr lang="en-US" altLang="en-US" sz="3600" dirty="0"/>
            </a:br>
            <a:r>
              <a:rPr lang="en-US" altLang="en-US" sz="3600" dirty="0"/>
              <a:t>(1 John 3:19-21)</a:t>
            </a:r>
          </a:p>
          <a:p>
            <a:pPr marL="0" indent="0">
              <a:buNone/>
            </a:pPr>
            <a:r>
              <a:rPr lang="en-US" altLang="en-US" sz="3600" b="1" dirty="0"/>
              <a:t>From guilt to joy</a:t>
            </a:r>
            <a:r>
              <a:rPr lang="en-US" altLang="en-US" sz="3600" dirty="0"/>
              <a:t>… that brings </a:t>
            </a:r>
            <a:r>
              <a:rPr lang="en-US" altLang="en-US" sz="3600" b="1" dirty="0"/>
              <a:t>a commitment </a:t>
            </a:r>
            <a:r>
              <a:rPr lang="en-US" altLang="en-US" sz="3600" dirty="0"/>
              <a:t>to serve He who made it possible. (Isaiah 6:1-8; </a:t>
            </a:r>
            <a:br>
              <a:rPr lang="en-US" altLang="en-US" sz="3600" dirty="0"/>
            </a:br>
            <a:r>
              <a:rPr lang="en-US" altLang="en-US" sz="3600" dirty="0"/>
              <a:t>Acts 8:39; 13:48)</a:t>
            </a:r>
          </a:p>
          <a:p>
            <a:pPr marL="0" indent="0">
              <a:buNone/>
            </a:pPr>
            <a:r>
              <a:rPr lang="en-US" altLang="en-US" sz="3400" b="1" dirty="0">
                <a:solidFill>
                  <a:srgbClr val="FFFF00"/>
                </a:solidFill>
              </a:rPr>
              <a:t>The</a:t>
            </a:r>
            <a:r>
              <a:rPr lang="en-US" altLang="en-US" sz="3400" dirty="0">
                <a:solidFill>
                  <a:srgbClr val="FFFF00"/>
                </a:solidFill>
              </a:rPr>
              <a:t> </a:t>
            </a:r>
            <a:r>
              <a:rPr lang="en-US" altLang="en-US" sz="3400" b="1" dirty="0">
                <a:solidFill>
                  <a:srgbClr val="FFFF00"/>
                </a:solidFill>
              </a:rPr>
              <a:t>result of forgiveness is ACQUITTAL/BLAMELESSNESS </a:t>
            </a:r>
            <a:r>
              <a:rPr lang="en-US" altLang="en-US" sz="3400" b="1" dirty="0"/>
              <a:t>(</a:t>
            </a:r>
            <a:r>
              <a:rPr lang="en-US" altLang="en-US" sz="3400" dirty="0"/>
              <a:t>Philippians2:15; Colossians 1:22)</a:t>
            </a:r>
          </a:p>
        </p:txBody>
      </p:sp>
    </p:spTree>
    <p:extLst>
      <p:ext uri="{BB962C8B-B14F-4D97-AF65-F5344CB8AC3E}">
        <p14:creationId xmlns:p14="http://schemas.microsoft.com/office/powerpoint/2010/main" val="321748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EE0E07DA-5470-CFB2-6138-97D620E53772}"/>
              </a:ext>
            </a:extLst>
          </p:cNvPr>
          <p:cNvSpPr>
            <a:spLocks noGrp="1" noChangeArrowheads="1"/>
          </p:cNvSpPr>
          <p:nvPr>
            <p:ph type="title"/>
          </p:nvPr>
        </p:nvSpPr>
        <p:spPr>
          <a:xfrm>
            <a:off x="646111" y="452718"/>
            <a:ext cx="9404723" cy="1071282"/>
          </a:xfrm>
        </p:spPr>
        <p:txBody>
          <a:bodyPr/>
          <a:lstStyle/>
          <a:p>
            <a:r>
              <a:rPr lang="en-US" altLang="en-US" sz="4800" b="1" dirty="0"/>
              <a:t>Salvation</a:t>
            </a:r>
          </a:p>
        </p:txBody>
      </p:sp>
      <p:sp>
        <p:nvSpPr>
          <p:cNvPr id="47107" name="Rectangle 3">
            <a:extLst>
              <a:ext uri="{FF2B5EF4-FFF2-40B4-BE49-F238E27FC236}">
                <a16:creationId xmlns:a16="http://schemas.microsoft.com/office/drawing/2014/main" id="{BC8F7A2D-1FA9-78EB-24BE-73B7A26A7331}"/>
              </a:ext>
            </a:extLst>
          </p:cNvPr>
          <p:cNvSpPr>
            <a:spLocks noGrp="1" noChangeArrowheads="1"/>
          </p:cNvSpPr>
          <p:nvPr>
            <p:ph idx="1"/>
          </p:nvPr>
        </p:nvSpPr>
        <p:spPr>
          <a:xfrm>
            <a:off x="645130" y="1524000"/>
            <a:ext cx="11318270" cy="4724399"/>
          </a:xfrm>
        </p:spPr>
        <p:txBody>
          <a:bodyPr>
            <a:normAutofit/>
          </a:bodyPr>
          <a:lstStyle/>
          <a:p>
            <a:pPr marL="0" indent="0">
              <a:buNone/>
            </a:pPr>
            <a:r>
              <a:rPr lang="en-US" altLang="en-US" sz="3200" b="1" dirty="0"/>
              <a:t>The problem of DEATH – being LOST </a:t>
            </a:r>
          </a:p>
          <a:p>
            <a:pPr>
              <a:buFont typeface="Arial" panose="020B0604020202020204" pitchFamily="34" charset="0"/>
              <a:buChar char="•"/>
            </a:pPr>
            <a:r>
              <a:rPr lang="en-US" altLang="en-US" sz="3200" b="1" dirty="0"/>
              <a:t>From the beginning…</a:t>
            </a:r>
            <a:r>
              <a:rPr lang="en-US" altLang="en-US" sz="3200" dirty="0"/>
              <a:t> (Genesis 2:17; Romans 6:23)</a:t>
            </a:r>
          </a:p>
          <a:p>
            <a:pPr>
              <a:buFont typeface="Arial" panose="020B0604020202020204" pitchFamily="34" charset="0"/>
              <a:buChar char="•"/>
            </a:pPr>
            <a:r>
              <a:rPr lang="en-US" altLang="en-US" sz="3200" b="1" dirty="0"/>
              <a:t>God always defines the means</a:t>
            </a:r>
            <a:r>
              <a:rPr lang="en-US" altLang="en-US" sz="3200" dirty="0"/>
              <a:t>… (Hebrews 11:7; Exodus 14:13)</a:t>
            </a:r>
          </a:p>
          <a:p>
            <a:pPr>
              <a:buFont typeface="Arial" panose="020B0604020202020204" pitchFamily="34" charset="0"/>
              <a:buChar char="•"/>
            </a:pPr>
            <a:r>
              <a:rPr lang="en-US" altLang="en-US" sz="3200" dirty="0"/>
              <a:t>Today, </a:t>
            </a:r>
            <a:r>
              <a:rPr lang="en-US" altLang="en-US" sz="3200" b="1" dirty="0"/>
              <a:t>only one way to be saved</a:t>
            </a:r>
            <a:r>
              <a:rPr lang="en-US" altLang="en-US" sz="3200" dirty="0"/>
              <a:t>. (Acts 4:12)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fad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fade">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EE0E07DA-5470-CFB2-6138-97D620E53772}"/>
              </a:ext>
            </a:extLst>
          </p:cNvPr>
          <p:cNvSpPr>
            <a:spLocks noGrp="1" noChangeArrowheads="1"/>
          </p:cNvSpPr>
          <p:nvPr>
            <p:ph type="title"/>
          </p:nvPr>
        </p:nvSpPr>
        <p:spPr>
          <a:xfrm>
            <a:off x="646111" y="452718"/>
            <a:ext cx="9404723" cy="1071282"/>
          </a:xfrm>
        </p:spPr>
        <p:txBody>
          <a:bodyPr/>
          <a:lstStyle/>
          <a:p>
            <a:r>
              <a:rPr lang="en-US" altLang="en-US" sz="4800" b="1" dirty="0"/>
              <a:t>Salvation</a:t>
            </a:r>
          </a:p>
        </p:txBody>
      </p:sp>
      <p:sp>
        <p:nvSpPr>
          <p:cNvPr id="47107" name="Rectangle 3">
            <a:extLst>
              <a:ext uri="{FF2B5EF4-FFF2-40B4-BE49-F238E27FC236}">
                <a16:creationId xmlns:a16="http://schemas.microsoft.com/office/drawing/2014/main" id="{BC8F7A2D-1FA9-78EB-24BE-73B7A26A7331}"/>
              </a:ext>
            </a:extLst>
          </p:cNvPr>
          <p:cNvSpPr>
            <a:spLocks noGrp="1" noChangeArrowheads="1"/>
          </p:cNvSpPr>
          <p:nvPr>
            <p:ph idx="1"/>
          </p:nvPr>
        </p:nvSpPr>
        <p:spPr>
          <a:xfrm>
            <a:off x="645130" y="1524000"/>
            <a:ext cx="10900759" cy="4724399"/>
          </a:xfrm>
        </p:spPr>
        <p:txBody>
          <a:bodyPr>
            <a:normAutofit/>
          </a:bodyPr>
          <a:lstStyle/>
          <a:p>
            <a:pPr marL="57150" indent="0">
              <a:buNone/>
            </a:pPr>
            <a:r>
              <a:rPr lang="en-US" altLang="en-US" sz="3400" b="1" dirty="0"/>
              <a:t>Our duty: realize the need </a:t>
            </a:r>
            <a:r>
              <a:rPr lang="en-US" altLang="en-US" sz="3400" dirty="0"/>
              <a:t>(Acts 2:36); </a:t>
            </a:r>
            <a:r>
              <a:rPr lang="en-US" altLang="en-US" sz="3400" b="1" dirty="0"/>
              <a:t>believe </a:t>
            </a:r>
            <a:r>
              <a:rPr lang="en-US" altLang="en-US" sz="3400" dirty="0"/>
              <a:t>(Acts 16:30-31); </a:t>
            </a:r>
            <a:r>
              <a:rPr lang="en-US" altLang="en-US" sz="3400" b="1" dirty="0"/>
              <a:t>obey</a:t>
            </a:r>
            <a:r>
              <a:rPr lang="en-US" altLang="en-US" sz="3400" dirty="0"/>
              <a:t> (Hebrews 5:9); </a:t>
            </a:r>
            <a:r>
              <a:rPr lang="en-US" altLang="en-US" sz="3400" b="1" dirty="0"/>
              <a:t>walk by faith </a:t>
            </a:r>
            <a:r>
              <a:rPr lang="en-US" altLang="en-US" sz="3400" dirty="0"/>
              <a:t>(Philippians 2:15); </a:t>
            </a:r>
            <a:r>
              <a:rPr lang="en-US" altLang="en-US" sz="3400" b="1" dirty="0"/>
              <a:t>value God’s patience</a:t>
            </a:r>
            <a:r>
              <a:rPr lang="en-US" altLang="en-US" sz="3400" dirty="0"/>
              <a:t>! </a:t>
            </a:r>
            <a:br>
              <a:rPr lang="en-US" altLang="en-US" sz="3400" dirty="0"/>
            </a:br>
            <a:r>
              <a:rPr lang="en-US" altLang="en-US" sz="3400" dirty="0"/>
              <a:t>(2 Peter 3:15)</a:t>
            </a:r>
          </a:p>
          <a:p>
            <a:pPr marL="57150" indent="0">
              <a:buNone/>
            </a:pPr>
            <a:r>
              <a:rPr lang="en-US" altLang="en-US" sz="3400" b="1" dirty="0">
                <a:solidFill>
                  <a:srgbClr val="FFFF00"/>
                </a:solidFill>
              </a:rPr>
              <a:t>The result of salvation is ETERNAL LIFE </a:t>
            </a:r>
            <a:r>
              <a:rPr lang="en-US" altLang="en-US" sz="3400" dirty="0"/>
              <a:t>– the good news is we don’t have to die.  (James 5:19-20; 2 Timothy 1:10)</a:t>
            </a:r>
          </a:p>
        </p:txBody>
      </p:sp>
    </p:spTree>
    <p:extLst>
      <p:ext uri="{BB962C8B-B14F-4D97-AF65-F5344CB8AC3E}">
        <p14:creationId xmlns:p14="http://schemas.microsoft.com/office/powerpoint/2010/main" val="98264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DDED34B-6D8E-9F32-8864-8BAA4F536BE4}"/>
              </a:ext>
            </a:extLst>
          </p:cNvPr>
          <p:cNvSpPr>
            <a:spLocks noGrp="1" noChangeArrowheads="1"/>
          </p:cNvSpPr>
          <p:nvPr>
            <p:ph type="title"/>
          </p:nvPr>
        </p:nvSpPr>
        <p:spPr/>
        <p:txBody>
          <a:bodyPr/>
          <a:lstStyle/>
          <a:p>
            <a:r>
              <a:rPr lang="en-US" altLang="en-US" sz="4800" b="1" dirty="0"/>
              <a:t>Reconciliation</a:t>
            </a:r>
          </a:p>
        </p:txBody>
      </p:sp>
      <p:sp>
        <p:nvSpPr>
          <p:cNvPr id="43011" name="Rectangle 3">
            <a:extLst>
              <a:ext uri="{FF2B5EF4-FFF2-40B4-BE49-F238E27FC236}">
                <a16:creationId xmlns:a16="http://schemas.microsoft.com/office/drawing/2014/main" id="{E96288FB-2D32-32A1-694C-D3482CBB0CB2}"/>
              </a:ext>
            </a:extLst>
          </p:cNvPr>
          <p:cNvSpPr>
            <a:spLocks noGrp="1" noChangeArrowheads="1"/>
          </p:cNvSpPr>
          <p:nvPr>
            <p:ph idx="1"/>
          </p:nvPr>
        </p:nvSpPr>
        <p:spPr>
          <a:xfrm>
            <a:off x="646110" y="1676400"/>
            <a:ext cx="11088689" cy="4876800"/>
          </a:xfrm>
        </p:spPr>
        <p:txBody>
          <a:bodyPr/>
          <a:lstStyle/>
          <a:p>
            <a:pPr marL="0" indent="0">
              <a:buNone/>
            </a:pPr>
            <a:r>
              <a:rPr lang="en-US" altLang="en-US" sz="3200" dirty="0"/>
              <a:t> The problem of </a:t>
            </a:r>
            <a:r>
              <a:rPr lang="en-US" altLang="en-US" sz="3200" b="1" dirty="0"/>
              <a:t>ALIENATION &amp; EMNITY </a:t>
            </a:r>
            <a:endParaRPr lang="en-US" altLang="en-US" sz="3200" dirty="0"/>
          </a:p>
          <a:p>
            <a:pPr>
              <a:buFont typeface="Arial" panose="020B0604020202020204" pitchFamily="34" charset="0"/>
              <a:buChar char="•"/>
            </a:pPr>
            <a:r>
              <a:rPr lang="en-US" altLang="en-US" sz="3200" b="1" dirty="0"/>
              <a:t>To be estranged.  </a:t>
            </a:r>
            <a:r>
              <a:rPr lang="en-US" altLang="en-US" sz="3200" dirty="0"/>
              <a:t>(Colossians 1:19-23; Ezekiel 14:1-5; James 4:1-4; Genesis 3:23-24)</a:t>
            </a:r>
          </a:p>
          <a:p>
            <a:pPr>
              <a:buFont typeface="Arial" panose="020B0604020202020204" pitchFamily="34" charset="0"/>
              <a:buChar char="•"/>
            </a:pPr>
            <a:r>
              <a:rPr lang="en-US" altLang="en-US" sz="3200" b="1" dirty="0"/>
              <a:t>The gospel offers reconciliation </a:t>
            </a:r>
            <a:r>
              <a:rPr lang="en-US" altLang="en-US" sz="3200" dirty="0"/>
              <a:t>(2 Corinthians 5:17-21) … is that what we want? (vs. 8; Philippians 1:23)</a:t>
            </a:r>
          </a:p>
          <a:p>
            <a:pPr marL="0" indent="0">
              <a:buNone/>
            </a:pPr>
            <a:r>
              <a:rPr lang="en-US" altLang="en-US" sz="3200" b="1" dirty="0">
                <a:solidFill>
                  <a:srgbClr val="FFFF00"/>
                </a:solidFill>
              </a:rPr>
              <a:t>The result of reconciliation:  FELLOWSHIP </a:t>
            </a:r>
            <a:br>
              <a:rPr lang="en-US" altLang="en-US" sz="3200" b="1" dirty="0">
                <a:solidFill>
                  <a:srgbClr val="FFFF00"/>
                </a:solidFill>
              </a:rPr>
            </a:br>
            <a:r>
              <a:rPr lang="en-US" altLang="en-US" sz="3200" dirty="0"/>
              <a:t>(1 Corinthians 1:9; 1 John 1:3-7)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5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fade">
                                      <p:cBhvr>
                                        <p:cTn id="2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DC8339B4-F6F3-AD92-AF97-2C47A4EC7BB4}"/>
              </a:ext>
            </a:extLst>
          </p:cNvPr>
          <p:cNvSpPr>
            <a:spLocks noGrp="1" noChangeArrowheads="1"/>
          </p:cNvSpPr>
          <p:nvPr>
            <p:ph type="title"/>
          </p:nvPr>
        </p:nvSpPr>
        <p:spPr>
          <a:xfrm>
            <a:off x="646111" y="452718"/>
            <a:ext cx="9404723" cy="1223682"/>
          </a:xfrm>
        </p:spPr>
        <p:txBody>
          <a:bodyPr/>
          <a:lstStyle/>
          <a:p>
            <a:r>
              <a:rPr lang="en-US" altLang="en-US" sz="4800" b="1" dirty="0"/>
              <a:t>Cleansing</a:t>
            </a:r>
          </a:p>
        </p:txBody>
      </p:sp>
      <p:sp>
        <p:nvSpPr>
          <p:cNvPr id="65539" name="Rectangle 3">
            <a:extLst>
              <a:ext uri="{FF2B5EF4-FFF2-40B4-BE49-F238E27FC236}">
                <a16:creationId xmlns:a16="http://schemas.microsoft.com/office/drawing/2014/main" id="{07A3EF05-27DA-281D-005A-F3FD0B453735}"/>
              </a:ext>
            </a:extLst>
          </p:cNvPr>
          <p:cNvSpPr>
            <a:spLocks noGrp="1" noChangeArrowheads="1"/>
          </p:cNvSpPr>
          <p:nvPr>
            <p:ph idx="1"/>
          </p:nvPr>
        </p:nvSpPr>
        <p:spPr>
          <a:xfrm>
            <a:off x="645130" y="1524000"/>
            <a:ext cx="11546870" cy="5181600"/>
          </a:xfrm>
        </p:spPr>
        <p:txBody>
          <a:bodyPr>
            <a:normAutofit/>
          </a:bodyPr>
          <a:lstStyle/>
          <a:p>
            <a:pPr marL="0" indent="0">
              <a:buNone/>
            </a:pPr>
            <a:r>
              <a:rPr lang="en-US" altLang="en-US" sz="3600" dirty="0"/>
              <a:t>The problem of </a:t>
            </a:r>
            <a:r>
              <a:rPr lang="en-US" altLang="en-US" sz="3600" b="1" dirty="0"/>
              <a:t>DEFILEMENT &amp; STAINS </a:t>
            </a:r>
            <a:r>
              <a:rPr lang="en-US" altLang="en-US" sz="3600" dirty="0"/>
              <a:t>– </a:t>
            </a:r>
          </a:p>
          <a:p>
            <a:pPr>
              <a:buFont typeface="Arial" panose="020B0604020202020204" pitchFamily="34" charset="0"/>
              <a:buChar char="•"/>
            </a:pPr>
            <a:r>
              <a:rPr lang="en-US" altLang="en-US" sz="3200" b="1" dirty="0"/>
              <a:t>The source of the stain is sin.  </a:t>
            </a:r>
            <a:r>
              <a:rPr lang="en-US" altLang="en-US" sz="3200" dirty="0"/>
              <a:t>(Jeremiah 2:22)</a:t>
            </a:r>
          </a:p>
          <a:p>
            <a:pPr>
              <a:buFont typeface="Arial" panose="020B0604020202020204" pitchFamily="34" charset="0"/>
              <a:buChar char="•"/>
            </a:pPr>
            <a:r>
              <a:rPr lang="en-US" altLang="en-US" sz="3200" b="1" dirty="0"/>
              <a:t>It’s not something we can do on our own. </a:t>
            </a:r>
            <a:br>
              <a:rPr lang="en-US" altLang="en-US" sz="3200" b="1" dirty="0"/>
            </a:br>
            <a:r>
              <a:rPr lang="en-US" altLang="en-US" sz="3200" dirty="0"/>
              <a:t>(Proverbs 20:9; Titus 3:4-7)</a:t>
            </a:r>
          </a:p>
          <a:p>
            <a:pPr>
              <a:buFont typeface="Arial" panose="020B0604020202020204" pitchFamily="34" charset="0"/>
              <a:buChar char="•"/>
            </a:pPr>
            <a:r>
              <a:rPr lang="en-US" altLang="en-US" sz="3200" b="1" dirty="0"/>
              <a:t>We have a responsibility</a:t>
            </a:r>
            <a:r>
              <a:rPr lang="en-US" altLang="en-US" sz="3200" dirty="0"/>
              <a:t>. </a:t>
            </a:r>
            <a:r>
              <a:rPr lang="en-US" altLang="en-US" sz="3100" dirty="0"/>
              <a:t>(2 Corinthians 7:1; 1 John 3:3; </a:t>
            </a:r>
            <a:br>
              <a:rPr lang="en-US" altLang="en-US" sz="3100" dirty="0"/>
            </a:br>
            <a:r>
              <a:rPr lang="en-US" altLang="en-US" sz="3100" dirty="0"/>
              <a:t>1 Peter 1:22; Acts 22:16; 15:9; Revelation 22:14)</a:t>
            </a:r>
          </a:p>
          <a:p>
            <a:pPr>
              <a:buFont typeface="Arial" panose="020B0604020202020204" pitchFamily="34" charset="0"/>
              <a:buChar char="•"/>
            </a:pPr>
            <a:r>
              <a:rPr lang="en-US" altLang="en-US" sz="3200" b="1" dirty="0"/>
              <a:t>Must stay clean</a:t>
            </a:r>
            <a:r>
              <a:rPr lang="en-US" altLang="en-US" sz="3200" dirty="0"/>
              <a:t>! (James 1:27; 1 Timothy 6:11-14; </a:t>
            </a:r>
            <a:br>
              <a:rPr lang="en-US" altLang="en-US" sz="3200" dirty="0"/>
            </a:br>
            <a:r>
              <a:rPr lang="en-US" altLang="en-US" sz="3200" dirty="0"/>
              <a:t>2 Peter 2:22; 3:14)</a:t>
            </a:r>
          </a:p>
          <a:p>
            <a:pPr marL="168275" indent="15875">
              <a:buNone/>
            </a:pPr>
            <a:r>
              <a:rPr lang="en-US" altLang="en-US" sz="3200" b="1" dirty="0">
                <a:solidFill>
                  <a:srgbClr val="FFFF00"/>
                </a:solidFill>
              </a:rPr>
              <a:t>The result of cleansing is PURITY </a:t>
            </a:r>
            <a:r>
              <a:rPr lang="en-US" altLang="en-US" sz="3200" b="1" dirty="0"/>
              <a:t>(1 John 3:3)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fade">
                                      <p:cBhvr>
                                        <p:cTn id="12" dur="500"/>
                                        <p:tgtEl>
                                          <p:spTgt spid="655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fade">
                                      <p:cBhvr>
                                        <p:cTn id="17" dur="500"/>
                                        <p:tgtEl>
                                          <p:spTgt spid="65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fade">
                                      <p:cBhvr>
                                        <p:cTn id="22" dur="500"/>
                                        <p:tgtEl>
                                          <p:spTgt spid="655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fade">
                                      <p:cBhvr>
                                        <p:cTn id="27" dur="500"/>
                                        <p:tgtEl>
                                          <p:spTgt spid="655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5539">
                                            <p:txEl>
                                              <p:pRg st="5" end="5"/>
                                            </p:txEl>
                                          </p:spTgt>
                                        </p:tgtEl>
                                        <p:attrNameLst>
                                          <p:attrName>style.visibility</p:attrName>
                                        </p:attrNameLst>
                                      </p:cBhvr>
                                      <p:to>
                                        <p:strVal val="visible"/>
                                      </p:to>
                                    </p:set>
                                    <p:animEffect transition="in" filter="fade">
                                      <p:cBhvr>
                                        <p:cTn id="32" dur="500"/>
                                        <p:tgtEl>
                                          <p:spTgt spid="65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30065</TotalTime>
  <Words>2024</Words>
  <Application>Microsoft Office PowerPoint</Application>
  <PresentationFormat>Widescreen</PresentationFormat>
  <Paragraphs>140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Ion</vt:lpstr>
      <vt:lpstr>The Gospel of Jesus Christ</vt:lpstr>
      <vt:lpstr>Redemption</vt:lpstr>
      <vt:lpstr>Redemption</vt:lpstr>
      <vt:lpstr>Forgiveness</vt:lpstr>
      <vt:lpstr>Forgiveness</vt:lpstr>
      <vt:lpstr>Salvation</vt:lpstr>
      <vt:lpstr>Salvation</vt:lpstr>
      <vt:lpstr>Reconciliation</vt:lpstr>
      <vt:lpstr>Cleansing</vt:lpstr>
    </vt:vector>
  </TitlesOfParts>
  <Company>Simmons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Jesus Christ</dc:title>
  <dc:creator>Chris Simmons</dc:creator>
  <cp:lastModifiedBy>Chris Simmons</cp:lastModifiedBy>
  <cp:revision>26</cp:revision>
  <cp:lastPrinted>2024-01-21T22:11:15Z</cp:lastPrinted>
  <dcterms:created xsi:type="dcterms:W3CDTF">2007-08-05T04:03:38Z</dcterms:created>
  <dcterms:modified xsi:type="dcterms:W3CDTF">2024-02-28T17:04:48Z</dcterms:modified>
</cp:coreProperties>
</file>