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8" r:id="rId3"/>
    <p:sldId id="271" r:id="rId4"/>
    <p:sldId id="274" r:id="rId5"/>
    <p:sldId id="276" r:id="rId6"/>
    <p:sldId id="279" r:id="rId7"/>
    <p:sldId id="280" r:id="rId8"/>
    <p:sldId id="281" r:id="rId9"/>
    <p:sldId id="282" r:id="rId10"/>
    <p:sldId id="272" r:id="rId11"/>
    <p:sldId id="275" r:id="rId12"/>
    <p:sldId id="273" r:id="rId13"/>
    <p:sldId id="283"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7827" autoAdjust="0"/>
  </p:normalViewPr>
  <p:slideViewPr>
    <p:cSldViewPr snapToGrid="0">
      <p:cViewPr varScale="1">
        <p:scale>
          <a:sx n="38" d="100"/>
          <a:sy n="38" d="100"/>
        </p:scale>
        <p:origin x="1896"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2/11/2024 am</a:t>
            </a:r>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Where Have You Come From and Where Are You Going?</a:t>
            </a:r>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2/11/2024 am</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Where Have You Come From and Where Are You Going?</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747474"/>
                </a:solidFill>
                <a:effectLst/>
                <a:latin typeface="Open Sans" panose="020B0606030504020204" pitchFamily="34" charset="0"/>
                <a:ea typeface="Calibri" panose="020F0502020204030204" pitchFamily="34" charset="0"/>
              </a:rPr>
              <a:t>“</a:t>
            </a:r>
            <a:r>
              <a:rPr lang="en-US" sz="1400" b="1" dirty="0">
                <a:effectLst/>
                <a:latin typeface="Open Sans" panose="020B0606030504020204" pitchFamily="34" charset="0"/>
                <a:ea typeface="Calibri" panose="020F0502020204030204" pitchFamily="34" charset="0"/>
              </a:rPr>
              <a:t>Faith in a God whose promise takes too long” is difficult”</a:t>
            </a:r>
          </a:p>
          <a:p>
            <a:endParaRPr lang="en-US" sz="1400" b="1" dirty="0">
              <a:effectLst/>
              <a:latin typeface="Open Sans" panose="020B0606030504020204" pitchFamily="34" charset="0"/>
            </a:endParaRPr>
          </a:p>
          <a:p>
            <a:endParaRPr lang="en-US" sz="1400" b="1" dirty="0">
              <a:effectLst/>
              <a:latin typeface="Open Sans" panose="020B0606030504020204" pitchFamily="34" charset="0"/>
            </a:endParaRPr>
          </a:p>
          <a:p>
            <a:endParaRPr lang="en-US" sz="1400" b="1" dirty="0">
              <a:effectLst/>
              <a:latin typeface="Open Sans" panose="020B0606030504020204" pitchFamily="34" charset="0"/>
            </a:endParaRPr>
          </a:p>
          <a:p>
            <a:endParaRPr lang="en-US" sz="1400" b="1" dirty="0">
              <a:effectLst/>
              <a:latin typeface="Open Sans" panose="020B0606030504020204" pitchFamily="34" charset="0"/>
            </a:endParaRPr>
          </a:p>
          <a:p>
            <a:endParaRPr lang="en-US" sz="1400" b="1" dirty="0">
              <a:effectLst/>
              <a:latin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
        <p:nvSpPr>
          <p:cNvPr id="5" name="Date Placeholder 4">
            <a:extLst>
              <a:ext uri="{FF2B5EF4-FFF2-40B4-BE49-F238E27FC236}">
                <a16:creationId xmlns:a16="http://schemas.microsoft.com/office/drawing/2014/main" id="{4077F966-FB48-5DAF-8238-95BCB1D680D6}"/>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D600149E-9F0C-091B-3F80-2FBD24D314D3}"/>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419210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Abram and Sarai had their own submission they needed to learn to exercise and they had their own sins to address. All needed to learn to walk by faith and wait for God to bring about His promises. </a:t>
            </a:r>
          </a:p>
        </p:txBody>
      </p:sp>
      <p:sp>
        <p:nvSpPr>
          <p:cNvPr id="4" name="Slide Number Placeholder 3"/>
          <p:cNvSpPr>
            <a:spLocks noGrp="1"/>
          </p:cNvSpPr>
          <p:nvPr>
            <p:ph type="sldNum" sz="quarter" idx="10"/>
          </p:nvPr>
        </p:nvSpPr>
        <p:spPr/>
        <p:txBody>
          <a:bodyPr/>
          <a:lstStyle/>
          <a:p>
            <a:fld id="{BC849E9A-41F7-4779-A581-48A7C374A227}" type="slidenum">
              <a:rPr lang="en-US" smtClean="0"/>
              <a:t>11</a:t>
            </a:fld>
            <a:endParaRPr lang="en-US" dirty="0"/>
          </a:p>
        </p:txBody>
      </p:sp>
      <p:sp>
        <p:nvSpPr>
          <p:cNvPr id="5" name="Date Placeholder 4">
            <a:extLst>
              <a:ext uri="{FF2B5EF4-FFF2-40B4-BE49-F238E27FC236}">
                <a16:creationId xmlns:a16="http://schemas.microsoft.com/office/drawing/2014/main" id="{D8B1F154-D897-BE01-47CE-A6412C170ED5}"/>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1229EE3E-5045-FD5A-A69F-2946BA8F648E}"/>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324952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Ps 33:13-22</a:t>
            </a:r>
          </a:p>
          <a:p>
            <a:r>
              <a:rPr lang="en-US" sz="1400" dirty="0"/>
              <a:t>The Lord looks from heaven; </a:t>
            </a:r>
            <a:r>
              <a:rPr lang="en-US" sz="1400" b="1" dirty="0"/>
              <a:t>He sees all the sons of men</a:t>
            </a:r>
            <a:r>
              <a:rPr lang="en-US" sz="1400" dirty="0"/>
              <a:t>; 14 From His dwelling place </a:t>
            </a:r>
            <a:r>
              <a:rPr lang="en-US" sz="1400" b="1" dirty="0"/>
              <a:t>He looks out On all the inhabitants of the earth</a:t>
            </a:r>
            <a:r>
              <a:rPr lang="en-US" sz="1400" dirty="0"/>
              <a:t>, 15 He who fashions the hearts of them all, </a:t>
            </a:r>
            <a:r>
              <a:rPr lang="en-US" sz="1400" b="1" dirty="0"/>
              <a:t>He who understands all their works</a:t>
            </a:r>
            <a:r>
              <a:rPr lang="en-US" sz="1400" dirty="0"/>
              <a:t>. 16 The king is not saved by a mighty army; A warrior is not delivered by great strength. 17 A horse is a false hope for victory; Nor does it deliver anyone by its great strength. </a:t>
            </a:r>
          </a:p>
          <a:p>
            <a:r>
              <a:rPr lang="en-US" sz="1400" dirty="0"/>
              <a:t>18 </a:t>
            </a:r>
            <a:r>
              <a:rPr lang="en-US" sz="1400" b="1" dirty="0"/>
              <a:t>Behold, the eye of the Lord is on those who fear Him</a:t>
            </a:r>
            <a:r>
              <a:rPr lang="en-US" sz="1400" dirty="0"/>
              <a:t>, On </a:t>
            </a:r>
            <a:r>
              <a:rPr lang="en-US" sz="1400" b="1" dirty="0"/>
              <a:t>those who hope for His lovingkindness</a:t>
            </a:r>
            <a:r>
              <a:rPr lang="en-US" sz="1400" dirty="0"/>
              <a:t>, 19 To </a:t>
            </a:r>
            <a:r>
              <a:rPr lang="en-US" sz="1400" b="1" dirty="0"/>
              <a:t>deliver their soul from death And to keep them alive in famine</a:t>
            </a:r>
            <a:r>
              <a:rPr lang="en-US" sz="1400" dirty="0"/>
              <a:t>. 20 Our soul waits for the Lord; He is our help and our shield. 21 For our heart rejoices in Him, Because we trust in His holy name. 22 </a:t>
            </a:r>
            <a:r>
              <a:rPr lang="en-US" sz="1400" b="1" dirty="0"/>
              <a:t>Let Your lovingkindness, O Lord, be upon us, According as we have hoped in You</a:t>
            </a:r>
            <a:r>
              <a:rPr lang="en-US" sz="1400" dirty="0"/>
              <a:t>.</a:t>
            </a:r>
          </a:p>
          <a:p>
            <a:endParaRPr lang="en-US" sz="1400" dirty="0"/>
          </a:p>
          <a:p>
            <a:r>
              <a:rPr lang="en-US" sz="1400" b="1" dirty="0">
                <a:effectLst/>
                <a:latin typeface="Open Sans" panose="020B0606030504020204" pitchFamily="34" charset="0"/>
                <a:ea typeface="Calibri" panose="020F0502020204030204" pitchFamily="34" charset="0"/>
              </a:rPr>
              <a:t>God sees Hagar for who she truly is; and Hagar in turn sees God for who God truly is</a:t>
            </a:r>
            <a:r>
              <a:rPr lang="en-US" sz="1400" dirty="0">
                <a:solidFill>
                  <a:srgbClr val="747474"/>
                </a:solidFill>
                <a:effectLst/>
                <a:latin typeface="Open Sans" panose="020B0606030504020204" pitchFamily="34" charset="0"/>
                <a:ea typeface="Calibri" panose="020F0502020204030204" pitchFamily="34" charset="0"/>
              </a:rPr>
              <a:t>.</a:t>
            </a:r>
          </a:p>
          <a:p>
            <a:endParaRPr lang="en-US" sz="1400" dirty="0">
              <a:solidFill>
                <a:srgbClr val="747474"/>
              </a:solidFill>
              <a:effectLst/>
              <a:latin typeface="Open Sans" panose="020B0606030504020204" pitchFamily="34" charset="0"/>
            </a:endParaRPr>
          </a:p>
          <a:p>
            <a:endParaRPr lang="en-US" sz="1400" dirty="0">
              <a:solidFill>
                <a:srgbClr val="747474"/>
              </a:solidFill>
              <a:effectLst/>
              <a:latin typeface="Open Sans" panose="020B0606030504020204" pitchFamily="34" charset="0"/>
            </a:endParaRPr>
          </a:p>
          <a:p>
            <a:endParaRPr lang="en-US" sz="1400" dirty="0">
              <a:solidFill>
                <a:srgbClr val="747474"/>
              </a:solidFill>
              <a:effectLst/>
              <a:latin typeface="Open Sans" panose="020B0606030504020204" pitchFamily="34" charset="0"/>
            </a:endParaRP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BC849E9A-41F7-4779-A581-48A7C374A227}" type="slidenum">
              <a:rPr lang="en-US" smtClean="0"/>
              <a:t>12</a:t>
            </a:fld>
            <a:endParaRPr lang="en-US" dirty="0"/>
          </a:p>
        </p:txBody>
      </p:sp>
      <p:sp>
        <p:nvSpPr>
          <p:cNvPr id="5" name="Date Placeholder 4">
            <a:extLst>
              <a:ext uri="{FF2B5EF4-FFF2-40B4-BE49-F238E27FC236}">
                <a16:creationId xmlns:a16="http://schemas.microsoft.com/office/drawing/2014/main" id="{A3EE229A-49A7-2F27-D930-7EE5C34C94AB}"/>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BF4D0577-28F0-3B61-DF5B-C53FB7FA6C9C}"/>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69947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8A6F4-06C8-4570-7D97-001C4F8FF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19246-E26D-7DB7-4B13-D8FDE7F3A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04678-D0AA-D9AC-5FF5-051412269C15}"/>
              </a:ext>
            </a:extLst>
          </p:cNvPr>
          <p:cNvSpPr>
            <a:spLocks noGrp="1"/>
          </p:cNvSpPr>
          <p:nvPr>
            <p:ph type="body" idx="1"/>
          </p:nvPr>
        </p:nvSpPr>
        <p:spPr/>
        <p:txBody>
          <a:bodyPr/>
          <a:lstStyle/>
          <a:p>
            <a:r>
              <a:rPr lang="en-US" sz="1400" dirty="0"/>
              <a:t> </a:t>
            </a:r>
            <a:endParaRPr lang="en-US" sz="1400" dirty="0">
              <a:solidFill>
                <a:srgbClr val="747474"/>
              </a:solidFill>
              <a:effectLst/>
              <a:latin typeface="Open Sans" panose="020B0606030504020204" pitchFamily="34" charset="0"/>
              <a:ea typeface="Calibri" panose="020F0502020204030204" pitchFamily="34" charset="0"/>
            </a:endParaRPr>
          </a:p>
          <a:p>
            <a:endParaRPr lang="en-US" sz="1400" dirty="0">
              <a:solidFill>
                <a:srgbClr val="747474"/>
              </a:solidFill>
              <a:effectLst/>
              <a:latin typeface="Open Sans" panose="020B0606030504020204" pitchFamily="34" charset="0"/>
            </a:endParaRPr>
          </a:p>
          <a:p>
            <a:endParaRPr lang="en-US" sz="1400" dirty="0">
              <a:solidFill>
                <a:srgbClr val="747474"/>
              </a:solidFill>
              <a:effectLst/>
              <a:latin typeface="Open Sans" panose="020B0606030504020204" pitchFamily="34" charset="0"/>
            </a:endParaRPr>
          </a:p>
          <a:p>
            <a:endParaRPr lang="en-US" sz="1400" dirty="0">
              <a:solidFill>
                <a:srgbClr val="747474"/>
              </a:solidFill>
              <a:effectLst/>
              <a:latin typeface="Open Sans" panose="020B0606030504020204" pitchFamily="34" charset="0"/>
            </a:endParaRPr>
          </a:p>
          <a:p>
            <a:endParaRPr lang="en-US" sz="1400" dirty="0"/>
          </a:p>
          <a:p>
            <a:endParaRPr lang="en-US" sz="1400" dirty="0"/>
          </a:p>
        </p:txBody>
      </p:sp>
      <p:sp>
        <p:nvSpPr>
          <p:cNvPr id="4" name="Slide Number Placeholder 3">
            <a:extLst>
              <a:ext uri="{FF2B5EF4-FFF2-40B4-BE49-F238E27FC236}">
                <a16:creationId xmlns:a16="http://schemas.microsoft.com/office/drawing/2014/main" id="{BE91EE36-25D9-7478-376F-14E96F7E3331}"/>
              </a:ext>
            </a:extLst>
          </p:cNvPr>
          <p:cNvSpPr>
            <a:spLocks noGrp="1"/>
          </p:cNvSpPr>
          <p:nvPr>
            <p:ph type="sldNum" sz="quarter" idx="10"/>
          </p:nvPr>
        </p:nvSpPr>
        <p:spPr/>
        <p:txBody>
          <a:bodyPr/>
          <a:lstStyle/>
          <a:p>
            <a:fld id="{BC849E9A-41F7-4779-A581-48A7C374A227}" type="slidenum">
              <a:rPr lang="en-US" smtClean="0"/>
              <a:t>13</a:t>
            </a:fld>
            <a:endParaRPr lang="en-US" dirty="0"/>
          </a:p>
        </p:txBody>
      </p:sp>
      <p:sp>
        <p:nvSpPr>
          <p:cNvPr id="5" name="Date Placeholder 4">
            <a:extLst>
              <a:ext uri="{FF2B5EF4-FFF2-40B4-BE49-F238E27FC236}">
                <a16:creationId xmlns:a16="http://schemas.microsoft.com/office/drawing/2014/main" id="{E890B89C-093B-DE07-3C90-5D0C15EACA5C}"/>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000D36EE-FA7F-6632-AFA6-23EC46C817BF}"/>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61317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a:t>
            </a:r>
            <a:endParaRPr lang="en-US" sz="1400" dirty="0">
              <a:solidFill>
                <a:srgbClr val="747474"/>
              </a:solidFill>
              <a:effectLst/>
              <a:latin typeface="Open Sans" panose="020B0606030504020204" pitchFamily="34" charset="0"/>
              <a:ea typeface="Calibri" panose="020F0502020204030204" pitchFamily="34" charset="0"/>
            </a:endParaRPr>
          </a:p>
          <a:p>
            <a:endParaRPr lang="en-US" sz="1400" dirty="0">
              <a:solidFill>
                <a:srgbClr val="747474"/>
              </a:solidFill>
              <a:effectLst/>
              <a:latin typeface="Open Sans" panose="020B0606030504020204" pitchFamily="34" charset="0"/>
            </a:endParaRPr>
          </a:p>
          <a:p>
            <a:endParaRPr lang="en-US" sz="1400" dirty="0">
              <a:solidFill>
                <a:srgbClr val="747474"/>
              </a:solidFill>
              <a:effectLst/>
              <a:latin typeface="Open Sans" panose="020B0606030504020204" pitchFamily="34" charset="0"/>
            </a:endParaRPr>
          </a:p>
          <a:p>
            <a:endParaRPr lang="en-US" sz="1400" dirty="0">
              <a:solidFill>
                <a:srgbClr val="747474"/>
              </a:solidFill>
              <a:effectLst/>
              <a:latin typeface="Open Sans" panose="020B0606030504020204" pitchFamily="34" charset="0"/>
            </a:endParaRP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BC849E9A-41F7-4779-A581-48A7C374A227}" type="slidenum">
              <a:rPr lang="en-US" smtClean="0"/>
              <a:t>14</a:t>
            </a:fld>
            <a:endParaRPr lang="en-US" dirty="0"/>
          </a:p>
        </p:txBody>
      </p:sp>
      <p:sp>
        <p:nvSpPr>
          <p:cNvPr id="5" name="Date Placeholder 4">
            <a:extLst>
              <a:ext uri="{FF2B5EF4-FFF2-40B4-BE49-F238E27FC236}">
                <a16:creationId xmlns:a16="http://schemas.microsoft.com/office/drawing/2014/main" id="{7F63D3E4-C406-50B5-41C8-22F119A91998}"/>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FFAA00FC-CEA8-47F7-7787-AEC87321A07D}"/>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323429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
        <p:nvSpPr>
          <p:cNvPr id="5" name="Date Placeholder 4">
            <a:extLst>
              <a:ext uri="{FF2B5EF4-FFF2-40B4-BE49-F238E27FC236}">
                <a16:creationId xmlns:a16="http://schemas.microsoft.com/office/drawing/2014/main" id="{27B1A2CB-B4F8-F588-0CC4-4B1099DF8538}"/>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C0584E77-9F85-2287-02A5-2A54D1FE5C51}"/>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154600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
        <p:nvSpPr>
          <p:cNvPr id="5" name="Date Placeholder 4">
            <a:extLst>
              <a:ext uri="{FF2B5EF4-FFF2-40B4-BE49-F238E27FC236}">
                <a16:creationId xmlns:a16="http://schemas.microsoft.com/office/drawing/2014/main" id="{5A17590F-4AF9-DE0B-A9FC-1886DEA1E312}"/>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E66E0614-DA1F-6BD0-4707-62DFA341AEDA}"/>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88025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47474"/>
                </a:solidFill>
                <a:effectLst/>
                <a:latin typeface="Open Sans" panose="020B0606030504020204" pitchFamily="34" charset="0"/>
                <a:ea typeface="Times New Roman" panose="02020603050405020304" pitchFamily="18" charset="0"/>
              </a:rPr>
              <a:t>For Hagar, a slave-girl with no power, who has been beaten and battered—this is good news. This is hope and redemption</a:t>
            </a:r>
            <a:r>
              <a:rPr lang="en-US" sz="1800" dirty="0">
                <a:solidFill>
                  <a:srgbClr val="747474"/>
                </a:solidFill>
                <a:effectLst/>
                <a:latin typeface="Open Sans" panose="020B0606030504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spcBef>
                <a:spcPts val="1200"/>
              </a:spcBef>
              <a:spcAft>
                <a:spcPts val="600"/>
              </a:spcAft>
            </a:pPr>
            <a:r>
              <a:rPr lang="en-US" sz="1200" b="1" dirty="0">
                <a:latin typeface="Segoe UI" panose="020B0502040204020203" pitchFamily="34" charset="0"/>
                <a:cs typeface="Segoe UI" panose="020B0502040204020203" pitchFamily="34" charset="0"/>
              </a:rPr>
              <a:t>First person to be spoken to by an angel of God recorded in scripture. </a:t>
            </a:r>
          </a:p>
          <a:p>
            <a:pPr>
              <a:spcBef>
                <a:spcPts val="1200"/>
              </a:spcBef>
              <a:spcAft>
                <a:spcPts val="600"/>
              </a:spcAft>
            </a:pPr>
            <a:r>
              <a:rPr lang="en-US" sz="1200" b="1" dirty="0">
                <a:latin typeface="Segoe UI" panose="020B0502040204020203" pitchFamily="34" charset="0"/>
                <a:cs typeface="Segoe UI" panose="020B0502040204020203" pitchFamily="34" charset="0"/>
              </a:rPr>
              <a:t>First woman given promises. </a:t>
            </a:r>
          </a:p>
          <a:p>
            <a:pPr>
              <a:spcBef>
                <a:spcPts val="1200"/>
              </a:spcBef>
              <a:spcAft>
                <a:spcPts val="600"/>
              </a:spcAft>
            </a:pPr>
            <a:r>
              <a:rPr lang="en-US" sz="1200" b="1" dirty="0">
                <a:latin typeface="Segoe UI" panose="020B0502040204020203" pitchFamily="34" charset="0"/>
                <a:cs typeface="Segoe UI" panose="020B0502040204020203" pitchFamily="34" charset="0"/>
              </a:rPr>
              <a:t>Only person to give a name to God. </a:t>
            </a:r>
            <a:br>
              <a:rPr lang="en-US" sz="1200" b="1" dirty="0">
                <a:latin typeface="Segoe UI" panose="020B0502040204020203" pitchFamily="34" charset="0"/>
                <a:cs typeface="Segoe UI" panose="020B0502040204020203" pitchFamily="34" charset="0"/>
              </a:rPr>
            </a:br>
            <a:r>
              <a:rPr lang="en-US" sz="1200" dirty="0">
                <a:latin typeface="Segoe UI" panose="020B0502040204020203" pitchFamily="34" charset="0"/>
                <a:cs typeface="Segoe UI" panose="020B0502040204020203" pitchFamily="34" charset="0"/>
              </a:rPr>
              <a:t>(EL ROYI - a God who sees)</a:t>
            </a: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
        <p:nvSpPr>
          <p:cNvPr id="5" name="Date Placeholder 4">
            <a:extLst>
              <a:ext uri="{FF2B5EF4-FFF2-40B4-BE49-F238E27FC236}">
                <a16:creationId xmlns:a16="http://schemas.microsoft.com/office/drawing/2014/main" id="{105F56ED-216D-AFB0-5EAA-21D346014F7C}"/>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FB1174A0-CF0F-8D94-8381-93D90EB98EC6}"/>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316935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47474"/>
                </a:solidFill>
                <a:effectLst/>
                <a:latin typeface="Open Sans" panose="020B0606030504020204" pitchFamily="34" charset="0"/>
                <a:ea typeface="Times New Roman" panose="02020603050405020304" pitchFamily="18" charset="0"/>
              </a:rPr>
              <a:t>For Hagar, a slave-girl with no power, who has been beaten and battered—this is good news. This is hope and redemption</a:t>
            </a:r>
            <a:r>
              <a:rPr lang="en-US" sz="1800" dirty="0">
                <a:solidFill>
                  <a:srgbClr val="747474"/>
                </a:solidFill>
                <a:effectLst/>
                <a:latin typeface="Open Sans" panose="020B0606030504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
        <p:nvSpPr>
          <p:cNvPr id="5" name="Date Placeholder 4">
            <a:extLst>
              <a:ext uri="{FF2B5EF4-FFF2-40B4-BE49-F238E27FC236}">
                <a16:creationId xmlns:a16="http://schemas.microsoft.com/office/drawing/2014/main" id="{FCEA9107-02C4-CD23-FAD4-61C6701400D7}"/>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8C82EC7E-74D5-AB67-2B94-EE00BB758657}"/>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58646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47474"/>
                </a:solidFill>
                <a:effectLst/>
                <a:latin typeface="Open Sans" panose="020B0606030504020204" pitchFamily="34" charset="0"/>
                <a:ea typeface="Times New Roman" panose="02020603050405020304" pitchFamily="18" charset="0"/>
              </a:rPr>
              <a:t>For Hagar, a slave-girl with no power, who has been beaten and battered—this is good news. This is hope and redemption</a:t>
            </a:r>
            <a:r>
              <a:rPr lang="en-US" sz="1800" dirty="0">
                <a:solidFill>
                  <a:srgbClr val="747474"/>
                </a:solidFill>
                <a:effectLst/>
                <a:latin typeface="Open Sans" panose="020B0606030504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
        <p:nvSpPr>
          <p:cNvPr id="5" name="Date Placeholder 4">
            <a:extLst>
              <a:ext uri="{FF2B5EF4-FFF2-40B4-BE49-F238E27FC236}">
                <a16:creationId xmlns:a16="http://schemas.microsoft.com/office/drawing/2014/main" id="{268D2BF4-AC46-8A60-C24C-AA2F701B30E4}"/>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EE9D9D4A-4E6F-8C48-5C07-89E09DDD6003}"/>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172053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deliberate and purposeful - qualities to put off and put on.</a:t>
            </a:r>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
        <p:nvSpPr>
          <p:cNvPr id="5" name="Date Placeholder 4">
            <a:extLst>
              <a:ext uri="{FF2B5EF4-FFF2-40B4-BE49-F238E27FC236}">
                <a16:creationId xmlns:a16="http://schemas.microsoft.com/office/drawing/2014/main" id="{62B5C115-8639-49DC-7665-B6A46E906515}"/>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496677A1-E420-1ADA-0928-418B6DE0425E}"/>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370244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47474"/>
                </a:solidFill>
                <a:effectLst/>
                <a:latin typeface="Open Sans" panose="020B0606030504020204" pitchFamily="34" charset="0"/>
                <a:ea typeface="Times New Roman" panose="02020603050405020304" pitchFamily="18" charset="0"/>
              </a:rPr>
              <a:t>For Hagar, a slave-girl with no power, who has been beaten and battered—this is good news. This is hope and redemption</a:t>
            </a:r>
            <a:r>
              <a:rPr lang="en-US" sz="1800" dirty="0">
                <a:solidFill>
                  <a:srgbClr val="747474"/>
                </a:solidFill>
                <a:effectLst/>
                <a:latin typeface="Open Sans" panose="020B0606030504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9</a:t>
            </a:fld>
            <a:endParaRPr lang="en-US" dirty="0"/>
          </a:p>
        </p:txBody>
      </p:sp>
      <p:sp>
        <p:nvSpPr>
          <p:cNvPr id="5" name="Date Placeholder 4">
            <a:extLst>
              <a:ext uri="{FF2B5EF4-FFF2-40B4-BE49-F238E27FC236}">
                <a16:creationId xmlns:a16="http://schemas.microsoft.com/office/drawing/2014/main" id="{4009D7F6-0424-56DB-977B-D0ABE04E8B7D}"/>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2FB05983-60BF-B973-4547-E367914F7E7C}"/>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263813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Abram and Sarai had their own submission they needed to learn to exercise and they had their own sins to address. All needed to learn to walk by faith and wait for God to bring about His promises. </a:t>
            </a:r>
          </a:p>
          <a:p>
            <a:endParaRPr lang="en-US" dirty="0"/>
          </a:p>
          <a:p>
            <a:r>
              <a:rPr lang="en-US" sz="1800" b="1" dirty="0">
                <a:solidFill>
                  <a:srgbClr val="747474"/>
                </a:solidFill>
                <a:effectLst/>
                <a:latin typeface="Open Sans" panose="020B0606030504020204" pitchFamily="34" charset="0"/>
                <a:ea typeface="Calibri" panose="020F0502020204030204" pitchFamily="34" charset="0"/>
              </a:rPr>
              <a:t>The angel tells Hagar to go back (</a:t>
            </a:r>
            <a:r>
              <a:rPr lang="en-US" sz="1800" b="1" dirty="0">
                <a:effectLst/>
                <a:latin typeface="Open Sans" panose="020B0606030504020204" pitchFamily="34" charset="0"/>
                <a:ea typeface="Calibri" panose="020F0502020204030204" pitchFamily="34" charset="0"/>
              </a:rPr>
              <a:t>and to submit yourself to her authority – reminds me of Paul to Onesimus going back to Philemon – </a:t>
            </a:r>
            <a:r>
              <a:rPr lang="en-US" sz="1800" b="1" dirty="0">
                <a:effectLst/>
                <a:highlight>
                  <a:srgbClr val="FFFF00"/>
                </a:highlight>
                <a:latin typeface="Open Sans" panose="020B0606030504020204" pitchFamily="34" charset="0"/>
                <a:ea typeface="Calibri" panose="020F0502020204030204" pitchFamily="34" charset="0"/>
              </a:rPr>
              <a:t>God can use any who are willing to “submit” for God’s sake.</a:t>
            </a:r>
            <a:r>
              <a:rPr lang="en-US" sz="1800" b="1" dirty="0">
                <a:effectLst/>
                <a:latin typeface="Open Sans" panose="020B0606030504020204" pitchFamily="34" charset="0"/>
                <a:ea typeface="Calibri" panose="020F0502020204030204" pitchFamily="34" charset="0"/>
              </a:rPr>
              <a:t> This is what Peter discusses in 1 Peter 2:13-20. Does God promise that Sarai will treat her better? </a:t>
            </a:r>
          </a:p>
          <a:p>
            <a:endParaRPr lang="en-US" sz="1800" b="1" dirty="0">
              <a:effectLst/>
              <a:latin typeface="Open Sans" panose="020B0606030504020204" pitchFamily="34" charset="0"/>
              <a:ea typeface="Calibri" panose="020F0502020204030204" pitchFamily="34" charset="0"/>
            </a:endParaRPr>
          </a:p>
          <a:p>
            <a:r>
              <a:rPr lang="en-US" sz="1800" b="1" dirty="0">
                <a:effectLst/>
                <a:latin typeface="Open Sans" panose="020B0606030504020204" pitchFamily="34" charset="0"/>
                <a:ea typeface="Calibri" panose="020F0502020204030204" pitchFamily="34" charset="0"/>
              </a:rPr>
              <a:t>Does God say all conflicts will go away? God says trust me and Hagar does.</a:t>
            </a:r>
            <a:r>
              <a:rPr lang="en-US" sz="1800" b="1" dirty="0">
                <a:solidFill>
                  <a:srgbClr val="747474"/>
                </a:solidFill>
                <a:effectLst/>
                <a:latin typeface="Open Sans" panose="020B0606030504020204" pitchFamily="34" charset="0"/>
                <a:ea typeface="Calibri" panose="020F0502020204030204" pitchFamily="34" charset="0"/>
              </a:rPr>
              <a:t>) .</a:t>
            </a:r>
            <a:r>
              <a:rPr lang="en-US" sz="1800" dirty="0">
                <a:solidFill>
                  <a:srgbClr val="747474"/>
                </a:solidFill>
                <a:effectLst/>
                <a:latin typeface="Open Sans" panose="020B0606030504020204" pitchFamily="34" charset="0"/>
                <a:ea typeface="Calibri" panose="020F0502020204030204" pitchFamily="34" charset="0"/>
              </a:rPr>
              <a:t> Everything in my body wants to tell Hagar, “</a:t>
            </a:r>
            <a:r>
              <a:rPr lang="en-US" sz="1800" b="1" dirty="0">
                <a:solidFill>
                  <a:srgbClr val="747474"/>
                </a:solidFill>
                <a:effectLst/>
                <a:latin typeface="Open Sans" panose="020B0606030504020204" pitchFamily="34" charset="0"/>
                <a:ea typeface="Calibri" panose="020F0502020204030204" pitchFamily="34" charset="0"/>
              </a:rPr>
              <a:t>No! Don’t go back! Are you crazy?”</a:t>
            </a:r>
            <a:r>
              <a:rPr lang="en-US" sz="1800" dirty="0">
                <a:solidFill>
                  <a:srgbClr val="747474"/>
                </a:solidFill>
                <a:effectLst/>
                <a:latin typeface="Open Sans" panose="020B0606030504020204" pitchFamily="34" charset="0"/>
                <a:ea typeface="Calibri" panose="020F0502020204030204" pitchFamily="34" charset="0"/>
              </a:rPr>
              <a:t> But </a:t>
            </a:r>
            <a:r>
              <a:rPr lang="en-US" sz="1800" b="1" dirty="0">
                <a:solidFill>
                  <a:srgbClr val="747474"/>
                </a:solidFill>
                <a:effectLst/>
                <a:latin typeface="Open Sans" panose="020B0606030504020204" pitchFamily="34" charset="0"/>
                <a:ea typeface="Calibri" panose="020F0502020204030204" pitchFamily="34" charset="0"/>
              </a:rPr>
              <a:t>the </a:t>
            </a:r>
            <a:r>
              <a:rPr lang="en-US" sz="1800" b="1" dirty="0">
                <a:effectLst/>
                <a:latin typeface="Open Sans" panose="020B0606030504020204" pitchFamily="34" charset="0"/>
                <a:ea typeface="Calibri" panose="020F0502020204030204" pitchFamily="34" charset="0"/>
              </a:rPr>
              <a:t>angel gives her a promise</a:t>
            </a:r>
            <a:r>
              <a:rPr lang="en-US" sz="1800" dirty="0">
                <a:solidFill>
                  <a:srgbClr val="747474"/>
                </a:solidFill>
                <a:effectLst/>
                <a:latin typeface="Open Sans" panose="020B0606030504020204" pitchFamily="34" charset="0"/>
                <a:ea typeface="Calibri" panose="020F0502020204030204" pitchFamily="34" charset="0"/>
              </a:rPr>
              <a:t>, that her offspring will be numerous, maybe as numerous as the stars. She will bear a son, </a:t>
            </a:r>
            <a:r>
              <a:rPr lang="en-US" sz="1800" b="1" dirty="0">
                <a:solidFill>
                  <a:srgbClr val="747474"/>
                </a:solidFill>
                <a:effectLst/>
                <a:latin typeface="Open Sans" panose="020B0606030504020204" pitchFamily="34" charset="0"/>
                <a:ea typeface="Calibri" panose="020F0502020204030204" pitchFamily="34" charset="0"/>
              </a:rPr>
              <a:t>and call him Ishmael</a:t>
            </a:r>
            <a:r>
              <a:rPr lang="en-US" sz="1800" dirty="0">
                <a:solidFill>
                  <a:srgbClr val="747474"/>
                </a:solidFill>
                <a:effectLst/>
                <a:latin typeface="Open Sans" panose="020B0606030504020204" pitchFamily="34" charset="0"/>
                <a:ea typeface="Calibri" panose="020F0502020204030204" pitchFamily="34" charset="0"/>
              </a:rPr>
              <a:t>. </a:t>
            </a:r>
          </a:p>
          <a:p>
            <a:endParaRPr lang="en-US" dirty="0"/>
          </a:p>
          <a:p>
            <a:r>
              <a:rPr lang="en-US" sz="1400" b="1" dirty="0">
                <a:effectLst/>
                <a:latin typeface="Open Sans" panose="020B0606030504020204" pitchFamily="34" charset="0"/>
              </a:rPr>
              <a:t>All human wisdom would say don’t go back… yet God says to do so trusting in His promises.</a:t>
            </a:r>
            <a:endParaRPr lang="en-US" sz="1050" dirty="0"/>
          </a:p>
        </p:txBody>
      </p:sp>
      <p:sp>
        <p:nvSpPr>
          <p:cNvPr id="4" name="Slide Number Placeholder 3"/>
          <p:cNvSpPr>
            <a:spLocks noGrp="1"/>
          </p:cNvSpPr>
          <p:nvPr>
            <p:ph type="sldNum" sz="quarter" idx="10"/>
          </p:nvPr>
        </p:nvSpPr>
        <p:spPr/>
        <p:txBody>
          <a:bodyPr/>
          <a:lstStyle/>
          <a:p>
            <a:fld id="{BC849E9A-41F7-4779-A581-48A7C374A227}" type="slidenum">
              <a:rPr lang="en-US" smtClean="0"/>
              <a:t>10</a:t>
            </a:fld>
            <a:endParaRPr lang="en-US" dirty="0"/>
          </a:p>
        </p:txBody>
      </p:sp>
      <p:sp>
        <p:nvSpPr>
          <p:cNvPr id="5" name="Date Placeholder 4">
            <a:extLst>
              <a:ext uri="{FF2B5EF4-FFF2-40B4-BE49-F238E27FC236}">
                <a16:creationId xmlns:a16="http://schemas.microsoft.com/office/drawing/2014/main" id="{C42D5DBC-23A6-207B-0D28-912161BF3E20}"/>
              </a:ext>
            </a:extLst>
          </p:cNvPr>
          <p:cNvSpPr>
            <a:spLocks noGrp="1"/>
          </p:cNvSpPr>
          <p:nvPr>
            <p:ph type="dt" idx="1"/>
          </p:nvPr>
        </p:nvSpPr>
        <p:spPr/>
        <p:txBody>
          <a:bodyPr/>
          <a:lstStyle/>
          <a:p>
            <a:r>
              <a:rPr lang="en-US"/>
              <a:t>2/11/2024 am</a:t>
            </a:r>
            <a:endParaRPr lang="en-US" dirty="0"/>
          </a:p>
        </p:txBody>
      </p:sp>
      <p:sp>
        <p:nvSpPr>
          <p:cNvPr id="6" name="Footer Placeholder 5">
            <a:extLst>
              <a:ext uri="{FF2B5EF4-FFF2-40B4-BE49-F238E27FC236}">
                <a16:creationId xmlns:a16="http://schemas.microsoft.com/office/drawing/2014/main" id="{36315440-7DA4-782C-BE39-2736CE24C711}"/>
              </a:ext>
            </a:extLst>
          </p:cNvPr>
          <p:cNvSpPr>
            <a:spLocks noGrp="1"/>
          </p:cNvSpPr>
          <p:nvPr>
            <p:ph type="ftr" sz="quarter" idx="4"/>
          </p:nvPr>
        </p:nvSpPr>
        <p:spPr/>
        <p:txBody>
          <a:bodyPr/>
          <a:lstStyle/>
          <a:p>
            <a:r>
              <a:rPr lang="en-US"/>
              <a:t>Where Have You Come From and Where Are You Going?</a:t>
            </a:r>
            <a:endParaRPr lang="en-US" dirty="0"/>
          </a:p>
        </p:txBody>
      </p:sp>
    </p:spTree>
    <p:extLst>
      <p:ext uri="{BB962C8B-B14F-4D97-AF65-F5344CB8AC3E}">
        <p14:creationId xmlns:p14="http://schemas.microsoft.com/office/powerpoint/2010/main" val="280804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2/28/2024</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2/28/2024</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3730752" y="4073236"/>
            <a:ext cx="8308847" cy="1812135"/>
          </a:xfrm>
        </p:spPr>
        <p:txBody>
          <a:bodyPr anchor="t">
            <a:normAutofit fontScale="90000"/>
          </a:bodyPr>
          <a:lstStyle/>
          <a:p>
            <a:pPr algn="l"/>
            <a:r>
              <a:rPr lang="en-US" sz="5400" b="1" dirty="0">
                <a:latin typeface="Franklin Gothic Book" panose="020B0503020102020204" pitchFamily="34" charset="0"/>
                <a:cs typeface="Segoe UI" panose="020B0502040204020203" pitchFamily="34" charset="0"/>
              </a:rPr>
              <a:t>Where Have You Come From </a:t>
            </a:r>
            <a:r>
              <a:rPr lang="en-US" sz="5400" dirty="0">
                <a:latin typeface="Franklin Gothic Book" panose="020B0503020102020204" pitchFamily="34" charset="0"/>
                <a:cs typeface="Segoe UI" panose="020B0502040204020203" pitchFamily="34" charset="0"/>
              </a:rPr>
              <a:t>&amp;</a:t>
            </a:r>
            <a:br>
              <a:rPr lang="en-US" sz="5400" dirty="0">
                <a:latin typeface="Franklin Gothic Book" panose="020B0503020102020204" pitchFamily="34" charset="0"/>
                <a:cs typeface="Segoe UI" panose="020B0502040204020203" pitchFamily="34" charset="0"/>
              </a:rPr>
            </a:br>
            <a:r>
              <a:rPr lang="en-US" sz="5400" b="1" dirty="0">
                <a:latin typeface="Franklin Gothic Book" panose="020B0503020102020204" pitchFamily="34" charset="0"/>
                <a:cs typeface="Segoe UI" panose="020B0502040204020203" pitchFamily="34" charset="0"/>
              </a:rPr>
              <a:t>Where Are You Going?</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4" y="6242092"/>
            <a:ext cx="5609219" cy="576738"/>
          </a:xfrm>
        </p:spPr>
        <p:txBody>
          <a:bodyPr anchor="b">
            <a:normAutofit/>
          </a:bodyPr>
          <a:lstStyle/>
          <a:p>
            <a:pPr algn="l"/>
            <a:r>
              <a:rPr lang="en-US" sz="2800" b="1" dirty="0">
                <a:solidFill>
                  <a:schemeClr val="accent4">
                    <a:lumMod val="60000"/>
                    <a:lumOff val="40000"/>
                  </a:schemeClr>
                </a:solidFill>
                <a:latin typeface="Franklin Gothic Book" panose="020B0503020102020204" pitchFamily="34" charset="0"/>
              </a:rPr>
              <a:t>Genesis 16:8</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994418" y="0"/>
            <a:ext cx="10203163" cy="1325563"/>
          </a:xfrm>
          <a:ln w="12700">
            <a:solidFill>
              <a:schemeClr val="tx1"/>
            </a:solidFill>
          </a:ln>
        </p:spPr>
        <p:txBody>
          <a:bodyP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Lessons Learned From Hagar</a:t>
            </a:r>
            <a:r>
              <a:rPr lang="en-US" sz="54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 </a:t>
            </a:r>
            <a:r>
              <a:rPr lang="en-US" sz="5400"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 </a:t>
            </a:r>
          </a:p>
        </p:txBody>
      </p:sp>
      <p:sp>
        <p:nvSpPr>
          <p:cNvPr id="7" name="TextBox 6">
            <a:extLst>
              <a:ext uri="{FF2B5EF4-FFF2-40B4-BE49-F238E27FC236}">
                <a16:creationId xmlns:a16="http://schemas.microsoft.com/office/drawing/2014/main" id="{E5564556-59F0-4D0A-A6CD-ADF8F4D7428B}"/>
              </a:ext>
            </a:extLst>
          </p:cNvPr>
          <p:cNvSpPr txBox="1"/>
          <p:nvPr/>
        </p:nvSpPr>
        <p:spPr>
          <a:xfrm>
            <a:off x="297870" y="1580643"/>
            <a:ext cx="11596258" cy="4785926"/>
          </a:xfrm>
          <a:prstGeom prst="rect">
            <a:avLst/>
          </a:prstGeom>
          <a:noFill/>
        </p:spPr>
        <p:txBody>
          <a:bodyPr wrap="square" rtlCol="0">
            <a:spAutoFit/>
          </a:bodyPr>
          <a:lstStyle/>
          <a:p>
            <a:pPr>
              <a:spcBef>
                <a:spcPts val="1200"/>
              </a:spcBef>
              <a:spcAft>
                <a:spcPts val="600"/>
              </a:spcAft>
            </a:pPr>
            <a:r>
              <a:rPr lang="en-US" sz="4400" b="1" dirty="0">
                <a:latin typeface="Segoe UI" panose="020B0502040204020203" pitchFamily="34" charset="0"/>
                <a:cs typeface="Segoe UI" panose="020B0502040204020203" pitchFamily="34" charset="0"/>
              </a:rPr>
              <a:t>God desires/requires submission. </a:t>
            </a:r>
            <a:r>
              <a:rPr lang="en-US" sz="3600" dirty="0">
                <a:latin typeface="Segoe UI" panose="020B0502040204020203" pitchFamily="34" charset="0"/>
                <a:cs typeface="Segoe UI" panose="020B0502040204020203" pitchFamily="34" charset="0"/>
              </a:rPr>
              <a:t>For God to bless her, she would need to choose to return to Sarai and </a:t>
            </a:r>
            <a:r>
              <a:rPr lang="en-US" sz="3600" i="1" dirty="0">
                <a:latin typeface="Segoe UI" panose="020B0502040204020203" pitchFamily="34" charset="0"/>
                <a:cs typeface="Segoe UI" panose="020B0502040204020203" pitchFamily="34" charset="0"/>
              </a:rPr>
              <a:t>“</a:t>
            </a:r>
            <a:r>
              <a:rPr lang="en-US" sz="3600" b="1" i="1" dirty="0">
                <a:latin typeface="Segoe UI" panose="020B0502040204020203" pitchFamily="34" charset="0"/>
                <a:cs typeface="Segoe UI" panose="020B0502040204020203" pitchFamily="34" charset="0"/>
              </a:rPr>
              <a:t>submit yourself to her authority</a:t>
            </a:r>
            <a:r>
              <a:rPr lang="en-US" sz="3600" i="1" dirty="0">
                <a:latin typeface="Segoe UI" panose="020B0502040204020203" pitchFamily="34" charset="0"/>
                <a:cs typeface="Segoe UI" panose="020B0502040204020203" pitchFamily="34" charset="0"/>
              </a:rPr>
              <a:t>”. </a:t>
            </a:r>
          </a:p>
          <a:p>
            <a:pPr marL="571500" indent="-571500">
              <a:spcBef>
                <a:spcPts val="1200"/>
              </a:spcBef>
              <a:spcAft>
                <a:spcPts val="600"/>
              </a:spcAft>
              <a:buFont typeface="Arial" panose="020B0604020202020204" pitchFamily="34" charset="0"/>
              <a:buChar char="•"/>
            </a:pPr>
            <a:r>
              <a:rPr lang="en-US" sz="3600" b="1" dirty="0">
                <a:latin typeface="Segoe UI" panose="020B0502040204020203" pitchFamily="34" charset="0"/>
                <a:cs typeface="Segoe UI" panose="020B0502040204020203" pitchFamily="34" charset="0"/>
              </a:rPr>
              <a:t>To His will </a:t>
            </a:r>
            <a:r>
              <a:rPr lang="en-US" sz="3600" dirty="0">
                <a:latin typeface="Segoe UI" panose="020B0502040204020203" pitchFamily="34" charset="0"/>
                <a:cs typeface="Segoe UI" panose="020B0502040204020203" pitchFamily="34" charset="0"/>
              </a:rPr>
              <a:t>(James 4:7; 1 Peter 5:6; Matthew 16:24-25)</a:t>
            </a:r>
          </a:p>
          <a:p>
            <a:pPr marL="571500" indent="-571500">
              <a:spcBef>
                <a:spcPts val="1200"/>
              </a:spcBef>
              <a:spcAft>
                <a:spcPts val="600"/>
              </a:spcAft>
              <a:buFont typeface="Arial" panose="020B0604020202020204" pitchFamily="34" charset="0"/>
              <a:buChar char="•"/>
            </a:pPr>
            <a:r>
              <a:rPr lang="en-US" sz="3600" b="1" dirty="0">
                <a:latin typeface="Segoe UI" panose="020B0502040204020203" pitchFamily="34" charset="0"/>
                <a:cs typeface="Segoe UI" panose="020B0502040204020203" pitchFamily="34" charset="0"/>
              </a:rPr>
              <a:t>To one another </a:t>
            </a:r>
            <a:r>
              <a:rPr lang="en-US" sz="3600" dirty="0">
                <a:latin typeface="Segoe UI" panose="020B0502040204020203" pitchFamily="34" charset="0"/>
                <a:cs typeface="Segoe UI" panose="020B0502040204020203" pitchFamily="34" charset="0"/>
              </a:rPr>
              <a:t>(Ephesians 5:21ff; 1 Peter 2:13-20; note vs. 21ff; example, Philemon 10-16)</a:t>
            </a:r>
          </a:p>
          <a:p>
            <a:pPr marL="1041400" lvl="2" indent="-571500">
              <a:spcBef>
                <a:spcPts val="1200"/>
              </a:spcBef>
              <a:spcAft>
                <a:spcPts val="600"/>
              </a:spcAft>
              <a:buFont typeface="Arial" panose="020B0604020202020204" pitchFamily="34" charset="0"/>
              <a:buChar char="•"/>
            </a:pPr>
            <a:r>
              <a:rPr lang="en-US" sz="3600" dirty="0">
                <a:latin typeface="Segoe UI" panose="020B0502040204020203" pitchFamily="34" charset="0"/>
                <a:cs typeface="Segoe UI" panose="020B0502040204020203" pitchFamily="34" charset="0"/>
              </a:rPr>
              <a:t>For God’s sake, </a:t>
            </a:r>
            <a:r>
              <a:rPr lang="en-US" sz="3600" b="1" dirty="0">
                <a:latin typeface="Segoe UI" panose="020B0502040204020203" pitchFamily="34" charset="0"/>
                <a:cs typeface="Segoe UI" panose="020B0502040204020203" pitchFamily="34" charset="0"/>
              </a:rPr>
              <a:t>for conscience sake</a:t>
            </a:r>
            <a:r>
              <a:rPr lang="en-US" sz="3600" dirty="0">
                <a:latin typeface="Segoe UI" panose="020B0502040204020203" pitchFamily="34" charset="0"/>
                <a:cs typeface="Segoe UI" panose="020B0502040204020203" pitchFamily="34" charset="0"/>
              </a:rPr>
              <a:t>. (1 Peter 2:19)</a:t>
            </a:r>
          </a:p>
        </p:txBody>
      </p:sp>
    </p:spTree>
    <p:extLst>
      <p:ext uri="{BB962C8B-B14F-4D97-AF65-F5344CB8AC3E}">
        <p14:creationId xmlns:p14="http://schemas.microsoft.com/office/powerpoint/2010/main" val="238844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994418" y="0"/>
            <a:ext cx="10203163" cy="1325563"/>
          </a:xfrm>
          <a:ln w="12700">
            <a:solidFill>
              <a:schemeClr val="tx1"/>
            </a:solidFill>
          </a:ln>
        </p:spPr>
        <p:txBody>
          <a:bodyP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Lessons Learned From Hagar</a:t>
            </a:r>
            <a:r>
              <a:rPr lang="en-US" sz="54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 - </a:t>
            </a:r>
          </a:p>
        </p:txBody>
      </p:sp>
      <p:sp>
        <p:nvSpPr>
          <p:cNvPr id="7" name="TextBox 6">
            <a:extLst>
              <a:ext uri="{FF2B5EF4-FFF2-40B4-BE49-F238E27FC236}">
                <a16:creationId xmlns:a16="http://schemas.microsoft.com/office/drawing/2014/main" id="{E5564556-59F0-4D0A-A6CD-ADF8F4D7428B}"/>
              </a:ext>
            </a:extLst>
          </p:cNvPr>
          <p:cNvSpPr txBox="1"/>
          <p:nvPr/>
        </p:nvSpPr>
        <p:spPr>
          <a:xfrm>
            <a:off x="457198" y="1705451"/>
            <a:ext cx="11277602" cy="3693319"/>
          </a:xfrm>
          <a:prstGeom prst="rect">
            <a:avLst/>
          </a:prstGeom>
          <a:noFill/>
        </p:spPr>
        <p:txBody>
          <a:bodyPr wrap="square" rtlCol="0">
            <a:spAutoFit/>
          </a:bodyPr>
          <a:lstStyle/>
          <a:p>
            <a:pPr>
              <a:spcBef>
                <a:spcPts val="1200"/>
              </a:spcBef>
              <a:spcAft>
                <a:spcPts val="600"/>
              </a:spcAft>
            </a:pPr>
            <a:r>
              <a:rPr lang="en-US" sz="4400" b="1" dirty="0">
                <a:latin typeface="Segoe UI" panose="020B0502040204020203" pitchFamily="34" charset="0"/>
                <a:cs typeface="Segoe UI" panose="020B0502040204020203" pitchFamily="34" charset="0"/>
              </a:rPr>
              <a:t>God desires/requires submission. </a:t>
            </a:r>
          </a:p>
          <a:p>
            <a:pPr marL="571500" indent="-571500">
              <a:spcBef>
                <a:spcPts val="1200"/>
              </a:spcBef>
              <a:spcAft>
                <a:spcPts val="600"/>
              </a:spcAft>
              <a:buFont typeface="Arial" panose="020B0604020202020204" pitchFamily="34" charset="0"/>
              <a:buChar char="•"/>
            </a:pPr>
            <a:r>
              <a:rPr lang="en-US" sz="4000" b="1" dirty="0">
                <a:latin typeface="Segoe UI" panose="020B0502040204020203" pitchFamily="34" charset="0"/>
                <a:cs typeface="Segoe UI" panose="020B0502040204020203" pitchFamily="34" charset="0"/>
              </a:rPr>
              <a:t>She, who</a:t>
            </a:r>
            <a:r>
              <a:rPr lang="en-US" sz="4000" dirty="0">
                <a:latin typeface="Segoe UI" panose="020B0502040204020203" pitchFamily="34" charset="0"/>
                <a:cs typeface="Segoe UI" panose="020B0502040204020203" pitchFamily="34" charset="0"/>
              </a:rPr>
              <a:t> perhaps </a:t>
            </a:r>
            <a:r>
              <a:rPr lang="en-US" sz="4000" b="1" dirty="0">
                <a:latin typeface="Segoe UI" panose="020B0502040204020203" pitchFamily="34" charset="0"/>
                <a:cs typeface="Segoe UI" panose="020B0502040204020203" pitchFamily="34" charset="0"/>
              </a:rPr>
              <a:t>couldn’t choose </a:t>
            </a:r>
            <a:r>
              <a:rPr lang="en-US" sz="4000" dirty="0">
                <a:latin typeface="Segoe UI" panose="020B0502040204020203" pitchFamily="34" charset="0"/>
                <a:cs typeface="Segoe UI" panose="020B0502040204020203" pitchFamily="34" charset="0"/>
              </a:rPr>
              <a:t>before, </a:t>
            </a:r>
            <a:br>
              <a:rPr lang="en-US" sz="4000" dirty="0">
                <a:latin typeface="Segoe UI" panose="020B0502040204020203" pitchFamily="34" charset="0"/>
                <a:cs typeface="Segoe UI" panose="020B0502040204020203" pitchFamily="34" charset="0"/>
              </a:rPr>
            </a:br>
            <a:r>
              <a:rPr lang="en-US" sz="4000" b="1" dirty="0">
                <a:latin typeface="Segoe UI" panose="020B0502040204020203" pitchFamily="34" charset="0"/>
                <a:cs typeface="Segoe UI" panose="020B0502040204020203" pitchFamily="34" charset="0"/>
              </a:rPr>
              <a:t>now must</a:t>
            </a:r>
            <a:r>
              <a:rPr lang="en-US" sz="4000" dirty="0">
                <a:latin typeface="Segoe UI" panose="020B0502040204020203" pitchFamily="34" charset="0"/>
                <a:cs typeface="Segoe UI" panose="020B0502040204020203" pitchFamily="34" charset="0"/>
              </a:rPr>
              <a:t>!</a:t>
            </a:r>
          </a:p>
          <a:p>
            <a:pPr marL="571500" indent="-571500">
              <a:spcBef>
                <a:spcPts val="1200"/>
              </a:spcBef>
              <a:spcAft>
                <a:spcPts val="600"/>
              </a:spcAft>
              <a:buFont typeface="Arial" panose="020B0604020202020204" pitchFamily="34" charset="0"/>
              <a:buChar char="•"/>
            </a:pPr>
            <a:r>
              <a:rPr lang="en-US" sz="4000" b="1" dirty="0">
                <a:latin typeface="Segoe UI" panose="020B0502040204020203" pitchFamily="34" charset="0"/>
                <a:cs typeface="Segoe UI" panose="020B0502040204020203" pitchFamily="34" charset="0"/>
              </a:rPr>
              <a:t>Only God can bless our broken roads </a:t>
            </a:r>
            <a:r>
              <a:rPr lang="en-US" sz="4000" dirty="0">
                <a:latin typeface="Segoe UI" panose="020B0502040204020203" pitchFamily="34" charset="0"/>
                <a:cs typeface="Segoe UI" panose="020B0502040204020203" pitchFamily="34" charset="0"/>
              </a:rPr>
              <a:t>going forward. (Matthew 11:28-30; Luke 7:44-50) </a:t>
            </a:r>
          </a:p>
        </p:txBody>
      </p:sp>
    </p:spTree>
    <p:extLst>
      <p:ext uri="{BB962C8B-B14F-4D97-AF65-F5344CB8AC3E}">
        <p14:creationId xmlns:p14="http://schemas.microsoft.com/office/powerpoint/2010/main" val="202174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595744" y="169573"/>
            <a:ext cx="10203163" cy="1325563"/>
          </a:xfrm>
          <a:ln w="12700">
            <a:solidFill>
              <a:schemeClr val="tx1"/>
            </a:solidFill>
          </a:ln>
        </p:spPr>
        <p:txBody>
          <a:bodyP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Lessons Learned From Hagar</a:t>
            </a:r>
            <a:r>
              <a:rPr lang="en-US" sz="54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 - </a:t>
            </a:r>
          </a:p>
        </p:txBody>
      </p:sp>
      <p:sp>
        <p:nvSpPr>
          <p:cNvPr id="7" name="TextBox 6">
            <a:extLst>
              <a:ext uri="{FF2B5EF4-FFF2-40B4-BE49-F238E27FC236}">
                <a16:creationId xmlns:a16="http://schemas.microsoft.com/office/drawing/2014/main" id="{E5564556-59F0-4D0A-A6CD-ADF8F4D7428B}"/>
              </a:ext>
            </a:extLst>
          </p:cNvPr>
          <p:cNvSpPr txBox="1"/>
          <p:nvPr/>
        </p:nvSpPr>
        <p:spPr>
          <a:xfrm>
            <a:off x="595744" y="1901536"/>
            <a:ext cx="11000512" cy="4370427"/>
          </a:xfrm>
          <a:prstGeom prst="rect">
            <a:avLst/>
          </a:prstGeom>
          <a:noFill/>
        </p:spPr>
        <p:txBody>
          <a:bodyPr wrap="square" rtlCol="0">
            <a:spAutoFit/>
          </a:bodyPr>
          <a:lstStyle/>
          <a:p>
            <a:pPr>
              <a:spcBef>
                <a:spcPts val="1200"/>
              </a:spcBef>
              <a:spcAft>
                <a:spcPts val="600"/>
              </a:spcAft>
            </a:pPr>
            <a:r>
              <a:rPr lang="en-US" sz="4000" b="1" dirty="0">
                <a:latin typeface="Segoe UI" panose="020B0502040204020203" pitchFamily="34" charset="0"/>
                <a:cs typeface="Segoe UI" panose="020B0502040204020203" pitchFamily="34" charset="0"/>
              </a:rPr>
              <a:t>God knows &amp; cares.</a:t>
            </a:r>
          </a:p>
          <a:p>
            <a:pPr marL="571500" indent="-571500">
              <a:spcBef>
                <a:spcPts val="1200"/>
              </a:spcBef>
              <a:spcAft>
                <a:spcPts val="600"/>
              </a:spcAft>
              <a:buFont typeface="Arial" panose="020B0604020202020204" pitchFamily="34" charset="0"/>
              <a:buChar char="•"/>
            </a:pPr>
            <a:r>
              <a:rPr lang="en-US" sz="4400" b="1" dirty="0">
                <a:latin typeface="Segoe UI" panose="020B0502040204020203" pitchFamily="34" charset="0"/>
                <a:cs typeface="Segoe UI" panose="020B0502040204020203" pitchFamily="34" charset="0"/>
              </a:rPr>
              <a:t>He sees us </a:t>
            </a:r>
            <a:r>
              <a:rPr lang="en-US" sz="4000" dirty="0">
                <a:latin typeface="Segoe UI" panose="020B0502040204020203" pitchFamily="34" charset="0"/>
                <a:cs typeface="Segoe UI" panose="020B0502040204020203" pitchFamily="34" charset="0"/>
              </a:rPr>
              <a:t>(Genesis 16:13; Luke 7:44-50; </a:t>
            </a:r>
            <a:br>
              <a:rPr lang="en-US" sz="4000" dirty="0">
                <a:latin typeface="Segoe UI" panose="020B0502040204020203" pitchFamily="34" charset="0"/>
                <a:cs typeface="Segoe UI" panose="020B0502040204020203" pitchFamily="34" charset="0"/>
              </a:rPr>
            </a:br>
            <a:r>
              <a:rPr lang="en-US" sz="4000" dirty="0">
                <a:latin typeface="Segoe UI" panose="020B0502040204020203" pitchFamily="34" charset="0"/>
                <a:cs typeface="Segoe UI" panose="020B0502040204020203" pitchFamily="34" charset="0"/>
              </a:rPr>
              <a:t>John 4:35; Psalms 33:13ff)</a:t>
            </a:r>
          </a:p>
          <a:p>
            <a:pPr marL="571500" indent="-571500">
              <a:spcBef>
                <a:spcPts val="1200"/>
              </a:spcBef>
              <a:spcAft>
                <a:spcPts val="600"/>
              </a:spcAft>
              <a:buFont typeface="Arial" panose="020B0604020202020204" pitchFamily="34" charset="0"/>
              <a:buChar char="•"/>
            </a:pPr>
            <a:r>
              <a:rPr lang="en-US" sz="4400" b="1" dirty="0">
                <a:latin typeface="Segoe UI" panose="020B0502040204020203" pitchFamily="34" charset="0"/>
                <a:cs typeface="Segoe UI" panose="020B0502040204020203" pitchFamily="34" charset="0"/>
              </a:rPr>
              <a:t>He hears us </a:t>
            </a:r>
            <a:r>
              <a:rPr lang="en-US" sz="4000" dirty="0">
                <a:latin typeface="Segoe UI" panose="020B0502040204020203" pitchFamily="34" charset="0"/>
                <a:cs typeface="Segoe UI" panose="020B0502040204020203" pitchFamily="34" charset="0"/>
              </a:rPr>
              <a:t>(Genesis 16:11, </a:t>
            </a:r>
            <a:r>
              <a:rPr lang="en-US" sz="4000" i="1" dirty="0">
                <a:latin typeface="Segoe UI" panose="020B0502040204020203" pitchFamily="34" charset="0"/>
                <a:cs typeface="Segoe UI" panose="020B0502040204020203" pitchFamily="34" charset="0"/>
              </a:rPr>
              <a:t>“the </a:t>
            </a:r>
            <a:r>
              <a:rPr lang="en-US" sz="4000" b="1" i="1" dirty="0">
                <a:latin typeface="Segoe UI" panose="020B0502040204020203" pitchFamily="34" charset="0"/>
                <a:cs typeface="Segoe UI" panose="020B0502040204020203" pitchFamily="34" charset="0"/>
              </a:rPr>
              <a:t>Lord has given heed to (heard) your affliction</a:t>
            </a:r>
            <a:r>
              <a:rPr lang="en-US" sz="4000" i="1" dirty="0">
                <a:latin typeface="Segoe UI" panose="020B0502040204020203" pitchFamily="34" charset="0"/>
                <a:cs typeface="Segoe UI" panose="020B0502040204020203" pitchFamily="34" charset="0"/>
              </a:rPr>
              <a:t>”. </a:t>
            </a:r>
            <a:r>
              <a:rPr lang="en-US" sz="4000" dirty="0">
                <a:latin typeface="Segoe UI" panose="020B0502040204020203" pitchFamily="34" charset="0"/>
                <a:cs typeface="Segoe UI" panose="020B0502040204020203" pitchFamily="34" charset="0"/>
              </a:rPr>
              <a:t>“Ishmael” means “God hears”; </a:t>
            </a:r>
            <a:r>
              <a:rPr lang="en-US" sz="4000">
                <a:latin typeface="Segoe UI" panose="020B0502040204020203" pitchFamily="34" charset="0"/>
                <a:cs typeface="Segoe UI" panose="020B0502040204020203" pitchFamily="34" charset="0"/>
              </a:rPr>
              <a:t>John 9:31)</a:t>
            </a:r>
            <a:endParaRPr lang="en-US" sz="4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308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F5896-2204-0BD3-73A3-88B8C0018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65955-257A-455E-C3F6-03E8486FAF8C}"/>
              </a:ext>
            </a:extLst>
          </p:cNvPr>
          <p:cNvSpPr>
            <a:spLocks noGrp="1"/>
          </p:cNvSpPr>
          <p:nvPr>
            <p:ph type="title"/>
          </p:nvPr>
        </p:nvSpPr>
        <p:spPr>
          <a:xfrm>
            <a:off x="595744" y="169573"/>
            <a:ext cx="10745766" cy="1325563"/>
          </a:xfrm>
          <a:ln w="12700">
            <a:solidFill>
              <a:schemeClr val="tx1"/>
            </a:solidFill>
          </a:ln>
        </p:spPr>
        <p:txBody>
          <a:bodyP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Where Have We All Come From?</a:t>
            </a:r>
            <a:endParaRPr lang="en-US" sz="54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3568B236-1DCD-D552-D3B8-DFC6180BC1DB}"/>
              </a:ext>
            </a:extLst>
          </p:cNvPr>
          <p:cNvSpPr txBox="1"/>
          <p:nvPr/>
        </p:nvSpPr>
        <p:spPr>
          <a:xfrm>
            <a:off x="595744" y="1495136"/>
            <a:ext cx="11000512" cy="5478423"/>
          </a:xfrm>
          <a:prstGeom prst="rect">
            <a:avLst/>
          </a:prstGeom>
          <a:noFill/>
        </p:spPr>
        <p:txBody>
          <a:bodyPr wrap="square" rtlCol="0">
            <a:spAutoFit/>
          </a:bodyPr>
          <a:lstStyle/>
          <a:p>
            <a:pPr>
              <a:spcBef>
                <a:spcPts val="1200"/>
              </a:spcBef>
              <a:spcAft>
                <a:spcPts val="600"/>
              </a:spcAft>
            </a:pPr>
            <a:r>
              <a:rPr lang="en-US" sz="4000" b="1" dirty="0">
                <a:latin typeface="Segoe UI" panose="020B0502040204020203" pitchFamily="34" charset="0"/>
                <a:cs typeface="Segoe UI" panose="020B0502040204020203" pitchFamily="34" charset="0"/>
              </a:rPr>
              <a:t>We are all created by God in His image with the ability to choose. </a:t>
            </a:r>
            <a:r>
              <a:rPr lang="en-US" sz="4000" dirty="0">
                <a:latin typeface="Segoe UI" panose="020B0502040204020203" pitchFamily="34" charset="0"/>
                <a:cs typeface="Segoe UI" panose="020B0502040204020203" pitchFamily="34" charset="0"/>
              </a:rPr>
              <a:t>(Acts 17:25-28; Isaiah 45:9; Genesis 1:27; Ephesians 4:22-24)</a:t>
            </a:r>
          </a:p>
          <a:p>
            <a:pPr>
              <a:spcBef>
                <a:spcPts val="1200"/>
              </a:spcBef>
              <a:spcAft>
                <a:spcPts val="600"/>
              </a:spcAft>
            </a:pPr>
            <a:r>
              <a:rPr lang="en-US" sz="4000" b="1" dirty="0">
                <a:latin typeface="Segoe UI" panose="020B0502040204020203" pitchFamily="34" charset="0"/>
                <a:cs typeface="Segoe UI" panose="020B0502040204020203" pitchFamily="34" charset="0"/>
              </a:rPr>
              <a:t>We have all come from a past in which we chose to commit sin </a:t>
            </a:r>
            <a:r>
              <a:rPr lang="en-US" sz="4000" dirty="0">
                <a:latin typeface="Segoe UI" panose="020B0502040204020203" pitchFamily="34" charset="0"/>
                <a:cs typeface="Segoe UI" panose="020B0502040204020203" pitchFamily="34" charset="0"/>
              </a:rPr>
              <a:t>which has separated us from Him. (Romans 3:23; Isaiah 59:1-2)</a:t>
            </a:r>
          </a:p>
          <a:p>
            <a:pPr>
              <a:spcBef>
                <a:spcPts val="1200"/>
              </a:spcBef>
              <a:spcAft>
                <a:spcPts val="600"/>
              </a:spcAft>
            </a:pPr>
            <a:r>
              <a:rPr lang="en-US" sz="4000" dirty="0">
                <a:latin typeface="Segoe UI" panose="020B0502040204020203" pitchFamily="34" charset="0"/>
                <a:cs typeface="Segoe UI" panose="020B0502040204020203" pitchFamily="34" charset="0"/>
              </a:rPr>
              <a:t>All of us have been presented with a choice. (Titus 3:3-5)</a:t>
            </a:r>
            <a:endParaRPr lang="en-US"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793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595744" y="169573"/>
            <a:ext cx="10203163" cy="1325563"/>
          </a:xfrm>
          <a:ln w="12700">
            <a:solidFill>
              <a:schemeClr val="tx1"/>
            </a:solidFill>
          </a:ln>
        </p:spPr>
        <p:txBody>
          <a:bodyP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Where</a:t>
            </a:r>
            <a:r>
              <a:rPr lang="en-US" sz="6000" b="1" dirty="0">
                <a:latin typeface="Franklin Gothic Book" panose="020B0503020102020204" pitchFamily="34" charset="0"/>
                <a:cs typeface="Segoe UI" panose="020B0502040204020203" pitchFamily="34" charset="0"/>
              </a:rPr>
              <a:t> </a:t>
            </a:r>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Are We All Going?</a:t>
            </a:r>
            <a:endParaRPr lang="en-US" sz="5400" b="1" dirty="0">
              <a:latin typeface="Franklin Gothic Book" panose="020B050302010202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E5564556-59F0-4D0A-A6CD-ADF8F4D7428B}"/>
              </a:ext>
            </a:extLst>
          </p:cNvPr>
          <p:cNvSpPr txBox="1"/>
          <p:nvPr/>
        </p:nvSpPr>
        <p:spPr>
          <a:xfrm>
            <a:off x="595744" y="1495136"/>
            <a:ext cx="11000512" cy="4478149"/>
          </a:xfrm>
          <a:prstGeom prst="rect">
            <a:avLst/>
          </a:prstGeom>
          <a:noFill/>
        </p:spPr>
        <p:txBody>
          <a:bodyPr wrap="square" rtlCol="0">
            <a:spAutoFit/>
          </a:bodyPr>
          <a:lstStyle/>
          <a:p>
            <a:pPr>
              <a:spcBef>
                <a:spcPts val="1200"/>
              </a:spcBef>
              <a:spcAft>
                <a:spcPts val="600"/>
              </a:spcAft>
            </a:pPr>
            <a:r>
              <a:rPr lang="en-US" sz="4000" b="1" dirty="0">
                <a:latin typeface="Segoe UI" panose="020B0502040204020203" pitchFamily="34" charset="0"/>
                <a:cs typeface="Segoe UI" panose="020B0502040204020203" pitchFamily="34" charset="0"/>
              </a:rPr>
              <a:t>Our daily choices determine:</a:t>
            </a:r>
          </a:p>
          <a:p>
            <a:pPr marL="571500" indent="-571500">
              <a:spcBef>
                <a:spcPts val="1200"/>
              </a:spcBef>
              <a:spcAft>
                <a:spcPts val="600"/>
              </a:spcAft>
              <a:buFont typeface="Arial" panose="020B0604020202020204" pitchFamily="34" charset="0"/>
              <a:buChar char="•"/>
            </a:pPr>
            <a:r>
              <a:rPr lang="en-US" sz="4000" b="1" dirty="0">
                <a:latin typeface="Segoe UI" panose="020B0502040204020203" pitchFamily="34" charset="0"/>
                <a:cs typeface="Segoe UI" panose="020B0502040204020203" pitchFamily="34" charset="0"/>
              </a:rPr>
              <a:t>Whether to a place of glory, honor, immortality and eternal life, or </a:t>
            </a:r>
          </a:p>
          <a:p>
            <a:pPr marL="571500" indent="-571500">
              <a:spcBef>
                <a:spcPts val="1200"/>
              </a:spcBef>
              <a:spcAft>
                <a:spcPts val="600"/>
              </a:spcAft>
              <a:buFont typeface="Arial" panose="020B0604020202020204" pitchFamily="34" charset="0"/>
              <a:buChar char="•"/>
            </a:pPr>
            <a:r>
              <a:rPr lang="en-US" sz="4000" b="1" dirty="0">
                <a:latin typeface="Segoe UI" panose="020B0502040204020203" pitchFamily="34" charset="0"/>
                <a:cs typeface="Segoe UI" panose="020B0502040204020203" pitchFamily="34" charset="0"/>
              </a:rPr>
              <a:t>A place of wrath, indignation and tribulation </a:t>
            </a:r>
            <a:r>
              <a:rPr lang="en-US" sz="4000" dirty="0">
                <a:latin typeface="Segoe UI" panose="020B0502040204020203" pitchFamily="34" charset="0"/>
                <a:cs typeface="Segoe UI" panose="020B0502040204020203" pitchFamily="34" charset="0"/>
              </a:rPr>
              <a:t>(Romans 2:4-10). </a:t>
            </a:r>
          </a:p>
          <a:p>
            <a:pPr>
              <a:spcBef>
                <a:spcPts val="1200"/>
              </a:spcBef>
              <a:spcAft>
                <a:spcPts val="600"/>
              </a:spcAft>
            </a:pPr>
            <a:r>
              <a:rPr lang="en-US" sz="4000" b="1" dirty="0">
                <a:latin typeface="Segoe UI" panose="020B0502040204020203" pitchFamily="34" charset="0"/>
                <a:cs typeface="Segoe UI" panose="020B0502040204020203" pitchFamily="34" charset="0"/>
              </a:rPr>
              <a:t>Two choices</a:t>
            </a:r>
            <a:r>
              <a:rPr lang="en-US" sz="4000" dirty="0">
                <a:latin typeface="Segoe UI" panose="020B0502040204020203" pitchFamily="34" charset="0"/>
                <a:cs typeface="Segoe UI" panose="020B0502040204020203" pitchFamily="34" charset="0"/>
              </a:rPr>
              <a:t>: Matthew 7:13-14; cf., Luke 16:19ff</a:t>
            </a:r>
          </a:p>
        </p:txBody>
      </p:sp>
    </p:spTree>
    <p:extLst>
      <p:ext uri="{BB962C8B-B14F-4D97-AF65-F5344CB8AC3E}">
        <p14:creationId xmlns:p14="http://schemas.microsoft.com/office/powerpoint/2010/main" val="55870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595744" y="169573"/>
            <a:ext cx="10203163" cy="1325563"/>
          </a:xfrm>
          <a:ln w="12700">
            <a:solidFill>
              <a:schemeClr val="tx1"/>
            </a:solidFill>
          </a:ln>
        </p:spPr>
        <p:txBody>
          <a:bodyP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Context</a:t>
            </a:r>
            <a:r>
              <a:rPr lang="en-US" sz="5400" b="1" dirty="0">
                <a:latin typeface="Franklin Gothic Book" panose="020B0503020102020204" pitchFamily="34" charset="0"/>
                <a:cs typeface="Segoe UI" panose="020B0502040204020203" pitchFamily="34" charset="0"/>
              </a:rPr>
              <a:t> - </a:t>
            </a:r>
          </a:p>
        </p:txBody>
      </p:sp>
      <p:sp>
        <p:nvSpPr>
          <p:cNvPr id="7" name="TextBox 6">
            <a:extLst>
              <a:ext uri="{FF2B5EF4-FFF2-40B4-BE49-F238E27FC236}">
                <a16:creationId xmlns:a16="http://schemas.microsoft.com/office/drawing/2014/main" id="{E5564556-59F0-4D0A-A6CD-ADF8F4D7428B}"/>
              </a:ext>
            </a:extLst>
          </p:cNvPr>
          <p:cNvSpPr txBox="1"/>
          <p:nvPr/>
        </p:nvSpPr>
        <p:spPr>
          <a:xfrm>
            <a:off x="595744" y="1495136"/>
            <a:ext cx="11205485" cy="3939540"/>
          </a:xfrm>
          <a:prstGeom prst="rect">
            <a:avLst/>
          </a:prstGeom>
          <a:noFill/>
        </p:spPr>
        <p:txBody>
          <a:bodyPr wrap="square" rtlCol="0">
            <a:spAutoFit/>
          </a:bodyPr>
          <a:lstStyle/>
          <a:p>
            <a:pPr>
              <a:spcBef>
                <a:spcPts val="1200"/>
              </a:spcBef>
              <a:spcAft>
                <a:spcPts val="600"/>
              </a:spcAft>
            </a:pPr>
            <a:r>
              <a:rPr lang="en-US" sz="4400" b="1" dirty="0">
                <a:latin typeface="Segoe UI" panose="020B0502040204020203" pitchFamily="34" charset="0"/>
                <a:cs typeface="Segoe UI" panose="020B0502040204020203" pitchFamily="34" charset="0"/>
              </a:rPr>
              <a:t>Promises to Abram and Sarai </a:t>
            </a:r>
            <a:br>
              <a:rPr lang="en-US" sz="4400" b="1" dirty="0">
                <a:latin typeface="Segoe UI" panose="020B0502040204020203" pitchFamily="34" charset="0"/>
                <a:cs typeface="Segoe UI" panose="020B0502040204020203" pitchFamily="34" charset="0"/>
              </a:rPr>
            </a:br>
            <a:r>
              <a:rPr lang="en-US" sz="4400" dirty="0">
                <a:latin typeface="Segoe UI" panose="020B0502040204020203" pitchFamily="34" charset="0"/>
                <a:cs typeface="Segoe UI" panose="020B0502040204020203" pitchFamily="34" charset="0"/>
              </a:rPr>
              <a:t>(Genesis 12:1-7; 15:1-6) </a:t>
            </a:r>
            <a:r>
              <a:rPr lang="en-US" sz="4400" b="1" dirty="0">
                <a:latin typeface="Segoe UI" panose="020B0502040204020203" pitchFamily="34" charset="0"/>
                <a:cs typeface="Segoe UI" panose="020B0502040204020203" pitchFamily="34" charset="0"/>
              </a:rPr>
              <a:t>but no offspring</a:t>
            </a:r>
            <a:r>
              <a:rPr lang="en-US" sz="4400" dirty="0">
                <a:latin typeface="Segoe UI" panose="020B0502040204020203" pitchFamily="34" charset="0"/>
                <a:cs typeface="Segoe UI" panose="020B0502040204020203" pitchFamily="34" charset="0"/>
              </a:rPr>
              <a:t>.</a:t>
            </a:r>
          </a:p>
          <a:p>
            <a:pPr>
              <a:spcBef>
                <a:spcPts val="1200"/>
              </a:spcBef>
              <a:spcAft>
                <a:spcPts val="600"/>
              </a:spcAft>
            </a:pPr>
            <a:r>
              <a:rPr lang="en-US" sz="4400" b="1" dirty="0">
                <a:latin typeface="Segoe UI" panose="020B0502040204020203" pitchFamily="34" charset="0"/>
                <a:cs typeface="Segoe UI" panose="020B0502040204020203" pitchFamily="34" charset="0"/>
              </a:rPr>
              <a:t>Sarai’s Egyptian handmaid</a:t>
            </a:r>
            <a:r>
              <a:rPr lang="en-US" sz="4400" dirty="0">
                <a:latin typeface="Segoe UI" panose="020B0502040204020203" pitchFamily="34" charset="0"/>
                <a:cs typeface="Segoe UI" panose="020B0502040204020203" pitchFamily="34" charset="0"/>
              </a:rPr>
              <a:t>. (Genesis 16:1)</a:t>
            </a:r>
          </a:p>
          <a:p>
            <a:pPr>
              <a:spcBef>
                <a:spcPts val="1200"/>
              </a:spcBef>
              <a:spcAft>
                <a:spcPts val="600"/>
              </a:spcAft>
            </a:pPr>
            <a:r>
              <a:rPr lang="en-US" sz="4400" b="1" dirty="0">
                <a:latin typeface="Segoe UI" panose="020B0502040204020203" pitchFamily="34" charset="0"/>
                <a:cs typeface="Segoe UI" panose="020B0502040204020203" pitchFamily="34" charset="0"/>
              </a:rPr>
              <a:t>Sarai proposes to Abram that she obtain children through Hagar. </a:t>
            </a:r>
            <a:r>
              <a:rPr lang="en-US" sz="4400" dirty="0">
                <a:latin typeface="Segoe UI" panose="020B0502040204020203" pitchFamily="34" charset="0"/>
                <a:cs typeface="Segoe UI" panose="020B0502040204020203" pitchFamily="34" charset="0"/>
              </a:rPr>
              <a:t>(Genesis 16:2-4)</a:t>
            </a:r>
          </a:p>
        </p:txBody>
      </p:sp>
    </p:spTree>
    <p:extLst>
      <p:ext uri="{BB962C8B-B14F-4D97-AF65-F5344CB8AC3E}">
        <p14:creationId xmlns:p14="http://schemas.microsoft.com/office/powerpoint/2010/main" val="15349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595744" y="169573"/>
            <a:ext cx="10203163" cy="1325563"/>
          </a:xfrm>
          <a:ln w="12700">
            <a:solidFill>
              <a:schemeClr val="tx1"/>
            </a:solidFill>
          </a:ln>
        </p:spPr>
        <p:txBody>
          <a:bodyP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Context</a:t>
            </a:r>
            <a:r>
              <a:rPr lang="en-US" sz="5400" b="1" dirty="0">
                <a:latin typeface="Franklin Gothic Book" panose="020B0503020102020204" pitchFamily="34" charset="0"/>
                <a:cs typeface="Segoe UI" panose="020B0502040204020203" pitchFamily="34" charset="0"/>
              </a:rPr>
              <a:t> - </a:t>
            </a:r>
          </a:p>
        </p:txBody>
      </p:sp>
      <p:sp>
        <p:nvSpPr>
          <p:cNvPr id="7" name="TextBox 6">
            <a:extLst>
              <a:ext uri="{FF2B5EF4-FFF2-40B4-BE49-F238E27FC236}">
                <a16:creationId xmlns:a16="http://schemas.microsoft.com/office/drawing/2014/main" id="{E5564556-59F0-4D0A-A6CD-ADF8F4D7428B}"/>
              </a:ext>
            </a:extLst>
          </p:cNvPr>
          <p:cNvSpPr txBox="1"/>
          <p:nvPr/>
        </p:nvSpPr>
        <p:spPr>
          <a:xfrm>
            <a:off x="595744" y="1495136"/>
            <a:ext cx="11000512" cy="4385816"/>
          </a:xfrm>
          <a:prstGeom prst="rect">
            <a:avLst/>
          </a:prstGeom>
          <a:noFill/>
        </p:spPr>
        <p:txBody>
          <a:bodyPr wrap="square" rtlCol="0">
            <a:spAutoFit/>
          </a:bodyPr>
          <a:lstStyle/>
          <a:p>
            <a:pPr>
              <a:spcBef>
                <a:spcPts val="1200"/>
              </a:spcBef>
              <a:spcAft>
                <a:spcPts val="600"/>
              </a:spcAft>
            </a:pPr>
            <a:r>
              <a:rPr lang="en-US" sz="4400" b="1" dirty="0">
                <a:latin typeface="Segoe UI" panose="020B0502040204020203" pitchFamily="34" charset="0"/>
                <a:cs typeface="Segoe UI" panose="020B0502040204020203" pitchFamily="34" charset="0"/>
              </a:rPr>
              <a:t>Hagar “despised” Sarai and Sarai blames Abram who “punts” and tells Sarai to “</a:t>
            </a:r>
            <a:r>
              <a:rPr lang="en-US" sz="4400" b="1" i="1" dirty="0">
                <a:latin typeface="Segoe UI" panose="020B0502040204020203" pitchFamily="34" charset="0"/>
                <a:cs typeface="Segoe UI" panose="020B0502040204020203" pitchFamily="34" charset="0"/>
              </a:rPr>
              <a:t>do what is good in your sight</a:t>
            </a:r>
            <a:r>
              <a:rPr lang="en-US" sz="4400" b="1" dirty="0">
                <a:latin typeface="Segoe UI" panose="020B0502040204020203" pitchFamily="34" charset="0"/>
                <a:cs typeface="Segoe UI" panose="020B0502040204020203" pitchFamily="34" charset="0"/>
              </a:rPr>
              <a:t>”. </a:t>
            </a:r>
            <a:br>
              <a:rPr lang="en-US" sz="4400" b="1" dirty="0">
                <a:latin typeface="Segoe UI" panose="020B0502040204020203" pitchFamily="34" charset="0"/>
                <a:cs typeface="Segoe UI" panose="020B0502040204020203" pitchFamily="34" charset="0"/>
              </a:rPr>
            </a:br>
            <a:r>
              <a:rPr lang="en-US" sz="4400" dirty="0">
                <a:latin typeface="Segoe UI" panose="020B0502040204020203" pitchFamily="34" charset="0"/>
                <a:cs typeface="Segoe UI" panose="020B0502040204020203" pitchFamily="34" charset="0"/>
              </a:rPr>
              <a:t>(Genesis 16:5-6)</a:t>
            </a:r>
          </a:p>
          <a:p>
            <a:pPr>
              <a:spcBef>
                <a:spcPts val="1200"/>
              </a:spcBef>
              <a:spcAft>
                <a:spcPts val="600"/>
              </a:spcAft>
            </a:pPr>
            <a:r>
              <a:rPr lang="en-US" sz="4400" b="1" dirty="0">
                <a:latin typeface="Segoe UI" panose="020B0502040204020203" pitchFamily="34" charset="0"/>
                <a:cs typeface="Segoe UI" panose="020B0502040204020203" pitchFamily="34" charset="0"/>
              </a:rPr>
              <a:t>Sarai treats her “</a:t>
            </a:r>
            <a:r>
              <a:rPr lang="en-US" sz="4400" b="1" i="1" dirty="0">
                <a:latin typeface="Segoe UI" panose="020B0502040204020203" pitchFamily="34" charset="0"/>
                <a:cs typeface="Segoe UI" panose="020B0502040204020203" pitchFamily="34" charset="0"/>
              </a:rPr>
              <a:t>harshly</a:t>
            </a:r>
            <a:r>
              <a:rPr lang="en-US" sz="4400" b="1" dirty="0">
                <a:latin typeface="Segoe UI" panose="020B0502040204020203" pitchFamily="34" charset="0"/>
                <a:cs typeface="Segoe UI" panose="020B0502040204020203" pitchFamily="34" charset="0"/>
              </a:rPr>
              <a:t>” and Hagar “</a:t>
            </a:r>
            <a:r>
              <a:rPr lang="en-US" sz="4400" b="1" i="1" dirty="0">
                <a:latin typeface="Segoe UI" panose="020B0502040204020203" pitchFamily="34" charset="0"/>
                <a:cs typeface="Segoe UI" panose="020B0502040204020203" pitchFamily="34" charset="0"/>
              </a:rPr>
              <a:t>fled from her presence</a:t>
            </a:r>
            <a:r>
              <a:rPr lang="en-US" sz="4400" b="1" dirty="0">
                <a:latin typeface="Segoe UI" panose="020B0502040204020203" pitchFamily="34" charset="0"/>
                <a:cs typeface="Segoe UI" panose="020B0502040204020203" pitchFamily="34" charset="0"/>
              </a:rPr>
              <a:t>.” </a:t>
            </a:r>
            <a:r>
              <a:rPr lang="en-US" sz="4400" dirty="0">
                <a:latin typeface="Segoe UI" panose="020B0502040204020203" pitchFamily="34" charset="0"/>
                <a:cs typeface="Segoe UI" panose="020B0502040204020203" pitchFamily="34" charset="0"/>
              </a:rPr>
              <a:t>(Genesis 16:6)</a:t>
            </a:r>
          </a:p>
        </p:txBody>
      </p:sp>
    </p:spTree>
    <p:extLst>
      <p:ext uri="{BB962C8B-B14F-4D97-AF65-F5344CB8AC3E}">
        <p14:creationId xmlns:p14="http://schemas.microsoft.com/office/powerpoint/2010/main" val="27060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564556-59F0-4D0A-A6CD-ADF8F4D7428B}"/>
              </a:ext>
            </a:extLst>
          </p:cNvPr>
          <p:cNvSpPr txBox="1"/>
          <p:nvPr/>
        </p:nvSpPr>
        <p:spPr>
          <a:xfrm>
            <a:off x="383459" y="138285"/>
            <a:ext cx="11474244" cy="2785378"/>
          </a:xfrm>
          <a:prstGeom prst="rect">
            <a:avLst/>
          </a:prstGeom>
          <a:noFill/>
        </p:spPr>
        <p:txBody>
          <a:bodyPr wrap="square" rtlCol="0">
            <a:spAutoFit/>
          </a:bodyPr>
          <a:lstStyle/>
          <a:p>
            <a:pPr>
              <a:spcBef>
                <a:spcPts val="1200"/>
              </a:spcBef>
              <a:spcAft>
                <a:spcPts val="600"/>
              </a:spcAft>
            </a:pPr>
            <a:r>
              <a:rPr lang="en-US" sz="4000" b="1" dirty="0">
                <a:latin typeface="Segoe UI" panose="020B0502040204020203" pitchFamily="34" charset="0"/>
                <a:cs typeface="Segoe UI" panose="020B0502040204020203" pitchFamily="34" charset="0"/>
              </a:rPr>
              <a:t>Hagar travels through the wilderness at </a:t>
            </a:r>
            <a:r>
              <a:rPr lang="en-US" sz="4000" b="1" dirty="0" err="1">
                <a:latin typeface="Segoe UI" panose="020B0502040204020203" pitchFamily="34" charset="0"/>
                <a:cs typeface="Segoe UI" panose="020B0502040204020203" pitchFamily="34" charset="0"/>
              </a:rPr>
              <a:t>Shur</a:t>
            </a:r>
            <a:r>
              <a:rPr lang="en-US" sz="4000" b="1" dirty="0">
                <a:latin typeface="Segoe UI" panose="020B0502040204020203" pitchFamily="34" charset="0"/>
                <a:cs typeface="Segoe UI" panose="020B0502040204020203" pitchFamily="34" charset="0"/>
              </a:rPr>
              <a:t> seeking sustenance on her way back to Egypt. </a:t>
            </a:r>
          </a:p>
          <a:p>
            <a:pPr>
              <a:spcBef>
                <a:spcPts val="1200"/>
              </a:spcBef>
              <a:spcAft>
                <a:spcPts val="600"/>
              </a:spcAft>
            </a:pPr>
            <a:r>
              <a:rPr lang="en-US" sz="4000" b="1" dirty="0">
                <a:latin typeface="Segoe UI" panose="020B0502040204020203" pitchFamily="34" charset="0"/>
                <a:cs typeface="Segoe UI" panose="020B0502040204020203" pitchFamily="34" charset="0"/>
              </a:rPr>
              <a:t>The sustenance she finds is not only physical but spiritual.</a:t>
            </a:r>
            <a:endParaRPr lang="en-US" sz="40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534A51A3-D259-769A-3C88-EB431D2CB7B2}"/>
              </a:ext>
            </a:extLst>
          </p:cNvPr>
          <p:cNvPicPr>
            <a:picLocks noChangeAspect="1"/>
          </p:cNvPicPr>
          <p:nvPr/>
        </p:nvPicPr>
        <p:blipFill rotWithShape="1">
          <a:blip r:embed="rId3"/>
          <a:srcRect t="45591"/>
          <a:stretch/>
        </p:blipFill>
        <p:spPr>
          <a:xfrm>
            <a:off x="383460" y="2757948"/>
            <a:ext cx="11425082" cy="4100052"/>
          </a:xfrm>
          <a:prstGeom prst="rect">
            <a:avLst/>
          </a:prstGeom>
        </p:spPr>
      </p:pic>
      <p:sp>
        <p:nvSpPr>
          <p:cNvPr id="8" name="Rectangle 7">
            <a:extLst>
              <a:ext uri="{FF2B5EF4-FFF2-40B4-BE49-F238E27FC236}">
                <a16:creationId xmlns:a16="http://schemas.microsoft.com/office/drawing/2014/main" id="{3E45C2DB-4BAD-09F6-1403-DA341E55CFEE}"/>
              </a:ext>
            </a:extLst>
          </p:cNvPr>
          <p:cNvSpPr/>
          <p:nvPr/>
        </p:nvSpPr>
        <p:spPr>
          <a:xfrm>
            <a:off x="4409768" y="4970205"/>
            <a:ext cx="1401098" cy="69317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F9F69575-F9EE-E709-4258-7F645370D24C}"/>
              </a:ext>
            </a:extLst>
          </p:cNvPr>
          <p:cNvSpPr/>
          <p:nvPr/>
        </p:nvSpPr>
        <p:spPr>
          <a:xfrm>
            <a:off x="5294671" y="4197657"/>
            <a:ext cx="2551471" cy="4621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83456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564556-59F0-4D0A-A6CD-ADF8F4D7428B}"/>
              </a:ext>
            </a:extLst>
          </p:cNvPr>
          <p:cNvSpPr txBox="1"/>
          <p:nvPr/>
        </p:nvSpPr>
        <p:spPr>
          <a:xfrm>
            <a:off x="595744" y="1495136"/>
            <a:ext cx="11000512" cy="3708708"/>
          </a:xfrm>
          <a:prstGeom prst="rect">
            <a:avLst/>
          </a:prstGeom>
          <a:noFill/>
        </p:spPr>
        <p:txBody>
          <a:bodyPr wrap="square" rtlCol="0">
            <a:spAutoFit/>
          </a:bodyPr>
          <a:lstStyle/>
          <a:p>
            <a:pPr>
              <a:spcBef>
                <a:spcPts val="1200"/>
              </a:spcBef>
              <a:spcAft>
                <a:spcPts val="600"/>
              </a:spcAft>
            </a:pPr>
            <a:r>
              <a:rPr lang="en-US" sz="4400" b="1" dirty="0">
                <a:latin typeface="Segoe UI" panose="020B0502040204020203" pitchFamily="34" charset="0"/>
                <a:cs typeface="Segoe UI" panose="020B0502040204020203" pitchFamily="34" charset="0"/>
              </a:rPr>
              <a:t>Hagar is promised descendants “too many to count” through a son that exercise his will - who will “matter”.</a:t>
            </a:r>
          </a:p>
          <a:p>
            <a:pPr>
              <a:spcBef>
                <a:spcPts val="1200"/>
              </a:spcBef>
              <a:spcAft>
                <a:spcPts val="600"/>
              </a:spcAft>
            </a:pPr>
            <a:r>
              <a:rPr lang="en-US" sz="4400" dirty="0">
                <a:latin typeface="Segoe UI" panose="020B0502040204020203" pitchFamily="34" charset="0"/>
                <a:cs typeface="Segoe UI" panose="020B0502040204020203" pitchFamily="34" charset="0"/>
              </a:rPr>
              <a:t>She then named </a:t>
            </a:r>
            <a:r>
              <a:rPr lang="en-US" sz="4400" b="1" dirty="0">
                <a:latin typeface="Segoe UI" panose="020B0502040204020203" pitchFamily="34" charset="0"/>
                <a:cs typeface="Segoe UI" panose="020B0502040204020203" pitchFamily="34" charset="0"/>
              </a:rPr>
              <a:t>God “</a:t>
            </a:r>
            <a:r>
              <a:rPr lang="en-US" sz="4400" b="1" dirty="0" err="1">
                <a:latin typeface="Segoe UI" panose="020B0502040204020203" pitchFamily="34" charset="0"/>
                <a:cs typeface="Segoe UI" panose="020B0502040204020203" pitchFamily="34" charset="0"/>
              </a:rPr>
              <a:t>Elroi</a:t>
            </a:r>
            <a:r>
              <a:rPr lang="en-US" sz="4400" b="1" dirty="0">
                <a:latin typeface="Segoe UI" panose="020B0502040204020203" pitchFamily="34" charset="0"/>
                <a:cs typeface="Segoe UI" panose="020B0502040204020203" pitchFamily="34" charset="0"/>
              </a:rPr>
              <a:t>” meaning “</a:t>
            </a:r>
            <a:r>
              <a:rPr lang="en-US" sz="4400" b="1" i="1" dirty="0">
                <a:latin typeface="Segoe UI" panose="020B0502040204020203" pitchFamily="34" charset="0"/>
                <a:cs typeface="Segoe UI" panose="020B0502040204020203" pitchFamily="34" charset="0"/>
              </a:rPr>
              <a:t>You, God see me</a:t>
            </a:r>
            <a:r>
              <a:rPr lang="en-US" sz="4400" b="1" dirty="0">
                <a:latin typeface="Segoe UI" panose="020B0502040204020203" pitchFamily="34" charset="0"/>
                <a:cs typeface="Segoe UI" panose="020B0502040204020203" pitchFamily="34" charset="0"/>
              </a:rPr>
              <a:t>.” </a:t>
            </a:r>
            <a:r>
              <a:rPr lang="en-US" sz="4400" dirty="0">
                <a:latin typeface="Segoe UI" panose="020B0502040204020203" pitchFamily="34" charset="0"/>
                <a:cs typeface="Segoe UI" panose="020B0502040204020203" pitchFamily="34" charset="0"/>
              </a:rPr>
              <a:t>(John 4:15-19) </a:t>
            </a:r>
          </a:p>
        </p:txBody>
      </p:sp>
    </p:spTree>
    <p:extLst>
      <p:ext uri="{BB962C8B-B14F-4D97-AF65-F5344CB8AC3E}">
        <p14:creationId xmlns:p14="http://schemas.microsoft.com/office/powerpoint/2010/main" val="65742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595744" y="169573"/>
            <a:ext cx="10654147" cy="1325563"/>
          </a:xfrm>
          <a:ln w="9525">
            <a:solidFill>
              <a:schemeClr val="tx1"/>
            </a:solidFill>
          </a:ln>
        </p:spPr>
        <p:txBody>
          <a:bodyPr>
            <a:normAutofit fontScale="90000"/>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Hagar, where have you come from?</a:t>
            </a:r>
            <a:r>
              <a:rPr lang="en-US" sz="54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 </a:t>
            </a:r>
          </a:p>
        </p:txBody>
      </p:sp>
      <p:sp>
        <p:nvSpPr>
          <p:cNvPr id="7" name="TextBox 6">
            <a:extLst>
              <a:ext uri="{FF2B5EF4-FFF2-40B4-BE49-F238E27FC236}">
                <a16:creationId xmlns:a16="http://schemas.microsoft.com/office/drawing/2014/main" id="{E5564556-59F0-4D0A-A6CD-ADF8F4D7428B}"/>
              </a:ext>
            </a:extLst>
          </p:cNvPr>
          <p:cNvSpPr txBox="1"/>
          <p:nvPr/>
        </p:nvSpPr>
        <p:spPr>
          <a:xfrm>
            <a:off x="595744" y="1495136"/>
            <a:ext cx="11000512" cy="5293757"/>
          </a:xfrm>
          <a:prstGeom prst="rect">
            <a:avLst/>
          </a:prstGeom>
          <a:noFill/>
        </p:spPr>
        <p:txBody>
          <a:bodyPr wrap="square" rtlCol="0">
            <a:spAutoFit/>
          </a:bodyPr>
          <a:lstStyle/>
          <a:p>
            <a:pPr>
              <a:spcBef>
                <a:spcPts val="1200"/>
              </a:spcBef>
              <a:spcAft>
                <a:spcPts val="600"/>
              </a:spcAft>
            </a:pPr>
            <a:r>
              <a:rPr lang="en-US" sz="4400" b="1" dirty="0">
                <a:latin typeface="Segoe UI" panose="020B0502040204020203" pitchFamily="34" charset="0"/>
                <a:cs typeface="Segoe UI" panose="020B0502040204020203" pitchFamily="34" charset="0"/>
              </a:rPr>
              <a:t>Not always an easy question to answer.</a:t>
            </a:r>
          </a:p>
          <a:p>
            <a:pPr>
              <a:spcBef>
                <a:spcPts val="1200"/>
              </a:spcBef>
              <a:spcAft>
                <a:spcPts val="600"/>
              </a:spcAft>
            </a:pPr>
            <a:r>
              <a:rPr lang="en-US" sz="4400" b="1" dirty="0">
                <a:latin typeface="Segoe UI" panose="020B0502040204020203" pitchFamily="34" charset="0"/>
                <a:cs typeface="Segoe UI" panose="020B0502040204020203" pitchFamily="34" charset="0"/>
              </a:rPr>
              <a:t>In the immediate context, she is running away from her problems &amp; difficulties… Who hasn’t at some point?</a:t>
            </a:r>
          </a:p>
          <a:p>
            <a:pPr>
              <a:spcBef>
                <a:spcPts val="1200"/>
              </a:spcBef>
              <a:spcAft>
                <a:spcPts val="600"/>
              </a:spcAft>
            </a:pPr>
            <a:r>
              <a:rPr lang="en-US" sz="4400" b="1" dirty="0">
                <a:latin typeface="Segoe UI" panose="020B0502040204020203" pitchFamily="34" charset="0"/>
                <a:cs typeface="Segoe UI" panose="020B0502040204020203" pitchFamily="34" charset="0"/>
              </a:rPr>
              <a:t>Our past includes both consequences of our own choices and that which may be out of our control. (Daniel?)</a:t>
            </a:r>
            <a:endParaRPr lang="en-US" sz="4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852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595744" y="169573"/>
            <a:ext cx="10654147" cy="1325563"/>
          </a:xfrm>
          <a:ln w="12700">
            <a:solidFill>
              <a:schemeClr val="tx1"/>
            </a:solidFill>
          </a:ln>
        </p:spPr>
        <p:txBody>
          <a:bodyP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Where have you come from?</a:t>
            </a:r>
            <a:r>
              <a:rPr lang="en-US" sz="54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 </a:t>
            </a:r>
          </a:p>
        </p:txBody>
      </p:sp>
      <p:sp>
        <p:nvSpPr>
          <p:cNvPr id="7" name="TextBox 6">
            <a:extLst>
              <a:ext uri="{FF2B5EF4-FFF2-40B4-BE49-F238E27FC236}">
                <a16:creationId xmlns:a16="http://schemas.microsoft.com/office/drawing/2014/main" id="{E5564556-59F0-4D0A-A6CD-ADF8F4D7428B}"/>
              </a:ext>
            </a:extLst>
          </p:cNvPr>
          <p:cNvSpPr txBox="1"/>
          <p:nvPr/>
        </p:nvSpPr>
        <p:spPr>
          <a:xfrm>
            <a:off x="595744" y="1698336"/>
            <a:ext cx="11000512" cy="4401205"/>
          </a:xfrm>
          <a:prstGeom prst="rect">
            <a:avLst/>
          </a:prstGeom>
          <a:noFill/>
        </p:spPr>
        <p:txBody>
          <a:bodyPr wrap="square" rtlCol="0">
            <a:spAutoFit/>
          </a:bodyPr>
          <a:lstStyle/>
          <a:p>
            <a:pPr>
              <a:spcBef>
                <a:spcPts val="1200"/>
              </a:spcBef>
              <a:spcAft>
                <a:spcPts val="600"/>
              </a:spcAft>
            </a:pPr>
            <a:r>
              <a:rPr lang="en-US" sz="4400" b="1" dirty="0">
                <a:latin typeface="Segoe UI" panose="020B0502040204020203" pitchFamily="34" charset="0"/>
                <a:cs typeface="Segoe UI" panose="020B0502040204020203" pitchFamily="34" charset="0"/>
              </a:rPr>
              <a:t>Moses? </a:t>
            </a:r>
            <a:r>
              <a:rPr lang="en-US" sz="4400" dirty="0">
                <a:latin typeface="Segoe UI" panose="020B0502040204020203" pitchFamily="34" charset="0"/>
                <a:cs typeface="Segoe UI" panose="020B0502040204020203" pitchFamily="34" charset="0"/>
              </a:rPr>
              <a:t>(Exodus 3:1-9)</a:t>
            </a:r>
          </a:p>
          <a:p>
            <a:pPr>
              <a:spcBef>
                <a:spcPts val="1200"/>
              </a:spcBef>
              <a:spcAft>
                <a:spcPts val="600"/>
              </a:spcAft>
            </a:pPr>
            <a:r>
              <a:rPr lang="en-US" sz="4400" b="1" dirty="0">
                <a:latin typeface="Segoe UI" panose="020B0502040204020203" pitchFamily="34" charset="0"/>
                <a:cs typeface="Segoe UI" panose="020B0502040204020203" pitchFamily="34" charset="0"/>
              </a:rPr>
              <a:t>Daniel? </a:t>
            </a:r>
            <a:r>
              <a:rPr lang="en-US" sz="4400" dirty="0">
                <a:latin typeface="Segoe UI" panose="020B0502040204020203" pitchFamily="34" charset="0"/>
                <a:cs typeface="Segoe UI" panose="020B0502040204020203" pitchFamily="34" charset="0"/>
              </a:rPr>
              <a:t>(Daniel 1:1-8)</a:t>
            </a:r>
          </a:p>
          <a:p>
            <a:pPr>
              <a:spcBef>
                <a:spcPts val="1200"/>
              </a:spcBef>
              <a:spcAft>
                <a:spcPts val="600"/>
              </a:spcAft>
            </a:pPr>
            <a:r>
              <a:rPr lang="en-US" sz="4400" b="1" dirty="0">
                <a:latin typeface="Segoe UI" panose="020B0502040204020203" pitchFamily="34" charset="0"/>
                <a:cs typeface="Segoe UI" panose="020B0502040204020203" pitchFamily="34" charset="0"/>
              </a:rPr>
              <a:t>Jonah? </a:t>
            </a:r>
            <a:r>
              <a:rPr lang="en-US" sz="4400" dirty="0">
                <a:latin typeface="Segoe UI" panose="020B0502040204020203" pitchFamily="34" charset="0"/>
                <a:cs typeface="Segoe UI" panose="020B0502040204020203" pitchFamily="34" charset="0"/>
              </a:rPr>
              <a:t>(Jonah 1:1-3, 8-10)</a:t>
            </a:r>
          </a:p>
          <a:p>
            <a:pPr>
              <a:spcBef>
                <a:spcPts val="1200"/>
              </a:spcBef>
              <a:spcAft>
                <a:spcPts val="600"/>
              </a:spcAft>
            </a:pPr>
            <a:r>
              <a:rPr lang="en-US" sz="4400" b="1" dirty="0">
                <a:latin typeface="Segoe UI" panose="020B0502040204020203" pitchFamily="34" charset="0"/>
                <a:cs typeface="Segoe UI" panose="020B0502040204020203" pitchFamily="34" charset="0"/>
              </a:rPr>
              <a:t>Paul? </a:t>
            </a:r>
            <a:r>
              <a:rPr lang="en-US" sz="4400" dirty="0">
                <a:latin typeface="Segoe UI" panose="020B0502040204020203" pitchFamily="34" charset="0"/>
                <a:cs typeface="Segoe UI" panose="020B0502040204020203" pitchFamily="34" charset="0"/>
              </a:rPr>
              <a:t>(Philippians 3:4-6)</a:t>
            </a:r>
          </a:p>
          <a:p>
            <a:pPr>
              <a:spcBef>
                <a:spcPts val="1200"/>
              </a:spcBef>
              <a:spcAft>
                <a:spcPts val="600"/>
              </a:spcAft>
            </a:pPr>
            <a:r>
              <a:rPr lang="en-US" sz="4400" b="1" dirty="0">
                <a:latin typeface="Segoe UI" panose="020B0502040204020203" pitchFamily="34" charset="0"/>
                <a:cs typeface="Segoe UI" panose="020B0502040204020203" pitchFamily="34" charset="0"/>
              </a:rPr>
              <a:t>Jesus? </a:t>
            </a:r>
            <a:r>
              <a:rPr lang="en-US" sz="4400" dirty="0">
                <a:latin typeface="Segoe UI" panose="020B0502040204020203" pitchFamily="34" charset="0"/>
                <a:cs typeface="Segoe UI" panose="020B0502040204020203" pitchFamily="34" charset="0"/>
              </a:rPr>
              <a:t>(Philippians 2:5-8)</a:t>
            </a:r>
          </a:p>
        </p:txBody>
      </p:sp>
    </p:spTree>
    <p:extLst>
      <p:ext uri="{BB962C8B-B14F-4D97-AF65-F5344CB8AC3E}">
        <p14:creationId xmlns:p14="http://schemas.microsoft.com/office/powerpoint/2010/main" val="415562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595744" y="169573"/>
            <a:ext cx="10654147" cy="1325563"/>
          </a:xfrm>
          <a:ln w="12700">
            <a:solidFill>
              <a:schemeClr val="tx1"/>
            </a:solidFill>
          </a:ln>
        </p:spPr>
        <p:txBody>
          <a:bodyPr>
            <a:normAutofit/>
          </a:bodyPr>
          <a:lstStyle/>
          <a:p>
            <a:r>
              <a:rPr lang="en-US" sz="66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Hagar, where are you going?</a:t>
            </a:r>
            <a:endPar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E5564556-59F0-4D0A-A6CD-ADF8F4D7428B}"/>
              </a:ext>
            </a:extLst>
          </p:cNvPr>
          <p:cNvSpPr txBox="1"/>
          <p:nvPr/>
        </p:nvSpPr>
        <p:spPr>
          <a:xfrm>
            <a:off x="595744" y="1774536"/>
            <a:ext cx="11000512" cy="4847481"/>
          </a:xfrm>
          <a:prstGeom prst="rect">
            <a:avLst/>
          </a:prstGeom>
          <a:noFill/>
        </p:spPr>
        <p:txBody>
          <a:bodyPr wrap="square" rtlCol="0">
            <a:spAutoFit/>
          </a:bodyPr>
          <a:lstStyle/>
          <a:p>
            <a:pPr>
              <a:spcBef>
                <a:spcPts val="1200"/>
              </a:spcBef>
              <a:spcAft>
                <a:spcPts val="600"/>
              </a:spcAft>
            </a:pPr>
            <a:r>
              <a:rPr lang="en-US" sz="4400" b="1" dirty="0">
                <a:latin typeface="Segoe UI" panose="020B0502040204020203" pitchFamily="34" charset="0"/>
                <a:cs typeface="Segoe UI" panose="020B0502040204020203" pitchFamily="34" charset="0"/>
              </a:rPr>
              <a:t>She had a choice to make…</a:t>
            </a:r>
          </a:p>
          <a:p>
            <a:pPr marL="571500" indent="-571500">
              <a:spcBef>
                <a:spcPts val="1200"/>
              </a:spcBef>
              <a:spcAft>
                <a:spcPts val="600"/>
              </a:spcAft>
              <a:buFont typeface="Arial" panose="020B0604020202020204" pitchFamily="34" charset="0"/>
              <a:buChar char="•"/>
            </a:pPr>
            <a:r>
              <a:rPr lang="en-US" sz="4400" b="1" dirty="0">
                <a:latin typeface="Segoe UI" panose="020B0502040204020203" pitchFamily="34" charset="0"/>
                <a:cs typeface="Segoe UI" panose="020B0502040204020203" pitchFamily="34" charset="0"/>
              </a:rPr>
              <a:t>Will you return back to your former manner of life?</a:t>
            </a:r>
          </a:p>
          <a:p>
            <a:pPr marL="571500" indent="-571500">
              <a:spcBef>
                <a:spcPts val="1200"/>
              </a:spcBef>
              <a:spcAft>
                <a:spcPts val="600"/>
              </a:spcAft>
              <a:buFont typeface="Arial" panose="020B0604020202020204" pitchFamily="34" charset="0"/>
              <a:buChar char="•"/>
            </a:pPr>
            <a:r>
              <a:rPr lang="en-US" sz="4400" b="1" dirty="0">
                <a:latin typeface="Segoe UI" panose="020B0502040204020203" pitchFamily="34" charset="0"/>
                <a:cs typeface="Segoe UI" panose="020B0502040204020203" pitchFamily="34" charset="0"/>
              </a:rPr>
              <a:t>Will you return in submission to God?</a:t>
            </a:r>
          </a:p>
          <a:p>
            <a:pPr marL="571500" indent="-571500">
              <a:spcBef>
                <a:spcPts val="1200"/>
              </a:spcBef>
              <a:spcAft>
                <a:spcPts val="600"/>
              </a:spcAft>
              <a:buFont typeface="Arial" panose="020B0604020202020204" pitchFamily="34" charset="0"/>
              <a:buChar char="•"/>
            </a:pPr>
            <a:r>
              <a:rPr lang="en-US" sz="4400" b="1" dirty="0">
                <a:latin typeface="Segoe UI" panose="020B0502040204020203" pitchFamily="34" charset="0"/>
                <a:cs typeface="Segoe UI" panose="020B0502040204020203" pitchFamily="34" charset="0"/>
              </a:rPr>
              <a:t>Not enough to flee</a:t>
            </a:r>
            <a:r>
              <a:rPr lang="en-US" sz="4400" dirty="0">
                <a:latin typeface="Segoe UI" panose="020B0502040204020203" pitchFamily="34" charset="0"/>
                <a:cs typeface="Segoe UI" panose="020B0502040204020203" pitchFamily="34" charset="0"/>
              </a:rPr>
              <a:t>, we </a:t>
            </a:r>
            <a:r>
              <a:rPr lang="en-US" sz="4400" b="1" dirty="0">
                <a:latin typeface="Segoe UI" panose="020B0502040204020203" pitchFamily="34" charset="0"/>
                <a:cs typeface="Segoe UI" panose="020B0502040204020203" pitchFamily="34" charset="0"/>
              </a:rPr>
              <a:t>must pursue</a:t>
            </a:r>
            <a:r>
              <a:rPr lang="en-US" sz="4400" dirty="0">
                <a:latin typeface="Segoe UI" panose="020B0502040204020203" pitchFamily="34" charset="0"/>
                <a:cs typeface="Segoe UI" panose="020B0502040204020203" pitchFamily="34" charset="0"/>
              </a:rPr>
              <a:t>. </a:t>
            </a:r>
            <a:br>
              <a:rPr lang="en-US" sz="4400" dirty="0">
                <a:latin typeface="Segoe UI" panose="020B0502040204020203" pitchFamily="34" charset="0"/>
                <a:cs typeface="Segoe UI" panose="020B0502040204020203" pitchFamily="34" charset="0"/>
              </a:rPr>
            </a:br>
            <a:r>
              <a:rPr lang="en-US" sz="4400" dirty="0">
                <a:latin typeface="Segoe UI" panose="020B0502040204020203" pitchFamily="34" charset="0"/>
                <a:cs typeface="Segoe UI" panose="020B0502040204020203" pitchFamily="34" charset="0"/>
              </a:rPr>
              <a:t>(1 Timothy 6:11; 2 Timothy 2:22)</a:t>
            </a:r>
          </a:p>
        </p:txBody>
      </p:sp>
    </p:spTree>
    <p:extLst>
      <p:ext uri="{BB962C8B-B14F-4D97-AF65-F5344CB8AC3E}">
        <p14:creationId xmlns:p14="http://schemas.microsoft.com/office/powerpoint/2010/main" val="29437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595744" y="169573"/>
            <a:ext cx="10654147" cy="1325563"/>
          </a:xfrm>
          <a:ln w="19050">
            <a:solidFill>
              <a:schemeClr val="tx1"/>
            </a:solidFill>
          </a:ln>
        </p:spPr>
        <p:txBody>
          <a:bodyP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Where are you going?</a:t>
            </a:r>
            <a:r>
              <a:rPr lang="en-US" sz="5400" b="1" dirty="0">
                <a:ln w="0"/>
                <a:solidFill>
                  <a:schemeClr val="accent1"/>
                </a:solidFill>
                <a:effectLst>
                  <a:outerShdw blurRad="38100" dist="25400" dir="5400000" algn="ctr" rotWithShape="0">
                    <a:srgbClr val="6E747A">
                      <a:alpha val="43000"/>
                    </a:srgbClr>
                  </a:outerShdw>
                </a:effectLst>
                <a:latin typeface="Franklin Gothic Book" panose="020B0503020102020204" pitchFamily="34" charset="0"/>
                <a:cs typeface="Segoe UI" panose="020B0502040204020203" pitchFamily="34" charset="0"/>
              </a:rPr>
              <a:t> </a:t>
            </a:r>
          </a:p>
        </p:txBody>
      </p:sp>
      <p:sp>
        <p:nvSpPr>
          <p:cNvPr id="7" name="TextBox 6">
            <a:extLst>
              <a:ext uri="{FF2B5EF4-FFF2-40B4-BE49-F238E27FC236}">
                <a16:creationId xmlns:a16="http://schemas.microsoft.com/office/drawing/2014/main" id="{E5564556-59F0-4D0A-A6CD-ADF8F4D7428B}"/>
              </a:ext>
            </a:extLst>
          </p:cNvPr>
          <p:cNvSpPr txBox="1"/>
          <p:nvPr/>
        </p:nvSpPr>
        <p:spPr>
          <a:xfrm>
            <a:off x="595744" y="1495136"/>
            <a:ext cx="11000512" cy="5324535"/>
          </a:xfrm>
          <a:prstGeom prst="rect">
            <a:avLst/>
          </a:prstGeom>
          <a:noFill/>
        </p:spPr>
        <p:txBody>
          <a:bodyPr wrap="square" rtlCol="0">
            <a:spAutoFit/>
          </a:bodyPr>
          <a:lstStyle/>
          <a:p>
            <a:pPr>
              <a:spcBef>
                <a:spcPts val="600"/>
              </a:spcBef>
              <a:spcAft>
                <a:spcPts val="600"/>
              </a:spcAft>
            </a:pPr>
            <a:r>
              <a:rPr lang="en-US" sz="4000" b="1" dirty="0">
                <a:latin typeface="Segoe UI" panose="020B0502040204020203" pitchFamily="34" charset="0"/>
                <a:cs typeface="Segoe UI" panose="020B0502040204020203" pitchFamily="34" charset="0"/>
              </a:rPr>
              <a:t>Moses? </a:t>
            </a:r>
            <a:r>
              <a:rPr lang="en-US" sz="4000" dirty="0">
                <a:latin typeface="Segoe UI" panose="020B0502040204020203" pitchFamily="34" charset="0"/>
                <a:cs typeface="Segoe UI" panose="020B0502040204020203" pitchFamily="34" charset="0"/>
              </a:rPr>
              <a:t>(Exodus 3:1-9)</a:t>
            </a:r>
          </a:p>
          <a:p>
            <a:pPr>
              <a:spcBef>
                <a:spcPts val="600"/>
              </a:spcBef>
              <a:spcAft>
                <a:spcPts val="600"/>
              </a:spcAft>
            </a:pPr>
            <a:r>
              <a:rPr lang="en-US" sz="4000" b="1" dirty="0">
                <a:latin typeface="Segoe UI" panose="020B0502040204020203" pitchFamily="34" charset="0"/>
                <a:cs typeface="Segoe UI" panose="020B0502040204020203" pitchFamily="34" charset="0"/>
              </a:rPr>
              <a:t>Israelites? </a:t>
            </a:r>
            <a:r>
              <a:rPr lang="en-US" sz="4000" dirty="0">
                <a:latin typeface="Segoe UI" panose="020B0502040204020203" pitchFamily="34" charset="0"/>
                <a:cs typeface="Segoe UI" panose="020B0502040204020203" pitchFamily="34" charset="0"/>
              </a:rPr>
              <a:t>(Numbers 14:1-4)</a:t>
            </a:r>
          </a:p>
          <a:p>
            <a:pPr>
              <a:spcBef>
                <a:spcPts val="600"/>
              </a:spcBef>
              <a:spcAft>
                <a:spcPts val="600"/>
              </a:spcAft>
            </a:pPr>
            <a:r>
              <a:rPr lang="en-US" sz="4000" b="1" dirty="0">
                <a:latin typeface="Segoe UI" panose="020B0502040204020203" pitchFamily="34" charset="0"/>
                <a:cs typeface="Segoe UI" panose="020B0502040204020203" pitchFamily="34" charset="0"/>
              </a:rPr>
              <a:t>Daniel? </a:t>
            </a:r>
            <a:r>
              <a:rPr lang="en-US" sz="4000" dirty="0">
                <a:latin typeface="Segoe UI" panose="020B0502040204020203" pitchFamily="34" charset="0"/>
                <a:cs typeface="Segoe UI" panose="020B0502040204020203" pitchFamily="34" charset="0"/>
              </a:rPr>
              <a:t>(Daniel 1:1-8)</a:t>
            </a:r>
          </a:p>
          <a:p>
            <a:pPr>
              <a:spcBef>
                <a:spcPts val="600"/>
              </a:spcBef>
              <a:spcAft>
                <a:spcPts val="600"/>
              </a:spcAft>
            </a:pPr>
            <a:r>
              <a:rPr lang="en-US" sz="4000" b="1" dirty="0">
                <a:latin typeface="Segoe UI" panose="020B0502040204020203" pitchFamily="34" charset="0"/>
                <a:cs typeface="Segoe UI" panose="020B0502040204020203" pitchFamily="34" charset="0"/>
              </a:rPr>
              <a:t>Jonah? </a:t>
            </a:r>
            <a:r>
              <a:rPr lang="en-US" sz="4000" dirty="0">
                <a:latin typeface="Segoe UI" panose="020B0502040204020203" pitchFamily="34" charset="0"/>
                <a:cs typeface="Segoe UI" panose="020B0502040204020203" pitchFamily="34" charset="0"/>
              </a:rPr>
              <a:t>(Jonah 1:1-3, 8-10)</a:t>
            </a:r>
          </a:p>
          <a:p>
            <a:pPr>
              <a:spcBef>
                <a:spcPts val="600"/>
              </a:spcBef>
              <a:spcAft>
                <a:spcPts val="600"/>
              </a:spcAft>
            </a:pPr>
            <a:r>
              <a:rPr lang="en-US" sz="4000" b="1" dirty="0">
                <a:latin typeface="Segoe UI" panose="020B0502040204020203" pitchFamily="34" charset="0"/>
                <a:cs typeface="Segoe UI" panose="020B0502040204020203" pitchFamily="34" charset="0"/>
              </a:rPr>
              <a:t>Paul? </a:t>
            </a:r>
            <a:r>
              <a:rPr lang="en-US" sz="4000" dirty="0">
                <a:latin typeface="Segoe UI" panose="020B0502040204020203" pitchFamily="34" charset="0"/>
                <a:cs typeface="Segoe UI" panose="020B0502040204020203" pitchFamily="34" charset="0"/>
              </a:rPr>
              <a:t>(Acts 9; Philippians 3:4-6)</a:t>
            </a:r>
          </a:p>
          <a:p>
            <a:pPr>
              <a:spcBef>
                <a:spcPts val="600"/>
              </a:spcBef>
              <a:spcAft>
                <a:spcPts val="600"/>
              </a:spcAft>
            </a:pPr>
            <a:r>
              <a:rPr lang="en-US" sz="4000" b="1" dirty="0">
                <a:latin typeface="Segoe UI" panose="020B0502040204020203" pitchFamily="34" charset="0"/>
                <a:cs typeface="Segoe UI" panose="020B0502040204020203" pitchFamily="34" charset="0"/>
              </a:rPr>
              <a:t>Demas?</a:t>
            </a:r>
            <a:r>
              <a:rPr lang="en-US" sz="4000" dirty="0">
                <a:latin typeface="Segoe UI" panose="020B0502040204020203" pitchFamily="34" charset="0"/>
                <a:cs typeface="Segoe UI" panose="020B0502040204020203" pitchFamily="34" charset="0"/>
              </a:rPr>
              <a:t> (2 Timothy 4:10)</a:t>
            </a:r>
          </a:p>
          <a:p>
            <a:pPr>
              <a:spcBef>
                <a:spcPts val="600"/>
              </a:spcBef>
              <a:spcAft>
                <a:spcPts val="600"/>
              </a:spcAft>
            </a:pPr>
            <a:r>
              <a:rPr lang="en-US" sz="4000" b="1" dirty="0">
                <a:latin typeface="Segoe UI" panose="020B0502040204020203" pitchFamily="34" charset="0"/>
                <a:cs typeface="Segoe UI" panose="020B0502040204020203" pitchFamily="34" charset="0"/>
              </a:rPr>
              <a:t>Jesus? </a:t>
            </a:r>
            <a:r>
              <a:rPr lang="en-US" sz="4000" dirty="0">
                <a:latin typeface="Segoe UI" panose="020B0502040204020203" pitchFamily="34" charset="0"/>
                <a:cs typeface="Segoe UI" panose="020B0502040204020203" pitchFamily="34" charset="0"/>
              </a:rPr>
              <a:t>(Philippians 2:5-8)</a:t>
            </a:r>
          </a:p>
        </p:txBody>
      </p:sp>
    </p:spTree>
    <p:extLst>
      <p:ext uri="{BB962C8B-B14F-4D97-AF65-F5344CB8AC3E}">
        <p14:creationId xmlns:p14="http://schemas.microsoft.com/office/powerpoint/2010/main" val="282253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 presentation</Template>
  <TotalTime>2512</TotalTime>
  <Words>1474</Words>
  <Application>Microsoft Office PowerPoint</Application>
  <PresentationFormat>Widescreen</PresentationFormat>
  <Paragraphs>134</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Franklin Gothic Book</vt:lpstr>
      <vt:lpstr>Open Sans</vt:lpstr>
      <vt:lpstr>Segoe UI</vt:lpstr>
      <vt:lpstr>Times New Roman</vt:lpstr>
      <vt:lpstr>Office Theme</vt:lpstr>
      <vt:lpstr>Where Have You Come From &amp; Where Are You Going?</vt:lpstr>
      <vt:lpstr>Context - </vt:lpstr>
      <vt:lpstr>Context - </vt:lpstr>
      <vt:lpstr>PowerPoint Presentation</vt:lpstr>
      <vt:lpstr>PowerPoint Presentation</vt:lpstr>
      <vt:lpstr>Hagar, where have you come from? </vt:lpstr>
      <vt:lpstr>Where have you come from? </vt:lpstr>
      <vt:lpstr>Hagar, where are you going?</vt:lpstr>
      <vt:lpstr>Where are you going? </vt:lpstr>
      <vt:lpstr>Lessons Learned From Hagar - </vt:lpstr>
      <vt:lpstr>Lessons Learned From Hagar - </vt:lpstr>
      <vt:lpstr>Lessons Learned From Hagar - </vt:lpstr>
      <vt:lpstr>Where Have We All Come From?</vt:lpstr>
      <vt:lpstr>Where Are We All Going?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Have You Come From &amp; Where Are You Going?</dc:title>
  <dc:creator>Chris Simmons</dc:creator>
  <cp:lastModifiedBy>Chris Simmons</cp:lastModifiedBy>
  <cp:revision>8</cp:revision>
  <dcterms:created xsi:type="dcterms:W3CDTF">2024-02-09T17:07:03Z</dcterms:created>
  <dcterms:modified xsi:type="dcterms:W3CDTF">2024-02-28T20:44:15Z</dcterms:modified>
</cp:coreProperties>
</file>