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4"/>
  </p:notesMasterIdLst>
  <p:handoutMasterIdLst>
    <p:handoutMasterId r:id="rId15"/>
  </p:handoutMasterIdLst>
  <p:sldIdLst>
    <p:sldId id="256" r:id="rId5"/>
    <p:sldId id="299" r:id="rId6"/>
    <p:sldId id="310" r:id="rId7"/>
    <p:sldId id="317" r:id="rId8"/>
    <p:sldId id="312" r:id="rId9"/>
    <p:sldId id="313" r:id="rId10"/>
    <p:sldId id="314" r:id="rId11"/>
    <p:sldId id="315" r:id="rId12"/>
    <p:sldId id="316" r:id="rId13"/>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3" pos="482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472A"/>
    <a:srgbClr val="F5F5F5"/>
    <a:srgbClr val="D24726"/>
    <a:srgbClr val="9FCDB3"/>
    <a:srgbClr val="217346"/>
    <a:srgbClr val="000000"/>
    <a:srgbClr val="D9D9D9"/>
    <a:srgbClr val="F3F2F1"/>
    <a:srgbClr val="FF00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7035" autoAdjust="0"/>
  </p:normalViewPr>
  <p:slideViewPr>
    <p:cSldViewPr snapToGrid="0">
      <p:cViewPr varScale="1">
        <p:scale>
          <a:sx n="45" d="100"/>
          <a:sy n="45" d="100"/>
        </p:scale>
        <p:origin x="1620" y="54"/>
      </p:cViewPr>
      <p:guideLst>
        <p:guide orient="horz" pos="2880"/>
        <p:guide pos="4824"/>
      </p:guideLst>
    </p:cSldViewPr>
  </p:slideViewPr>
  <p:outlineViewPr>
    <p:cViewPr>
      <p:scale>
        <a:sx n="33" d="100"/>
        <a:sy n="33" d="100"/>
      </p:scale>
      <p:origin x="0" y="0"/>
    </p:cViewPr>
  </p:outlineViewPr>
  <p:notesTextViewPr>
    <p:cViewPr>
      <p:scale>
        <a:sx n="1" d="1"/>
        <a:sy n="1" d="1"/>
      </p:scale>
      <p:origin x="0" y="0"/>
    </p:cViewPr>
  </p:notesTextViewPr>
  <p:sorterViewPr>
    <p:cViewPr>
      <p:scale>
        <a:sx n="137" d="100"/>
        <a:sy n="137" d="100"/>
      </p:scale>
      <p:origin x="0" y="0"/>
    </p:cViewPr>
  </p:sorterViewPr>
  <p:notesViewPr>
    <p:cSldViewPr snapToGrid="0">
      <p:cViewPr>
        <p:scale>
          <a:sx n="1" d="2"/>
          <a:sy n="1" d="2"/>
        </p:scale>
        <p:origin x="2850"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11/19/2023 am</a:t>
            </a:r>
            <a:endParaRPr lang="en-US" dirty="0"/>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A Call To Action - "Let Us..." - Fear &amp; Be Diligent</a:t>
            </a:r>
            <a:endParaRPr lang="en-US" dirty="0"/>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r>
              <a:rPr lang="en-US"/>
              <a:t>11/19/2023 am</a:t>
            </a:r>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A Call To Action - "Let Us..." - Fear &amp; Be Diligent</a:t>
            </a:r>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marL="0" indent="0">
              <a:lnSpc>
                <a:spcPct val="100000"/>
              </a:lnSpc>
              <a:spcAft>
                <a:spcPts val="12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These statements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represent more than suggestions</a:t>
            </a:r>
            <a:r>
              <a:rPr lang="en-US" sz="1800" dirty="0">
                <a:effectLst/>
                <a:latin typeface="Calibri" panose="020F0502020204030204" pitchFamily="34" charset="0"/>
                <a:ea typeface="Calibri" panose="020F0502020204030204" pitchFamily="34" charset="0"/>
                <a:cs typeface="Times New Roman" panose="02020603050405020304" pitchFamily="18" charset="0"/>
              </a:rPr>
              <a:t>, they are imperative commands. Actions we are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responsible for doing which left undone are sinful</a:t>
            </a:r>
            <a:r>
              <a:rPr lang="en-US" sz="1800" dirty="0">
                <a:effectLst/>
                <a:latin typeface="Calibri" panose="020F0502020204030204" pitchFamily="34" charset="0"/>
                <a:ea typeface="Calibri" panose="020F0502020204030204" pitchFamily="34" charset="0"/>
                <a:cs typeface="Times New Roman" panose="02020603050405020304" pitchFamily="18" charset="0"/>
              </a:rPr>
              <a:t>. (James 4:17) </a:t>
            </a:r>
          </a:p>
          <a:p>
            <a:pPr marL="0" indent="0">
              <a:lnSpc>
                <a:spcPct val="100000"/>
              </a:lnSpc>
              <a:spcAft>
                <a:spcPts val="1200"/>
              </a:spcAft>
              <a:buNone/>
            </a:pPr>
            <a:r>
              <a:rPr lang="en-US" sz="1800" dirty="0">
                <a:solidFill>
                  <a:schemeClr val="tx1"/>
                </a:solidFill>
                <a:latin typeface="Calibri" panose="020F0502020204030204" pitchFamily="34" charset="0"/>
                <a:cs typeface="Times New Roman" panose="02020603050405020304" pitchFamily="18" charset="0"/>
              </a:rPr>
              <a:t>The words </a:t>
            </a:r>
            <a:r>
              <a:rPr lang="en-US" sz="1800" b="1" i="1" dirty="0">
                <a:solidFill>
                  <a:schemeClr val="tx1"/>
                </a:solidFill>
                <a:latin typeface="Calibri" panose="020F0502020204030204" pitchFamily="34" charset="0"/>
                <a:cs typeface="Times New Roman" panose="02020603050405020304" pitchFamily="18" charset="0"/>
              </a:rPr>
              <a:t>“Let us” </a:t>
            </a:r>
            <a:r>
              <a:rPr lang="en-US" sz="1800" dirty="0">
                <a:solidFill>
                  <a:schemeClr val="tx1"/>
                </a:solidFill>
                <a:latin typeface="Calibri" panose="020F0502020204030204" pitchFamily="34" charset="0"/>
                <a:cs typeface="Times New Roman" panose="02020603050405020304" pitchFamily="18" charset="0"/>
              </a:rPr>
              <a:t>are simply added by the translators to </a:t>
            </a:r>
            <a:r>
              <a:rPr lang="en-US" sz="1800" b="1" dirty="0">
                <a:solidFill>
                  <a:schemeClr val="tx1"/>
                </a:solidFill>
                <a:latin typeface="Calibri" panose="020F0502020204030204" pitchFamily="34" charset="0"/>
                <a:cs typeface="Times New Roman" panose="02020603050405020304" pitchFamily="18" charset="0"/>
              </a:rPr>
              <a:t>imperative commands </a:t>
            </a:r>
            <a:r>
              <a:rPr lang="en-US" sz="1800" dirty="0">
                <a:solidFill>
                  <a:schemeClr val="tx1"/>
                </a:solidFill>
                <a:latin typeface="Calibri" panose="020F0502020204030204" pitchFamily="34" charset="0"/>
                <a:cs typeface="Times New Roman" panose="02020603050405020304" pitchFamily="18" charset="0"/>
              </a:rPr>
              <a:t>to </a:t>
            </a:r>
            <a:r>
              <a:rPr lang="en-US" sz="1800" b="1" dirty="0">
                <a:solidFill>
                  <a:schemeClr val="tx1"/>
                </a:solidFill>
                <a:latin typeface="Calibri" panose="020F0502020204030204" pitchFamily="34" charset="0"/>
                <a:cs typeface="Times New Roman" panose="02020603050405020304" pitchFamily="18" charset="0"/>
              </a:rPr>
              <a:t>emphasize the scope of responsibility</a:t>
            </a:r>
            <a:r>
              <a:rPr lang="en-US" sz="1800" dirty="0">
                <a:solidFill>
                  <a:schemeClr val="tx1"/>
                </a:solidFill>
                <a:latin typeface="Calibri" panose="020F0502020204030204" pitchFamily="34" charset="0"/>
                <a:cs typeface="Times New Roman" panose="02020603050405020304" pitchFamily="18" charset="0"/>
              </a:rPr>
              <a:t>.</a:t>
            </a:r>
          </a:p>
          <a:p>
            <a:pPr marL="0" indent="0">
              <a:lnSpc>
                <a:spcPct val="100000"/>
              </a:lnSpc>
              <a:spcAft>
                <a:spcPts val="1200"/>
              </a:spcAft>
              <a:buNone/>
            </a:pPr>
            <a:r>
              <a:rPr lang="en-US" sz="1800" dirty="0">
                <a:solidFill>
                  <a:schemeClr val="tx1"/>
                </a:solidFill>
                <a:latin typeface="Calibri" panose="020F0502020204030204" pitchFamily="34" charset="0"/>
                <a:cs typeface="Times New Roman" panose="02020603050405020304" pitchFamily="18" charset="0"/>
              </a:rPr>
              <a:t>For example, in the original language, Hebrews  4:1 actually reads, </a:t>
            </a:r>
            <a:r>
              <a:rPr lang="en-US" sz="1800" b="1" dirty="0">
                <a:solidFill>
                  <a:schemeClr val="tx1"/>
                </a:solidFill>
                <a:latin typeface="Calibri" panose="020F0502020204030204" pitchFamily="34" charset="0"/>
                <a:cs typeface="Times New Roman" panose="02020603050405020304" pitchFamily="18" charset="0"/>
              </a:rPr>
              <a:t>“Fear therefore…”</a:t>
            </a:r>
            <a:r>
              <a:rPr lang="en-US" sz="1800" dirty="0">
                <a:solidFill>
                  <a:schemeClr val="tx1"/>
                </a:solidFill>
                <a:latin typeface="Calibri" panose="020F0502020204030204" pitchFamily="34" charset="0"/>
                <a:cs typeface="Times New Roman" panose="02020603050405020304" pitchFamily="18" charset="0"/>
              </a:rPr>
              <a:t> &amp; Hebrews 4:11 reads </a:t>
            </a:r>
            <a:r>
              <a:rPr lang="en-US" sz="1800" b="1" dirty="0">
                <a:solidFill>
                  <a:schemeClr val="tx1"/>
                </a:solidFill>
                <a:latin typeface="Calibri" panose="020F0502020204030204" pitchFamily="34" charset="0"/>
                <a:cs typeface="Times New Roman" panose="02020603050405020304" pitchFamily="18" charset="0"/>
              </a:rPr>
              <a:t>“labor therefore”. </a:t>
            </a:r>
            <a:endParaRPr lang="en-US" sz="1400" b="1" dirty="0">
              <a:solidFill>
                <a:schemeClr val="tx1"/>
              </a:solidFill>
              <a:cs typeface="Segoe UI Semibold"/>
            </a:endParaRPr>
          </a:p>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
        <p:nvSpPr>
          <p:cNvPr id="5" name="Date Placeholder 4">
            <a:extLst>
              <a:ext uri="{FF2B5EF4-FFF2-40B4-BE49-F238E27FC236}">
                <a16:creationId xmlns:a16="http://schemas.microsoft.com/office/drawing/2014/main" id="{A61CD677-75CF-FE98-21EF-028C7F71EC38}"/>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37B7C49A-F501-1370-5522-2C48FC8A1AF2}"/>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often conveys that something permissible. </a:t>
            </a:r>
          </a:p>
          <a:p>
            <a:r>
              <a:rPr lang="en-US" dirty="0"/>
              <a:t>“Us” often is understood as someone among us. </a:t>
            </a:r>
          </a:p>
        </p:txBody>
      </p:sp>
      <p:sp>
        <p:nvSpPr>
          <p:cNvPr id="4" name="Slide Number Placeholder 3"/>
          <p:cNvSpPr>
            <a:spLocks noGrp="1"/>
          </p:cNvSpPr>
          <p:nvPr>
            <p:ph type="sldNum" sz="quarter" idx="5"/>
          </p:nvPr>
        </p:nvSpPr>
        <p:spPr/>
        <p:txBody>
          <a:bodyPr/>
          <a:lstStyle/>
          <a:p>
            <a:fld id="{DF61EA0F-A667-4B49-8422-0062BC55E249}" type="slidenum">
              <a:rPr lang="en-US" smtClean="0"/>
              <a:t>2</a:t>
            </a:fld>
            <a:endParaRPr lang="en-US" dirty="0"/>
          </a:p>
        </p:txBody>
      </p:sp>
      <p:sp>
        <p:nvSpPr>
          <p:cNvPr id="5" name="Date Placeholder 4">
            <a:extLst>
              <a:ext uri="{FF2B5EF4-FFF2-40B4-BE49-F238E27FC236}">
                <a16:creationId xmlns:a16="http://schemas.microsoft.com/office/drawing/2014/main" id="{DCC32EE3-0BCF-D6FE-C8CD-428D30FC624C}"/>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94F1BE60-DC9F-DC46-CF12-BA8B8EC5CE13}"/>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4153903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Context, on the heels of “Let us fear” and “Let us be diligent”… 1</a:t>
            </a:r>
            <a:r>
              <a:rPr lang="en-US" sz="1400" baseline="30000" dirty="0"/>
              <a:t>st</a:t>
            </a:r>
            <a:r>
              <a:rPr lang="en-US" sz="1400" dirty="0"/>
              <a:t> we are frightened then we are comforted.</a:t>
            </a:r>
          </a:p>
          <a:p>
            <a:endParaRPr lang="en-US" sz="1400" dirty="0"/>
          </a:p>
          <a:p>
            <a:r>
              <a:rPr lang="en-US" sz="1400" dirty="0"/>
              <a:t>Passed through the heavens… referring to His ascension to God having overcome sin and death. </a:t>
            </a:r>
          </a:p>
          <a:p>
            <a:endParaRPr lang="en-US" sz="1400" dirty="0"/>
          </a:p>
          <a:p>
            <a:r>
              <a:rPr lang="en-US" sz="1400" dirty="0"/>
              <a:t>Heb 9:14 - For Christ did not enter a holy place made with hands, a mere copy of the true one, but into heaven itself, now to appear in the presence of God for us</a:t>
            </a:r>
          </a:p>
          <a:p>
            <a:endParaRPr lang="en-US" sz="1400" dirty="0"/>
          </a:p>
          <a:p>
            <a:r>
              <a:rPr lang="en-US" sz="1400" dirty="0"/>
              <a:t>Mark 16:19 -  So then, when the Lord Jesus had spoken to them, He was received up into heaven and sat down at the right hand of God.</a:t>
            </a:r>
          </a:p>
          <a:p>
            <a:endParaRPr lang="en-US" sz="1400" dirty="0"/>
          </a:p>
          <a:p>
            <a:r>
              <a:rPr lang="en-US" sz="1400" dirty="0"/>
              <a:t>Eph 1:19-23 - These are in accordance with the working of the strength of His might 20 which He brought about in Christ, </a:t>
            </a:r>
            <a:r>
              <a:rPr lang="en-US" sz="1400" b="1" dirty="0"/>
              <a:t>when He raised Him from the dead and seated Him at His right hand in the heavenly places</a:t>
            </a:r>
            <a:r>
              <a:rPr lang="en-US" sz="1400" dirty="0"/>
              <a:t>,  21 far above all rule and authority and power and dominion, and every name that is named, not only in this age but also in the one to come. 22 And He put all things in subjection under His feet, and gave Him as head over all things to the church, 23 which is His body, the fullness of Him who fills all in all.</a:t>
            </a:r>
          </a:p>
          <a:p>
            <a:endParaRPr lang="en-US" sz="1400" dirty="0"/>
          </a:p>
          <a:p>
            <a:r>
              <a:rPr lang="en-US" sz="1400" dirty="0"/>
              <a:t>Do we fully appreciate these two points? That we have someone who “understands our needs and has the relationship and position to intercede for us?</a:t>
            </a:r>
          </a:p>
        </p:txBody>
      </p:sp>
      <p:sp>
        <p:nvSpPr>
          <p:cNvPr id="4" name="Slide Number Placeholder 3"/>
          <p:cNvSpPr>
            <a:spLocks noGrp="1"/>
          </p:cNvSpPr>
          <p:nvPr>
            <p:ph type="sldNum" sz="quarter" idx="5"/>
          </p:nvPr>
        </p:nvSpPr>
        <p:spPr/>
        <p:txBody>
          <a:bodyPr/>
          <a:lstStyle/>
          <a:p>
            <a:fld id="{DF61EA0F-A667-4B49-8422-0062BC55E249}" type="slidenum">
              <a:rPr lang="en-US" smtClean="0"/>
              <a:t>3</a:t>
            </a:fld>
            <a:endParaRPr lang="en-US" dirty="0"/>
          </a:p>
        </p:txBody>
      </p:sp>
      <p:sp>
        <p:nvSpPr>
          <p:cNvPr id="5" name="Date Placeholder 4">
            <a:extLst>
              <a:ext uri="{FF2B5EF4-FFF2-40B4-BE49-F238E27FC236}">
                <a16:creationId xmlns:a16="http://schemas.microsoft.com/office/drawing/2014/main" id="{731A0EDC-659E-F36C-FEAD-575A4F6AAF04}"/>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65CF5F2C-3DE6-59A5-2C66-A87349853F58}"/>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579221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a:p>
            <a:r>
              <a:rPr lang="en-US" sz="1400" b="1" dirty="0"/>
              <a:t>Rev 2:5 </a:t>
            </a:r>
            <a:r>
              <a:rPr lang="en-US" sz="1400" dirty="0"/>
              <a:t>- </a:t>
            </a:r>
            <a:r>
              <a:rPr lang="en-US" sz="1400" b="1" dirty="0"/>
              <a:t>'Therefore remember from where you have fallen</a:t>
            </a:r>
            <a:r>
              <a:rPr lang="en-US" sz="1400" dirty="0"/>
              <a:t>, and repent and </a:t>
            </a:r>
            <a:r>
              <a:rPr lang="en-US" sz="1400" b="1" dirty="0"/>
              <a:t>do the deeds you did at first</a:t>
            </a:r>
            <a:r>
              <a:rPr lang="en-US" sz="1400" dirty="0"/>
              <a:t>; or else I am coming to you and will remove your lampstand out of its place — unless you repent.</a:t>
            </a:r>
          </a:p>
          <a:p>
            <a:endParaRPr lang="en-US" sz="1400" dirty="0"/>
          </a:p>
          <a:p>
            <a:r>
              <a:rPr lang="en-US" sz="1400" b="1" dirty="0"/>
              <a:t>Heb 10:32-34 </a:t>
            </a:r>
            <a:r>
              <a:rPr lang="en-US" sz="1400" dirty="0"/>
              <a:t>-  </a:t>
            </a:r>
            <a:r>
              <a:rPr lang="en-US" sz="1400" b="1" dirty="0"/>
              <a:t>But remember the former days</a:t>
            </a:r>
            <a:r>
              <a:rPr lang="en-US" sz="1400" dirty="0"/>
              <a:t>, when, after being enlightened, you endured a great conflict of sufferings, 33 partly by being made a public spectacle through reproaches and tribulations, and partly by becoming sharers with those who were so treated. </a:t>
            </a:r>
          </a:p>
          <a:p>
            <a:endParaRPr lang="en-US" sz="1400" dirty="0"/>
          </a:p>
          <a:p>
            <a:r>
              <a:rPr lang="en-US" sz="1400" b="1" dirty="0"/>
              <a:t>Luke 7:19-23 </a:t>
            </a:r>
            <a:r>
              <a:rPr lang="en-US" sz="1400" dirty="0"/>
              <a:t>- Summoning two of his disciples, John sent them to the Lord, saying, "</a:t>
            </a:r>
            <a:r>
              <a:rPr lang="en-US" sz="1400" b="1" dirty="0"/>
              <a:t>Are You the Expected One, or do we look for someone else</a:t>
            </a:r>
            <a:r>
              <a:rPr lang="en-US" sz="1400" dirty="0"/>
              <a:t>?“… 22 And He answered and said to them, "Go and report to John what you have seen and heard: the BLIND RECEIVE SIGHT, the lame walk, the lepers are cleansed, and the deaf hear, the dead are raised up, the POOR HAVE THE GOSPEL PREACHED TO THEM.  23 "Blessed is he who does not take offense at Me."  Keep looking to the evidence!</a:t>
            </a:r>
          </a:p>
          <a:p>
            <a:endParaRPr lang="en-US" sz="1400" dirty="0"/>
          </a:p>
          <a:p>
            <a:r>
              <a:rPr lang="en-US" sz="1400" b="1" dirty="0"/>
              <a:t>John 1:29-34</a:t>
            </a:r>
            <a:r>
              <a:rPr lang="en-US" sz="1400" dirty="0"/>
              <a:t> -  The next day he saw Jesus coming to him and said, "Behold, the Lamb of God who takes away the sin of the world! 30 "This is He on behalf of whom I said, 'After me comes a Man who has a higher rank than I, for He existed before me.' 31 "I did not recognize Him, but so that He might be manifested to Israel, I came baptizing in water." 32 John testified saying, "I have seen the Spirit descending as a dove out of heaven, and He remained upon Him. 33 "I did not recognize Him, but He who sent me to baptize in water said to me, </a:t>
            </a:r>
            <a:r>
              <a:rPr lang="en-US" sz="1400" b="1" dirty="0"/>
              <a:t>'He upon whom you see the Spirit descending and remaining upon Him, this is the One who baptizes in the Holy Spirit</a:t>
            </a:r>
            <a:r>
              <a:rPr lang="en-US" sz="1400" dirty="0"/>
              <a:t>.' 34 "</a:t>
            </a:r>
            <a:r>
              <a:rPr lang="en-US" sz="1400" b="1" dirty="0"/>
              <a:t>I myself have seen, and have testified that this is the Son of God</a:t>
            </a:r>
            <a:r>
              <a:rPr lang="en-US" sz="1400" dirty="0"/>
              <a:t>." </a:t>
            </a:r>
          </a:p>
          <a:p>
            <a:endParaRPr lang="en-US" sz="1400" dirty="0"/>
          </a:p>
          <a:p>
            <a:endParaRPr lang="en-US" sz="1400" dirty="0"/>
          </a:p>
        </p:txBody>
      </p:sp>
      <p:sp>
        <p:nvSpPr>
          <p:cNvPr id="4" name="Slide Number Placeholder 3"/>
          <p:cNvSpPr>
            <a:spLocks noGrp="1"/>
          </p:cNvSpPr>
          <p:nvPr>
            <p:ph type="sldNum" sz="quarter" idx="5"/>
          </p:nvPr>
        </p:nvSpPr>
        <p:spPr/>
        <p:txBody>
          <a:bodyPr/>
          <a:lstStyle/>
          <a:p>
            <a:fld id="{DF61EA0F-A667-4B49-8422-0062BC55E249}" type="slidenum">
              <a:rPr lang="en-US" smtClean="0"/>
              <a:t>4</a:t>
            </a:fld>
            <a:endParaRPr lang="en-US" dirty="0"/>
          </a:p>
        </p:txBody>
      </p:sp>
      <p:sp>
        <p:nvSpPr>
          <p:cNvPr id="5" name="Date Placeholder 4">
            <a:extLst>
              <a:ext uri="{FF2B5EF4-FFF2-40B4-BE49-F238E27FC236}">
                <a16:creationId xmlns:a16="http://schemas.microsoft.com/office/drawing/2014/main" id="{731A0EDC-659E-F36C-FEAD-575A4F6AAF04}"/>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65CF5F2C-3DE6-59A5-2C66-A87349853F58}"/>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2031486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James 4:1-10</a:t>
            </a:r>
          </a:p>
          <a:p>
            <a:r>
              <a:rPr lang="en-US" sz="1400" dirty="0"/>
              <a:t>What is the source of quarrels and conflicts among you? Is not the source your pleasures that wage war in your members? 2 You lust and do not have; so you commit murder. You are envious and cannot obtain; so you fight and quarrel. You do not have because you do not ask. 3 </a:t>
            </a:r>
            <a:r>
              <a:rPr lang="en-US" sz="1400" b="1" dirty="0"/>
              <a:t>You ask and do not receive, because you ask with wrong motives, so that you may spend it on your pleasures</a:t>
            </a:r>
            <a:r>
              <a:rPr lang="en-US" sz="1400" dirty="0"/>
              <a:t>. 4 You adulteresses, do you not know that </a:t>
            </a:r>
            <a:r>
              <a:rPr lang="en-US" sz="1400" b="1" dirty="0"/>
              <a:t>friendship with the world is hostility toward God</a:t>
            </a:r>
            <a:r>
              <a:rPr lang="en-US" sz="1400" dirty="0"/>
              <a:t>? Therefore whoever wishes to be a </a:t>
            </a:r>
            <a:r>
              <a:rPr lang="en-US" sz="1400" b="1" dirty="0"/>
              <a:t>friend of the world makes himself an enemy of God</a:t>
            </a:r>
            <a:r>
              <a:rPr lang="en-US" sz="1400" dirty="0"/>
              <a:t>. 5 Or do you think that the Scripture speaks to no purpose: "He jealously desires the Spirit which He has made to dwell in us"? 6 But He gives a greater grace. Therefore it says, "GOD IS OPPOSED TO THE PROUD, BUT GIVES GRACE TO THE HUMBLE." </a:t>
            </a:r>
            <a:r>
              <a:rPr lang="en-US" sz="1400" b="1" dirty="0"/>
              <a:t>7 Submit therefore to God</a:t>
            </a:r>
            <a:r>
              <a:rPr lang="en-US" sz="1400" dirty="0"/>
              <a:t>. Resist the devil and he will flee from you. 8 </a:t>
            </a:r>
            <a:r>
              <a:rPr lang="en-US" sz="1400" b="1" dirty="0"/>
              <a:t>Draw near to God and He will draw near to you</a:t>
            </a:r>
            <a:r>
              <a:rPr lang="en-US" sz="1400" dirty="0"/>
              <a:t>. Cleanse your hands, you sinners; and purify your hearts, you double-minded. 9 Be miserable and mourn and weep; let your laughter be turned into mourning and your joy to gloom. 10 Humble yourselves in the presence of the Lord, and He will exalt you. </a:t>
            </a:r>
          </a:p>
          <a:p>
            <a:endParaRPr lang="en-US" sz="1400" dirty="0"/>
          </a:p>
          <a:p>
            <a:r>
              <a:rPr lang="en-US" sz="1400" dirty="0"/>
              <a:t>Not through perfect Law keeping or animal </a:t>
            </a:r>
            <a:r>
              <a:rPr lang="en-US" sz="1400" dirty="0" err="1"/>
              <a:t>sacrfices</a:t>
            </a:r>
            <a:r>
              <a:rPr lang="en-US" sz="1400" dirty="0"/>
              <a:t> - </a:t>
            </a:r>
          </a:p>
          <a:p>
            <a:r>
              <a:rPr lang="en-US" sz="1400" dirty="0"/>
              <a:t>Heb 10:1-2</a:t>
            </a:r>
          </a:p>
          <a:p>
            <a:r>
              <a:rPr lang="en-US" sz="1400" b="1" dirty="0"/>
              <a:t>For the Law, </a:t>
            </a:r>
            <a:r>
              <a:rPr lang="en-US" sz="1400" dirty="0"/>
              <a:t>since it has only a shadow of the good things to come and not the very form of things, </a:t>
            </a:r>
            <a:r>
              <a:rPr lang="en-US" sz="1400" b="1" dirty="0"/>
              <a:t>can never</a:t>
            </a:r>
            <a:r>
              <a:rPr lang="en-US" sz="1400" dirty="0"/>
              <a:t>, by the same sacrifices which they offer continually year by year, </a:t>
            </a:r>
            <a:r>
              <a:rPr lang="en-US" sz="1400" b="1" dirty="0"/>
              <a:t>make perfect those who draw near</a:t>
            </a:r>
            <a:r>
              <a:rPr lang="en-US" sz="1400" dirty="0"/>
              <a:t>. 2 Otherwise, would they not have ceased to be offered, because the worshipers, having once been cleansed, would no longer have had consciousness of sins?</a:t>
            </a:r>
          </a:p>
          <a:p>
            <a:endParaRPr lang="en-US" sz="1400" dirty="0"/>
          </a:p>
          <a:p>
            <a:r>
              <a:rPr lang="en-US" sz="1400" dirty="0"/>
              <a:t>Heb 7:18-19</a:t>
            </a:r>
          </a:p>
          <a:p>
            <a:r>
              <a:rPr lang="en-US" sz="1400" dirty="0"/>
              <a:t>For, on the one hand, there is a setting aside of a former commandment because of its weakness and uselessness 19 (for the Law made nothing perfect), and on the other hand </a:t>
            </a:r>
            <a:r>
              <a:rPr lang="en-US" sz="1400" b="1" dirty="0"/>
              <a:t>there is a bringing in of a better hope, through which we draw near to God</a:t>
            </a:r>
            <a:r>
              <a:rPr lang="en-US" sz="1400" dirty="0"/>
              <a:t>.</a:t>
            </a:r>
          </a:p>
          <a:p>
            <a:endParaRPr lang="en-US" sz="1400" dirty="0"/>
          </a:p>
          <a:p>
            <a:r>
              <a:rPr lang="en-US" sz="1400" dirty="0"/>
              <a:t>Heb 7:23-25</a:t>
            </a:r>
          </a:p>
          <a:p>
            <a:r>
              <a:rPr lang="en-US" sz="1400" dirty="0"/>
              <a:t>The former priests, on the one hand, existed in greater numbers because they were prevented by death from continuing, 24 but Jesus, on the other hand, because He continues forever, holds His priesthood permanently. 25 Therefore </a:t>
            </a:r>
            <a:r>
              <a:rPr lang="en-US" sz="1400" b="1" dirty="0"/>
              <a:t>He is able also to save forever those who draw near to God through Him</a:t>
            </a:r>
            <a:r>
              <a:rPr lang="en-US" sz="1400" dirty="0"/>
              <a:t>, since He always lives to make intercession for them. </a:t>
            </a:r>
          </a:p>
          <a:p>
            <a:endParaRPr lang="en-US" sz="1400" dirty="0"/>
          </a:p>
          <a:p>
            <a:r>
              <a:rPr lang="en-US" sz="1400" dirty="0"/>
              <a:t>Josh 23:6-8</a:t>
            </a:r>
          </a:p>
          <a:p>
            <a:r>
              <a:rPr lang="en-US" sz="1400" dirty="0"/>
              <a:t>Be very firm, then, to keep and do all that is written in the book of the law of Moses, so that you may not turn aside from it to the right hand or to the left, 7 so that you will not associate with these nations, these which remain among you, or mention the name of their gods, or make anyone swear by them, or serve them, or bow down to them. 8 "But you are to cling to the Lord your God, as you have done to this day.</a:t>
            </a:r>
          </a:p>
          <a:p>
            <a:endParaRPr lang="en-US" sz="1400" dirty="0"/>
          </a:p>
          <a:p>
            <a:r>
              <a:rPr lang="en-US" sz="1400" dirty="0" err="1"/>
              <a:t>Deut</a:t>
            </a:r>
            <a:r>
              <a:rPr lang="en-US" sz="1400" dirty="0"/>
              <a:t> 13:2-4</a:t>
            </a:r>
          </a:p>
          <a:p>
            <a:r>
              <a:rPr lang="en-US" sz="1400" dirty="0"/>
              <a:t>'Let us go after other gods,' which you have not known, 'and let us serve them,' 3 you shall not listen to the words of that prophet or that dreamer of dreams. For the Lord your God is testing you, to know whether you love the Lord your God with all your heart and with all your soul. 4 You shall walk after the Lord your God and fear him and keep his commandments and obey his voice, and you shall serve him and hold fast to him.</a:t>
            </a:r>
          </a:p>
          <a:p>
            <a:endParaRPr lang="en-US" sz="1400" dirty="0"/>
          </a:p>
        </p:txBody>
      </p:sp>
      <p:sp>
        <p:nvSpPr>
          <p:cNvPr id="4" name="Slide Number Placeholder 3"/>
          <p:cNvSpPr>
            <a:spLocks noGrp="1"/>
          </p:cNvSpPr>
          <p:nvPr>
            <p:ph type="sldNum" sz="quarter" idx="5"/>
          </p:nvPr>
        </p:nvSpPr>
        <p:spPr/>
        <p:txBody>
          <a:bodyPr/>
          <a:lstStyle/>
          <a:p>
            <a:fld id="{DF61EA0F-A667-4B49-8422-0062BC55E249}" type="slidenum">
              <a:rPr lang="en-US" smtClean="0"/>
              <a:t>5</a:t>
            </a:fld>
            <a:endParaRPr lang="en-US" dirty="0"/>
          </a:p>
        </p:txBody>
      </p:sp>
      <p:sp>
        <p:nvSpPr>
          <p:cNvPr id="5" name="Date Placeholder 4">
            <a:extLst>
              <a:ext uri="{FF2B5EF4-FFF2-40B4-BE49-F238E27FC236}">
                <a16:creationId xmlns:a16="http://schemas.microsoft.com/office/drawing/2014/main" id="{731A0EDC-659E-F36C-FEAD-575A4F6AAF04}"/>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65CF5F2C-3DE6-59A5-2C66-A87349853F58}"/>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2187921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Oh yes He cares!</a:t>
            </a:r>
          </a:p>
        </p:txBody>
      </p:sp>
      <p:sp>
        <p:nvSpPr>
          <p:cNvPr id="4" name="Slide Number Placeholder 3"/>
          <p:cNvSpPr>
            <a:spLocks noGrp="1"/>
          </p:cNvSpPr>
          <p:nvPr>
            <p:ph type="sldNum" sz="quarter" idx="5"/>
          </p:nvPr>
        </p:nvSpPr>
        <p:spPr/>
        <p:txBody>
          <a:bodyPr/>
          <a:lstStyle/>
          <a:p>
            <a:fld id="{DF61EA0F-A667-4B49-8422-0062BC55E249}" type="slidenum">
              <a:rPr lang="en-US" smtClean="0"/>
              <a:t>6</a:t>
            </a:fld>
            <a:endParaRPr lang="en-US" dirty="0"/>
          </a:p>
        </p:txBody>
      </p:sp>
      <p:sp>
        <p:nvSpPr>
          <p:cNvPr id="5" name="Date Placeholder 4">
            <a:extLst>
              <a:ext uri="{FF2B5EF4-FFF2-40B4-BE49-F238E27FC236}">
                <a16:creationId xmlns:a16="http://schemas.microsoft.com/office/drawing/2014/main" id="{731A0EDC-659E-F36C-FEAD-575A4F6AAF04}"/>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65CF5F2C-3DE6-59A5-2C66-A87349853F58}"/>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2066368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5"/>
          </p:nvPr>
        </p:nvSpPr>
        <p:spPr/>
        <p:txBody>
          <a:bodyPr/>
          <a:lstStyle/>
          <a:p>
            <a:fld id="{DF61EA0F-A667-4B49-8422-0062BC55E249}" type="slidenum">
              <a:rPr lang="en-US" smtClean="0"/>
              <a:t>7</a:t>
            </a:fld>
            <a:endParaRPr lang="en-US" dirty="0"/>
          </a:p>
        </p:txBody>
      </p:sp>
      <p:sp>
        <p:nvSpPr>
          <p:cNvPr id="5" name="Date Placeholder 4">
            <a:extLst>
              <a:ext uri="{FF2B5EF4-FFF2-40B4-BE49-F238E27FC236}">
                <a16:creationId xmlns:a16="http://schemas.microsoft.com/office/drawing/2014/main" id="{731A0EDC-659E-F36C-FEAD-575A4F6AAF04}"/>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65CF5F2C-3DE6-59A5-2C66-A87349853F58}"/>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393324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b="0" i="0" dirty="0">
                <a:solidFill>
                  <a:srgbClr val="001320"/>
                </a:solidFill>
                <a:effectLst/>
                <a:latin typeface="Roboto" panose="02000000000000000000" pitchFamily="2" charset="0"/>
              </a:rPr>
              <a:t>The process described, technically known as “frapping,” consisted in carrying a strong cable several times round the ship from stem to stern, so as to keep the planks from starting, and guard against the consequent leakage.  (cf., Matthew 8:23-27</a:t>
            </a:r>
            <a:endParaRPr lang="en-US" sz="1400" dirty="0"/>
          </a:p>
        </p:txBody>
      </p:sp>
      <p:sp>
        <p:nvSpPr>
          <p:cNvPr id="4" name="Slide Number Placeholder 3"/>
          <p:cNvSpPr>
            <a:spLocks noGrp="1"/>
          </p:cNvSpPr>
          <p:nvPr>
            <p:ph type="sldNum" sz="quarter" idx="5"/>
          </p:nvPr>
        </p:nvSpPr>
        <p:spPr/>
        <p:txBody>
          <a:bodyPr/>
          <a:lstStyle/>
          <a:p>
            <a:fld id="{DF61EA0F-A667-4B49-8422-0062BC55E249}" type="slidenum">
              <a:rPr lang="en-US" smtClean="0"/>
              <a:t>8</a:t>
            </a:fld>
            <a:endParaRPr lang="en-US" dirty="0"/>
          </a:p>
        </p:txBody>
      </p:sp>
      <p:sp>
        <p:nvSpPr>
          <p:cNvPr id="5" name="Date Placeholder 4">
            <a:extLst>
              <a:ext uri="{FF2B5EF4-FFF2-40B4-BE49-F238E27FC236}">
                <a16:creationId xmlns:a16="http://schemas.microsoft.com/office/drawing/2014/main" id="{731A0EDC-659E-F36C-FEAD-575A4F6AAF04}"/>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65CF5F2C-3DE6-59A5-2C66-A87349853F58}"/>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1105171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5"/>
          </p:nvPr>
        </p:nvSpPr>
        <p:spPr/>
        <p:txBody>
          <a:bodyPr/>
          <a:lstStyle/>
          <a:p>
            <a:fld id="{DF61EA0F-A667-4B49-8422-0062BC55E249}" type="slidenum">
              <a:rPr lang="en-US" smtClean="0"/>
              <a:t>9</a:t>
            </a:fld>
            <a:endParaRPr lang="en-US" dirty="0"/>
          </a:p>
        </p:txBody>
      </p:sp>
      <p:sp>
        <p:nvSpPr>
          <p:cNvPr id="5" name="Date Placeholder 4">
            <a:extLst>
              <a:ext uri="{FF2B5EF4-FFF2-40B4-BE49-F238E27FC236}">
                <a16:creationId xmlns:a16="http://schemas.microsoft.com/office/drawing/2014/main" id="{731A0EDC-659E-F36C-FEAD-575A4F6AAF04}"/>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65CF5F2C-3DE6-59A5-2C66-A87349853F58}"/>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390272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04310" y="2484470"/>
            <a:ext cx="5463090" cy="2130561"/>
          </a:xfrm>
        </p:spPr>
        <p:txBody>
          <a:bodyPr/>
          <a:lstStyle>
            <a:lvl1pPr>
              <a:defRPr sz="5400" b="0">
                <a:solidFill>
                  <a:schemeClr val="tx1"/>
                </a:solidFill>
              </a:defRPr>
            </a:lvl1pPr>
          </a:lstStyle>
          <a:p>
            <a:r>
              <a:rPr lang="en-US"/>
              <a:t>Click to edit Master title style</a:t>
            </a:r>
          </a:p>
        </p:txBody>
      </p:sp>
    </p:spTree>
    <p:extLst>
      <p:ext uri="{BB962C8B-B14F-4D97-AF65-F5344CB8AC3E}">
        <p14:creationId xmlns:p14="http://schemas.microsoft.com/office/powerpoint/2010/main" val="1718549498"/>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406400" y="448056"/>
            <a:ext cx="11214100" cy="555554"/>
          </a:xfrm>
        </p:spPr>
        <p:txBody>
          <a:bodyPr anchor="t" anchorCtr="0">
            <a:normAutofit/>
          </a:bodyPr>
          <a:lstStyle>
            <a:lvl1pPr>
              <a:defRPr sz="2800">
                <a:solidFill>
                  <a:schemeClr val="bg2">
                    <a:lumMod val="25000"/>
                  </a:schemeClr>
                </a:solidFill>
              </a:defRPr>
            </a:lvl1pPr>
          </a:lstStyle>
          <a:p>
            <a:r>
              <a:rPr lang="en-US"/>
              <a:t>Click to edit Master title style</a:t>
            </a:r>
          </a:p>
        </p:txBody>
      </p:sp>
      <p:sp>
        <p:nvSpPr>
          <p:cNvPr id="3" name="Content Placeholder 2"/>
          <p:cNvSpPr>
            <a:spLocks noGrp="1"/>
          </p:cNvSpPr>
          <p:nvPr>
            <p:ph sz="quarter" idx="10"/>
          </p:nvPr>
        </p:nvSpPr>
        <p:spPr>
          <a:xfrm>
            <a:off x="444500" y="1460500"/>
            <a:ext cx="5327904" cy="3977640"/>
          </a:xfrm>
        </p:spPr>
        <p:txBody>
          <a:bodyPr vert="horz" lIns="91440" tIns="45720" rIns="91440" bIns="45720" rtlCol="0">
            <a:normAutofit/>
          </a:bodyPr>
          <a:lstStyle>
            <a:lvl1pPr>
              <a:lnSpc>
                <a:spcPct val="100000"/>
              </a:lnSpc>
              <a:defRPr lang="en-US" sz="1400" smtClean="0">
                <a:solidFill>
                  <a:schemeClr val="tx1">
                    <a:lumMod val="75000"/>
                    <a:lumOff val="25000"/>
                  </a:schemeClr>
                </a:solidFill>
              </a:defRPr>
            </a:lvl1pPr>
            <a:lvl2pPr>
              <a:lnSpc>
                <a:spcPct val="100000"/>
              </a:lnSpc>
              <a:defRPr lang="en-US" sz="1400" smtClean="0">
                <a:solidFill>
                  <a:schemeClr val="tx1">
                    <a:lumMod val="75000"/>
                    <a:lumOff val="25000"/>
                  </a:schemeClr>
                </a:solidFill>
              </a:defRPr>
            </a:lvl2pPr>
            <a:lvl3pPr>
              <a:lnSpc>
                <a:spcPct val="100000"/>
              </a:lnSpc>
              <a:defRPr lang="en-US" sz="1400" smtClean="0">
                <a:solidFill>
                  <a:schemeClr val="tx1">
                    <a:lumMod val="75000"/>
                    <a:lumOff val="25000"/>
                  </a:schemeClr>
                </a:solidFill>
              </a:defRPr>
            </a:lvl3pPr>
            <a:lvl4pPr>
              <a:lnSpc>
                <a:spcPct val="100000"/>
              </a:lnSpc>
              <a:defRPr lang="en-US" sz="1400" smtClean="0">
                <a:solidFill>
                  <a:schemeClr val="tx1">
                    <a:lumMod val="75000"/>
                    <a:lumOff val="25000"/>
                  </a:schemeClr>
                </a:solidFill>
              </a:defRPr>
            </a:lvl4pPr>
            <a:lvl5pPr>
              <a:lnSpc>
                <a:spcPct val="100000"/>
              </a:lnSpc>
              <a:defRPr lang="en-US" sz="14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r>
              <a:rPr lang="en-US"/>
              <a:t>11/12/2023am</a:t>
            </a:r>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r>
              <a:rPr lang="en-US"/>
              <a:t>A Call To Action - "Let Us..." - Consider One Another...</a:t>
            </a:r>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9" name="Straight Connector 8">
            <a:extLst>
              <a:ext uri="{FF2B5EF4-FFF2-40B4-BE49-F238E27FC236}">
                <a16:creationId xmlns:a16="http://schemas.microsoft.com/office/drawing/2014/main" id="{6C12209E-8E76-B442-B030-6BD76BB7563A}"/>
              </a:ext>
            </a:extLst>
          </p:cNvPr>
          <p:cNvCxnSpPr>
            <a:cxnSpLocks/>
          </p:cNvCxnSpPr>
          <p:nvPr userDrawn="1"/>
        </p:nvCxnSpPr>
        <p:spPr>
          <a:xfrm>
            <a:off x="533400" y="1104900"/>
            <a:ext cx="11119104"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583654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64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4505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n-lt"/>
              </a:defRPr>
            </a:lvl1pPr>
            <a:lvl2pPr>
              <a:defRPr lang="en-US" sz="1200" dirty="0" smtClean="0">
                <a:solidFill>
                  <a:schemeClr val="tx1">
                    <a:lumMod val="75000"/>
                    <a:lumOff val="25000"/>
                  </a:schemeClr>
                </a:solidFill>
                <a:latin typeface="+mn-lt"/>
              </a:defRPr>
            </a:lvl2pPr>
            <a:lvl3pPr>
              <a:defRPr lang="en-US" sz="1200" dirty="0" smtClean="0">
                <a:solidFill>
                  <a:schemeClr val="tx1">
                    <a:lumMod val="75000"/>
                    <a:lumOff val="25000"/>
                  </a:schemeClr>
                </a:solidFill>
                <a:latin typeface="+mn-lt"/>
              </a:defRPr>
            </a:lvl3pPr>
            <a:lvl4pPr>
              <a:defRPr lang="en-US" sz="1200" dirty="0" smtClean="0">
                <a:solidFill>
                  <a:schemeClr val="tx1">
                    <a:lumMod val="75000"/>
                    <a:lumOff val="25000"/>
                  </a:schemeClr>
                </a:solidFill>
                <a:latin typeface="+mn-lt"/>
              </a:defRPr>
            </a:lvl4pPr>
            <a:lvl5pPr>
              <a:defRPr lang="en-US" sz="1200" dirty="0">
                <a:solidFill>
                  <a:schemeClr val="tx1">
                    <a:lumMod val="75000"/>
                    <a:lumOff val="25000"/>
                  </a:schemeClr>
                </a:solidFill>
                <a:latin typeface="+mn-lt"/>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p>
        </p:txBody>
      </p:sp>
      <p:cxnSp>
        <p:nvCxnSpPr>
          <p:cNvPr id="3" name="Straight Connector 2">
            <a:extLst>
              <a:ext uri="{FF2B5EF4-FFF2-40B4-BE49-F238E27FC236}">
                <a16:creationId xmlns:a16="http://schemas.microsoft.com/office/drawing/2014/main" id="{9DCD3EE7-B67C-4541-A9DA-51688552CF86}"/>
              </a:ext>
            </a:extLst>
          </p:cNvPr>
          <p:cNvCxnSpPr>
            <a:cxnSpLocks/>
          </p:cNvCxnSpPr>
          <p:nvPr userDrawn="1"/>
        </p:nvCxnSpPr>
        <p:spPr>
          <a:xfrm>
            <a:off x="533400" y="1104900"/>
            <a:ext cx="11119104"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E51F76A8-6DB7-48E4-957A-9BF0C69BD4A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4500" y="430609"/>
            <a:ext cx="6996684" cy="640080"/>
          </a:xfrm>
          <a:prstGeom prst="rect">
            <a:avLst/>
          </a:prstGeom>
        </p:spPr>
        <p:txBody>
          <a:bodyPr vert="horz" lIns="91440" tIns="45720" rIns="91440" bIns="45720" rtlCol="0" anchor="t" anchorCtr="0">
            <a:normAutofit/>
          </a:bodyPr>
          <a:lstStyle/>
          <a:p>
            <a:r>
              <a:rPr lang="en-US"/>
              <a:t>Click to edit Master title style</a:t>
            </a:r>
          </a:p>
        </p:txBody>
      </p:sp>
      <p:sp>
        <p:nvSpPr>
          <p:cNvPr id="3" name="Text Placeholder 2"/>
          <p:cNvSpPr>
            <a:spLocks noGrp="1"/>
          </p:cNvSpPr>
          <p:nvPr>
            <p:ph type="body" idx="1"/>
          </p:nvPr>
        </p:nvSpPr>
        <p:spPr>
          <a:xfrm>
            <a:off x="419100" y="1447800"/>
            <a:ext cx="5327904"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r>
              <a:rPr lang="en-US"/>
              <a:t>11/12/2023am</a:t>
            </a:r>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r>
              <a:rPr lang="en-US"/>
              <a:t>A Call To Action - "Let Us..." - Consider One Another...</a:t>
            </a:r>
            <a:endParaRPr lang="en-US" dirty="0"/>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p:txStyles>
    <p:titleStyle>
      <a:lvl1pPr algn="l" defTabSz="914400" rtl="0" eaLnBrk="1" latinLnBrk="0" hangingPunct="1">
        <a:spcBef>
          <a:spcPct val="0"/>
        </a:spcBef>
        <a:buNone/>
        <a:defRPr sz="2800" kern="1200">
          <a:solidFill>
            <a:schemeClr val="tx1"/>
          </a:solidFill>
          <a:latin typeface="+mn-lt"/>
          <a:ea typeface="+mj-ea"/>
          <a:cs typeface="+mj-cs"/>
        </a:defRPr>
      </a:lvl1pPr>
    </p:titleStyle>
    <p:bodyStyle>
      <a:lvl1pPr marL="0" indent="0" algn="l" defTabSz="914400" rtl="0" eaLnBrk="1" latinLnBrk="0" hangingPunct="1">
        <a:lnSpc>
          <a:spcPct val="100000"/>
        </a:lnSpc>
        <a:spcBef>
          <a:spcPts val="1000"/>
        </a:spcBef>
        <a:spcAft>
          <a:spcPts val="1200"/>
        </a:spcAft>
        <a:buFontTx/>
        <a:buNone/>
        <a:defRPr lang="en-US" sz="1400" kern="1200" dirty="0">
          <a:solidFill>
            <a:schemeClr val="tx1"/>
          </a:solidFill>
          <a:latin typeface="+mn-lt"/>
          <a:ea typeface="+mn-ea"/>
          <a:cs typeface="+mn-cs"/>
        </a:defRPr>
      </a:lvl1pPr>
      <a:lvl2pPr marL="228600" indent="-228600" algn="l" defTabSz="914400" rtl="0" eaLnBrk="1" latinLnBrk="0" hangingPunct="1">
        <a:lnSpc>
          <a:spcPct val="100000"/>
        </a:lnSpc>
        <a:spcBef>
          <a:spcPts val="1000"/>
        </a:spcBef>
        <a:spcAft>
          <a:spcPts val="1200"/>
        </a:spcAft>
        <a:buFont typeface="Arial" panose="020B0604020202020204" pitchFamily="34" charset="0"/>
        <a:buChar char="•"/>
        <a:defRPr lang="en-US" sz="1400" kern="1200" dirty="0">
          <a:solidFill>
            <a:schemeClr val="tx1"/>
          </a:solidFill>
          <a:latin typeface="+mn-lt"/>
          <a:ea typeface="+mn-ea"/>
          <a:cs typeface="+mn-cs"/>
        </a:defRPr>
      </a:lvl2pPr>
      <a:lvl3pPr marL="685800" indent="-228600" algn="l" defTabSz="914400" rtl="0" eaLnBrk="1" latinLnBrk="0" hangingPunct="1">
        <a:lnSpc>
          <a:spcPct val="100000"/>
        </a:lnSpc>
        <a:spcBef>
          <a:spcPts val="1000"/>
        </a:spcBef>
        <a:spcAft>
          <a:spcPts val="1200"/>
        </a:spcAft>
        <a:buFont typeface="Arial" panose="020B0604020202020204" pitchFamily="34" charset="0"/>
        <a:buChar char="•"/>
        <a:defRPr lang="en-US" sz="1400" kern="1200" dirty="0">
          <a:solidFill>
            <a:schemeClr val="tx1"/>
          </a:solidFill>
          <a:latin typeface="+mn-lt"/>
          <a:ea typeface="+mn-ea"/>
          <a:cs typeface="+mn-cs"/>
        </a:defRPr>
      </a:lvl3pPr>
      <a:lvl4pPr marL="1143000" indent="-228600" algn="l" defTabSz="914400" rtl="0" eaLnBrk="1" latinLnBrk="0" hangingPunct="1">
        <a:lnSpc>
          <a:spcPct val="100000"/>
        </a:lnSpc>
        <a:spcBef>
          <a:spcPts val="1000"/>
        </a:spcBef>
        <a:spcAft>
          <a:spcPts val="1200"/>
        </a:spcAft>
        <a:buFont typeface="Arial" panose="020B0604020202020204" pitchFamily="34" charset="0"/>
        <a:buChar char="•"/>
        <a:defRPr lang="en-US" sz="1400" kern="1200" dirty="0" smtClean="0">
          <a:solidFill>
            <a:schemeClr val="tx1"/>
          </a:solidFill>
          <a:latin typeface="+mn-lt"/>
          <a:ea typeface="+mn-ea"/>
          <a:cs typeface="+mn-cs"/>
        </a:defRPr>
      </a:lvl4pPr>
      <a:lvl5pPr marL="1600200" indent="-228600" algn="l" defTabSz="914400" rtl="0" eaLnBrk="1" latinLnBrk="0" hangingPunct="1">
        <a:lnSpc>
          <a:spcPct val="100000"/>
        </a:lnSpc>
        <a:spcBef>
          <a:spcPts val="1000"/>
        </a:spcBef>
        <a:spcAft>
          <a:spcPts val="1200"/>
        </a:spcAft>
        <a:buFont typeface="Arial" panose="020B0604020202020204" pitchFamily="34" charset="0"/>
        <a:buChar char="•"/>
        <a:defRPr lang="en-US" sz="14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984" userDrawn="1">
          <p15:clr>
            <a:srgbClr val="F26B43"/>
          </p15:clr>
        </p15:guide>
        <p15:guide id="2" pos="336" userDrawn="1">
          <p15:clr>
            <a:srgbClr val="F26B43"/>
          </p15:clr>
        </p15:guide>
        <p15:guide id="3" pos="7320" userDrawn="1">
          <p15:clr>
            <a:srgbClr val="F26B43"/>
          </p15:clr>
        </p15:guide>
        <p15:guide id="4" orient="horz" pos="912" userDrawn="1">
          <p15:clr>
            <a:srgbClr val="F26B43"/>
          </p15:clr>
        </p15:guide>
        <p15:guide id="5" orient="horz" pos="264" userDrawn="1">
          <p15:clr>
            <a:srgbClr val="F26B43"/>
          </p15:clr>
        </p15:guide>
        <p15:guide id="6" orient="horz" pos="696" userDrawn="1">
          <p15:clr>
            <a:srgbClr val="F26B43"/>
          </p15:clr>
        </p15:guide>
        <p15:guide id="7" pos="369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369366E-5591-2A4E-80C1-0ED941C6FF4A}"/>
              </a:ext>
            </a:extLst>
          </p:cNvPr>
          <p:cNvSpPr>
            <a:spLocks noGrp="1"/>
          </p:cNvSpPr>
          <p:nvPr>
            <p:ph type="title"/>
          </p:nvPr>
        </p:nvSpPr>
        <p:spPr>
          <a:xfrm>
            <a:off x="445995" y="2548097"/>
            <a:ext cx="11505000" cy="1761806"/>
          </a:xfrm>
        </p:spPr>
        <p:txBody>
          <a:bodyPr>
            <a:noAutofit/>
          </a:bodyPr>
          <a:lstStyle/>
          <a:p>
            <a:r>
              <a:rPr lang="en-US" b="1" dirty="0"/>
              <a:t>A Call To Action… </a:t>
            </a:r>
            <a:br>
              <a:rPr lang="en-US" b="1" dirty="0"/>
            </a:br>
            <a:r>
              <a:rPr lang="en-US" i="1" dirty="0"/>
              <a:t>“Let Us Draw Near In Time Of Need”</a:t>
            </a:r>
          </a:p>
        </p:txBody>
      </p:sp>
      <p:sp>
        <p:nvSpPr>
          <p:cNvPr id="3" name="Subtitle 2"/>
          <p:cNvSpPr>
            <a:spLocks noGrp="1"/>
          </p:cNvSpPr>
          <p:nvPr>
            <p:ph type="subTitle" idx="4294967295"/>
          </p:nvPr>
        </p:nvSpPr>
        <p:spPr>
          <a:xfrm>
            <a:off x="445995" y="4446270"/>
            <a:ext cx="5334000" cy="1137793"/>
          </a:xfrm>
        </p:spPr>
        <p:txBody>
          <a:bodyPr>
            <a:noAutofit/>
          </a:bodyPr>
          <a:lstStyle/>
          <a:p>
            <a:pPr marL="0" indent="0">
              <a:buNone/>
            </a:pPr>
            <a:r>
              <a:rPr lang="en-US" sz="3600" b="1" i="1" dirty="0">
                <a:solidFill>
                  <a:schemeClr val="bg2">
                    <a:lumMod val="50000"/>
                  </a:schemeClr>
                </a:solidFill>
              </a:rPr>
              <a:t>Hebrews 4:14-16</a:t>
            </a:r>
          </a:p>
        </p:txBody>
      </p:sp>
    </p:spTree>
    <p:extLst>
      <p:ext uri="{BB962C8B-B14F-4D97-AF65-F5344CB8AC3E}">
        <p14:creationId xmlns:p14="http://schemas.microsoft.com/office/powerpoint/2010/main" val="247180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431800" y="114506"/>
            <a:ext cx="11188700" cy="889104"/>
          </a:xfrm>
        </p:spPr>
        <p:txBody>
          <a:bodyPr>
            <a:normAutofit/>
          </a:bodyPr>
          <a:lstStyle/>
          <a:p>
            <a:r>
              <a:rPr lang="en-US" sz="4800" b="1" i="1" dirty="0"/>
              <a:t>“Let Us…”</a:t>
            </a:r>
            <a:endParaRPr lang="en-US" sz="4800" dirty="0"/>
          </a:p>
        </p:txBody>
      </p:sp>
      <p:sp>
        <p:nvSpPr>
          <p:cNvPr id="3" name="Rectangle 2">
            <a:extLst>
              <a:ext uri="{FF2B5EF4-FFF2-40B4-BE49-F238E27FC236}">
                <a16:creationId xmlns:a16="http://schemas.microsoft.com/office/drawing/2014/main" id="{155FFEDF-A325-5F05-2F36-EA3E010A4CDE}"/>
              </a:ext>
            </a:extLst>
          </p:cNvPr>
          <p:cNvSpPr/>
          <p:nvPr/>
        </p:nvSpPr>
        <p:spPr>
          <a:xfrm>
            <a:off x="431800" y="4784651"/>
            <a:ext cx="10498470" cy="489098"/>
          </a:xfrm>
          <a:prstGeom prst="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1DE34D4D-92C4-ED59-6348-6CAD9228E036}"/>
              </a:ext>
            </a:extLst>
          </p:cNvPr>
          <p:cNvSpPr/>
          <p:nvPr/>
        </p:nvSpPr>
        <p:spPr>
          <a:xfrm>
            <a:off x="533398" y="5332227"/>
            <a:ext cx="4463904" cy="489098"/>
          </a:xfrm>
          <a:prstGeom prst="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8" y="1169580"/>
            <a:ext cx="11658602" cy="5688420"/>
          </a:xfrm>
          <a:prstGeom prst="rect">
            <a:avLst/>
          </a:prstGeom>
          <a:noFill/>
          <a:ln>
            <a:noFill/>
          </a:ln>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0"/>
              </a:spcAft>
              <a:buNone/>
            </a:pPr>
            <a:r>
              <a:rPr lang="en-US" sz="3200" b="1" dirty="0">
                <a:solidFill>
                  <a:schemeClr val="tx1"/>
                </a:solidFill>
                <a:latin typeface="Calibri" panose="020F0502020204030204" pitchFamily="34" charset="0"/>
                <a:cs typeface="Times New Roman" panose="02020603050405020304" pitchFamily="18" charset="0"/>
              </a:rPr>
              <a:t>“Let us”  in Hebrews address our relationships in three ways:</a:t>
            </a:r>
          </a:p>
          <a:p>
            <a:pPr marL="514350" indent="-514350">
              <a:lnSpc>
                <a:spcPct val="100000"/>
              </a:lnSpc>
              <a:spcBef>
                <a:spcPts val="0"/>
              </a:spcBef>
              <a:spcAft>
                <a:spcPts val="0"/>
              </a:spcAft>
              <a:buAutoNum type="arabicPeriod"/>
            </a:pPr>
            <a:r>
              <a:rPr lang="en-US" sz="3600" b="1" dirty="0">
                <a:solidFill>
                  <a:srgbClr val="002060"/>
                </a:solidFill>
                <a:latin typeface="Calibri" panose="020F0502020204030204" pitchFamily="34" charset="0"/>
                <a:cs typeface="Times New Roman" panose="02020603050405020304" pitchFamily="18" charset="0"/>
              </a:rPr>
              <a:t>Our relationship to </a:t>
            </a:r>
            <a:r>
              <a:rPr lang="en-US" sz="3600" b="1" dirty="0">
                <a:solidFill>
                  <a:srgbClr val="C00000"/>
                </a:solidFill>
                <a:latin typeface="Calibri" panose="020F0502020204030204" pitchFamily="34" charset="0"/>
                <a:cs typeface="Times New Roman" panose="02020603050405020304" pitchFamily="18" charset="0"/>
              </a:rPr>
              <a:t>each other </a:t>
            </a:r>
            <a:r>
              <a:rPr lang="en-US" sz="3600" b="1" dirty="0">
                <a:solidFill>
                  <a:schemeClr val="tx1"/>
                </a:solidFill>
                <a:latin typeface="Calibri" panose="020F0502020204030204" pitchFamily="34" charset="0"/>
                <a:cs typeface="Times New Roman" panose="02020603050405020304" pitchFamily="18" charset="0"/>
              </a:rPr>
              <a:t>- </a:t>
            </a:r>
          </a:p>
          <a:p>
            <a:pPr>
              <a:lnSpc>
                <a:spcPct val="100000"/>
              </a:lnSpc>
              <a:spcBef>
                <a:spcPts val="0"/>
              </a:spcBef>
              <a:spcAft>
                <a:spcPts val="0"/>
              </a:spcAft>
            </a:pPr>
            <a:r>
              <a:rPr lang="en-US" sz="3200" b="1" dirty="0">
                <a:solidFill>
                  <a:schemeClr val="tx1"/>
                </a:solidFill>
                <a:latin typeface="Calibri" panose="020F0502020204030204" pitchFamily="34" charset="0"/>
                <a:cs typeface="Times New Roman" panose="02020603050405020304" pitchFamily="18" charset="0"/>
              </a:rPr>
              <a:t>“Consider how to stimulate one another…” (Hebrews 10:24)</a:t>
            </a:r>
          </a:p>
          <a:p>
            <a:pPr marL="514350" indent="-514350">
              <a:lnSpc>
                <a:spcPct val="100000"/>
              </a:lnSpc>
              <a:spcBef>
                <a:spcPts val="0"/>
              </a:spcBef>
              <a:spcAft>
                <a:spcPts val="0"/>
              </a:spcAft>
              <a:buFont typeface="+mj-lt"/>
              <a:buAutoNum type="arabicPeriod" startAt="2"/>
            </a:pPr>
            <a:r>
              <a:rPr lang="en-US" sz="3600" b="1" dirty="0">
                <a:solidFill>
                  <a:srgbClr val="002060"/>
                </a:solidFill>
                <a:latin typeface="Calibri" panose="020F0502020204030204" pitchFamily="34" charset="0"/>
                <a:cs typeface="Times New Roman" panose="02020603050405020304" pitchFamily="18" charset="0"/>
              </a:rPr>
              <a:t>Our relationship to </a:t>
            </a:r>
            <a:r>
              <a:rPr lang="en-US" sz="3600" b="1" dirty="0">
                <a:solidFill>
                  <a:srgbClr val="C00000"/>
                </a:solidFill>
                <a:latin typeface="Calibri" panose="020F0502020204030204" pitchFamily="34" charset="0"/>
                <a:cs typeface="Times New Roman" panose="02020603050405020304" pitchFamily="18" charset="0"/>
              </a:rPr>
              <a:t>our goal of heaven</a:t>
            </a:r>
            <a:r>
              <a:rPr lang="en-US" sz="3200" b="1" dirty="0">
                <a:solidFill>
                  <a:srgbClr val="002060"/>
                </a:solidFill>
                <a:latin typeface="Calibri" panose="020F0502020204030204" pitchFamily="34" charset="0"/>
                <a:cs typeface="Times New Roman" panose="02020603050405020304" pitchFamily="18" charset="0"/>
              </a:rPr>
              <a:t>. </a:t>
            </a:r>
          </a:p>
          <a:p>
            <a:pPr>
              <a:lnSpc>
                <a:spcPct val="100000"/>
              </a:lnSpc>
              <a:spcBef>
                <a:spcPts val="0"/>
              </a:spcBef>
              <a:spcAft>
                <a:spcPts val="0"/>
              </a:spcAft>
            </a:pPr>
            <a:r>
              <a:rPr lang="en-US" sz="3200" b="1" dirty="0">
                <a:solidFill>
                  <a:schemeClr val="tx1"/>
                </a:solidFill>
                <a:latin typeface="Calibri" panose="020F0502020204030204" pitchFamily="34" charset="0"/>
                <a:cs typeface="Times New Roman" panose="02020603050405020304" pitchFamily="18" charset="0"/>
              </a:rPr>
              <a:t>“Fear” (4:1); “Be diligent” (4:11); “Press on to maturity” (6:1); “Hold fast the confession of our hope” (10:23); “Lay aside every encumbrance &amp; sin (12:1) &amp;  “Run with endurance.” (12:1)</a:t>
            </a:r>
          </a:p>
          <a:p>
            <a:pPr marL="514350" indent="-514350">
              <a:lnSpc>
                <a:spcPct val="100000"/>
              </a:lnSpc>
              <a:spcBef>
                <a:spcPts val="0"/>
              </a:spcBef>
              <a:spcAft>
                <a:spcPts val="0"/>
              </a:spcAft>
              <a:buFont typeface="+mj-lt"/>
              <a:buAutoNum type="arabicPeriod" startAt="3"/>
            </a:pPr>
            <a:r>
              <a:rPr lang="en-US" sz="3600" b="1" dirty="0">
                <a:solidFill>
                  <a:srgbClr val="002060"/>
                </a:solidFill>
                <a:latin typeface="Calibri" panose="020F0502020204030204" pitchFamily="34" charset="0"/>
                <a:cs typeface="Times New Roman" panose="02020603050405020304" pitchFamily="18" charset="0"/>
              </a:rPr>
              <a:t>Our relationship </a:t>
            </a:r>
            <a:r>
              <a:rPr lang="en-US" sz="3600" b="1" dirty="0">
                <a:solidFill>
                  <a:schemeClr val="tx1"/>
                </a:solidFill>
                <a:latin typeface="Calibri" panose="020F0502020204030204" pitchFamily="34" charset="0"/>
                <a:cs typeface="Times New Roman" panose="02020603050405020304" pitchFamily="18" charset="0"/>
              </a:rPr>
              <a:t>to </a:t>
            </a:r>
            <a:r>
              <a:rPr lang="en-US" sz="3600" b="1" dirty="0">
                <a:solidFill>
                  <a:srgbClr val="C00000"/>
                </a:solidFill>
                <a:latin typeface="Calibri" panose="020F0502020204030204" pitchFamily="34" charset="0"/>
                <a:cs typeface="Times New Roman" panose="02020603050405020304" pitchFamily="18" charset="0"/>
              </a:rPr>
              <a:t>our heavenly Father and Jesus</a:t>
            </a:r>
            <a:r>
              <a:rPr lang="en-US" sz="3200" b="1" dirty="0">
                <a:solidFill>
                  <a:schemeClr val="tx1"/>
                </a:solidFill>
                <a:latin typeface="Calibri" panose="020F0502020204030204" pitchFamily="34" charset="0"/>
                <a:cs typeface="Times New Roman" panose="02020603050405020304" pitchFamily="18" charset="0"/>
              </a:rPr>
              <a:t>.</a:t>
            </a:r>
          </a:p>
          <a:p>
            <a:pPr>
              <a:lnSpc>
                <a:spcPct val="100000"/>
              </a:lnSpc>
              <a:spcBef>
                <a:spcPts val="0"/>
              </a:spcBef>
              <a:spcAft>
                <a:spcPts val="0"/>
              </a:spcAft>
            </a:pPr>
            <a:r>
              <a:rPr lang="en-US" sz="3200" b="1" dirty="0">
                <a:solidFill>
                  <a:schemeClr val="tx1"/>
                </a:solidFill>
                <a:latin typeface="Calibri" panose="020F0502020204030204" pitchFamily="34" charset="0"/>
                <a:cs typeface="Times New Roman" panose="02020603050405020304" pitchFamily="18" charset="0"/>
              </a:rPr>
              <a:t>“Hold fast &amp; Draw near” (4:14-16; 10:22); “show gratitude” (12:28); “go out to Him… bearing His reproach” (13:13); “offer up a sacrifice of praise…” (13:15)</a:t>
            </a:r>
          </a:p>
        </p:txBody>
      </p:sp>
    </p:spTree>
    <p:extLst>
      <p:ext uri="{BB962C8B-B14F-4D97-AF65-F5344CB8AC3E}">
        <p14:creationId xmlns:p14="http://schemas.microsoft.com/office/powerpoint/2010/main" val="3319812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533397" y="297712"/>
            <a:ext cx="11407778" cy="765544"/>
          </a:xfrm>
        </p:spPr>
        <p:txBody>
          <a:bodyPr>
            <a:noAutofit/>
          </a:bodyPr>
          <a:lstStyle/>
          <a:p>
            <a:pPr>
              <a:lnSpc>
                <a:spcPts val="4600"/>
              </a:lnSpc>
            </a:pPr>
            <a:r>
              <a:rPr lang="en-US" sz="4800" b="1" i="1" dirty="0">
                <a:solidFill>
                  <a:schemeClr val="tx1"/>
                </a:solidFill>
                <a:latin typeface="Calibri" panose="020F0502020204030204" pitchFamily="34" charset="0"/>
                <a:cs typeface="Times New Roman" panose="02020603050405020304" pitchFamily="18" charset="0"/>
              </a:rPr>
              <a:t>“Since we have a </a:t>
            </a:r>
            <a:r>
              <a:rPr lang="en-US" sz="4800" b="1" i="1" dirty="0">
                <a:solidFill>
                  <a:srgbClr val="002060"/>
                </a:solidFill>
                <a:latin typeface="Calibri" panose="020F0502020204030204" pitchFamily="34" charset="0"/>
                <a:cs typeface="Times New Roman" panose="02020603050405020304" pitchFamily="18" charset="0"/>
              </a:rPr>
              <a:t>great High Priest</a:t>
            </a:r>
            <a:r>
              <a:rPr lang="en-US" sz="4800" b="1" i="1" dirty="0">
                <a:solidFill>
                  <a:schemeClr val="tx1"/>
                </a:solidFill>
                <a:latin typeface="Calibri" panose="020F0502020204030204" pitchFamily="34" charset="0"/>
                <a:cs typeface="Times New Roman" panose="02020603050405020304" pitchFamily="18" charset="0"/>
              </a:rPr>
              <a:t>…” </a:t>
            </a:r>
            <a:r>
              <a:rPr lang="en-US" sz="3600" dirty="0">
                <a:solidFill>
                  <a:schemeClr val="tx1"/>
                </a:solidFill>
                <a:latin typeface="Calibri" panose="020F0502020204030204" pitchFamily="34" charset="0"/>
                <a:cs typeface="Times New Roman" panose="02020603050405020304" pitchFamily="18" charset="0"/>
              </a:rPr>
              <a:t>(4:14)</a:t>
            </a:r>
            <a:endParaRPr lang="en-US" sz="2400" dirty="0"/>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7" y="1339701"/>
            <a:ext cx="11658603" cy="5518299"/>
          </a:xfrm>
          <a:prstGeom prst="rect">
            <a:avLst/>
          </a:prstGeom>
          <a:noFill/>
          <a:ln>
            <a:noFill/>
          </a:ln>
        </p:spPr>
        <p:txBody>
          <a:bodyPr vert="horz" lIns="91440" tIns="45720" rIns="91440" bIns="45720" rtlCol="0" anchor="t">
            <a:normAutofit lnSpcReduction="1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600"/>
              </a:spcAft>
              <a:buNone/>
            </a:pPr>
            <a:r>
              <a:rPr lang="en-US" sz="4800" b="1" dirty="0">
                <a:solidFill>
                  <a:schemeClr val="tx1"/>
                </a:solidFill>
                <a:latin typeface="Calibri" panose="020F0502020204030204" pitchFamily="34" charset="0"/>
                <a:cs typeface="Times New Roman" panose="02020603050405020304" pitchFamily="18" charset="0"/>
              </a:rPr>
              <a:t>Why is our High Priest </a:t>
            </a:r>
            <a:r>
              <a:rPr lang="en-US" sz="4800" b="1" i="1" dirty="0">
                <a:solidFill>
                  <a:schemeClr val="tx1"/>
                </a:solidFill>
                <a:latin typeface="Calibri" panose="020F0502020204030204" pitchFamily="34" charset="0"/>
                <a:cs typeface="Times New Roman" panose="02020603050405020304" pitchFamily="18" charset="0"/>
              </a:rPr>
              <a:t>“</a:t>
            </a:r>
            <a:r>
              <a:rPr lang="en-US" sz="4800" b="1" i="1" dirty="0">
                <a:solidFill>
                  <a:srgbClr val="002060"/>
                </a:solidFill>
                <a:latin typeface="Calibri" panose="020F0502020204030204" pitchFamily="34" charset="0"/>
                <a:cs typeface="Times New Roman" panose="02020603050405020304" pitchFamily="18" charset="0"/>
              </a:rPr>
              <a:t>great</a:t>
            </a:r>
            <a:r>
              <a:rPr lang="en-US" sz="4800" b="1" i="1" dirty="0">
                <a:solidFill>
                  <a:schemeClr val="tx1"/>
                </a:solidFill>
                <a:latin typeface="Calibri" panose="020F0502020204030204" pitchFamily="34" charset="0"/>
                <a:cs typeface="Times New Roman" panose="02020603050405020304" pitchFamily="18" charset="0"/>
              </a:rPr>
              <a:t>”</a:t>
            </a:r>
            <a:r>
              <a:rPr lang="en-US" sz="4800" b="1" dirty="0">
                <a:solidFill>
                  <a:schemeClr val="tx1"/>
                </a:solidFill>
                <a:latin typeface="Calibri" panose="020F0502020204030204" pitchFamily="34" charset="0"/>
                <a:cs typeface="Times New Roman" panose="02020603050405020304" pitchFamily="18" charset="0"/>
              </a:rPr>
              <a:t>? </a:t>
            </a:r>
          </a:p>
          <a:p>
            <a:pPr marL="468313">
              <a:lnSpc>
                <a:spcPct val="100000"/>
              </a:lnSpc>
              <a:spcBef>
                <a:spcPts val="0"/>
              </a:spcBef>
              <a:spcAft>
                <a:spcPts val="600"/>
              </a:spcAft>
            </a:pPr>
            <a:r>
              <a:rPr lang="en-US" sz="4000" dirty="0">
                <a:solidFill>
                  <a:schemeClr val="tx1"/>
                </a:solidFill>
                <a:latin typeface="Calibri" panose="020F0502020204030204" pitchFamily="34" charset="0"/>
                <a:cs typeface="Times New Roman" panose="02020603050405020304" pitchFamily="18" charset="0"/>
              </a:rPr>
              <a:t>He </a:t>
            </a:r>
            <a:r>
              <a:rPr lang="en-US" sz="4000" i="1" dirty="0">
                <a:solidFill>
                  <a:schemeClr val="tx1"/>
                </a:solidFill>
                <a:latin typeface="Calibri" panose="020F0502020204030204" pitchFamily="34" charset="0"/>
                <a:cs typeface="Times New Roman" panose="02020603050405020304" pitchFamily="18" charset="0"/>
              </a:rPr>
              <a:t>“</a:t>
            </a:r>
            <a:r>
              <a:rPr lang="en-US" sz="4000" b="1" i="1" dirty="0">
                <a:solidFill>
                  <a:schemeClr val="tx1"/>
                </a:solidFill>
                <a:latin typeface="Calibri" panose="020F0502020204030204" pitchFamily="34" charset="0"/>
                <a:cs typeface="Times New Roman" panose="02020603050405020304" pitchFamily="18" charset="0"/>
              </a:rPr>
              <a:t>passed through the heavens</a:t>
            </a:r>
            <a:r>
              <a:rPr lang="en-US" sz="4000" i="1" dirty="0">
                <a:solidFill>
                  <a:schemeClr val="tx1"/>
                </a:solidFill>
                <a:latin typeface="Calibri" panose="020F0502020204030204" pitchFamily="34" charset="0"/>
                <a:cs typeface="Times New Roman" panose="02020603050405020304" pitchFamily="18" charset="0"/>
              </a:rPr>
              <a:t>”</a:t>
            </a:r>
            <a:r>
              <a:rPr lang="en-US" sz="4000" dirty="0">
                <a:solidFill>
                  <a:schemeClr val="tx1"/>
                </a:solidFill>
                <a:latin typeface="Calibri" panose="020F0502020204030204" pitchFamily="34" charset="0"/>
                <a:cs typeface="Times New Roman" panose="02020603050405020304" pitchFamily="18" charset="0"/>
              </a:rPr>
              <a:t> &amp; sits </a:t>
            </a:r>
            <a:r>
              <a:rPr lang="en-US" sz="4000" b="1" dirty="0">
                <a:solidFill>
                  <a:schemeClr val="tx1"/>
                </a:solidFill>
                <a:latin typeface="Calibri" panose="020F0502020204030204" pitchFamily="34" charset="0"/>
                <a:cs typeface="Times New Roman" panose="02020603050405020304" pitchFamily="18" charset="0"/>
              </a:rPr>
              <a:t>at the right hand of God</a:t>
            </a:r>
            <a:r>
              <a:rPr lang="en-US" sz="4000" dirty="0">
                <a:solidFill>
                  <a:schemeClr val="tx1"/>
                </a:solidFill>
                <a:latin typeface="Calibri" panose="020F0502020204030204" pitchFamily="34" charset="0"/>
                <a:cs typeface="Times New Roman" panose="02020603050405020304" pitchFamily="18" charset="0"/>
              </a:rPr>
              <a:t> for us. (4:14; 9:24; Mark 16:19; </a:t>
            </a:r>
            <a:br>
              <a:rPr lang="en-US" sz="4000" dirty="0">
                <a:solidFill>
                  <a:schemeClr val="tx1"/>
                </a:solidFill>
                <a:latin typeface="Calibri" panose="020F0502020204030204" pitchFamily="34" charset="0"/>
                <a:cs typeface="Times New Roman" panose="02020603050405020304" pitchFamily="18" charset="0"/>
              </a:rPr>
            </a:br>
            <a:r>
              <a:rPr lang="en-US" sz="4000" dirty="0">
                <a:solidFill>
                  <a:schemeClr val="tx1"/>
                </a:solidFill>
                <a:latin typeface="Calibri" panose="020F0502020204030204" pitchFamily="34" charset="0"/>
                <a:cs typeface="Times New Roman" panose="02020603050405020304" pitchFamily="18" charset="0"/>
              </a:rPr>
              <a:t>Ephesians 1:20-23)</a:t>
            </a:r>
          </a:p>
          <a:p>
            <a:pPr marL="468313">
              <a:lnSpc>
                <a:spcPct val="100000"/>
              </a:lnSpc>
              <a:spcBef>
                <a:spcPts val="0"/>
              </a:spcBef>
              <a:spcAft>
                <a:spcPts val="600"/>
              </a:spcAft>
            </a:pPr>
            <a:r>
              <a:rPr lang="en-US" sz="4000" dirty="0">
                <a:solidFill>
                  <a:schemeClr val="tx1"/>
                </a:solidFill>
                <a:latin typeface="Calibri" panose="020F0502020204030204" pitchFamily="34" charset="0"/>
                <a:cs typeface="Times New Roman" panose="02020603050405020304" pitchFamily="18" charset="0"/>
              </a:rPr>
              <a:t>He </a:t>
            </a:r>
            <a:r>
              <a:rPr lang="en-US" sz="4000" i="1" dirty="0">
                <a:solidFill>
                  <a:schemeClr val="tx1"/>
                </a:solidFill>
                <a:latin typeface="Calibri" panose="020F0502020204030204" pitchFamily="34" charset="0"/>
                <a:cs typeface="Times New Roman" panose="02020603050405020304" pitchFamily="18" charset="0"/>
              </a:rPr>
              <a:t>“</a:t>
            </a:r>
            <a:r>
              <a:rPr lang="en-US" sz="4000" b="1" i="1" dirty="0">
                <a:solidFill>
                  <a:schemeClr val="tx1"/>
                </a:solidFill>
                <a:latin typeface="Calibri" panose="020F0502020204030204" pitchFamily="34" charset="0"/>
                <a:cs typeface="Times New Roman" panose="02020603050405020304" pitchFamily="18" charset="0"/>
              </a:rPr>
              <a:t>had to be made like His brethren</a:t>
            </a:r>
            <a:r>
              <a:rPr lang="en-US" sz="4000" i="1" dirty="0">
                <a:solidFill>
                  <a:schemeClr val="tx1"/>
                </a:solidFill>
                <a:latin typeface="Calibri" panose="020F0502020204030204" pitchFamily="34" charset="0"/>
                <a:cs typeface="Times New Roman" panose="02020603050405020304" pitchFamily="18" charset="0"/>
              </a:rPr>
              <a:t>”</a:t>
            </a:r>
            <a:r>
              <a:rPr lang="en-US" sz="4000" dirty="0">
                <a:solidFill>
                  <a:schemeClr val="tx1"/>
                </a:solidFill>
                <a:latin typeface="Calibri" panose="020F0502020204030204" pitchFamily="34" charset="0"/>
                <a:cs typeface="Times New Roman" panose="02020603050405020304" pitchFamily="18" charset="0"/>
              </a:rPr>
              <a:t> and thus is able to </a:t>
            </a:r>
            <a:r>
              <a:rPr lang="en-US" sz="4000" i="1" dirty="0">
                <a:solidFill>
                  <a:schemeClr val="tx1"/>
                </a:solidFill>
                <a:latin typeface="Calibri" panose="020F0502020204030204" pitchFamily="34" charset="0"/>
                <a:cs typeface="Times New Roman" panose="02020603050405020304" pitchFamily="18" charset="0"/>
              </a:rPr>
              <a:t>“</a:t>
            </a:r>
            <a:r>
              <a:rPr lang="en-US" sz="4000" b="1" i="1" dirty="0">
                <a:solidFill>
                  <a:schemeClr val="tx1"/>
                </a:solidFill>
                <a:latin typeface="Calibri" panose="020F0502020204030204" pitchFamily="34" charset="0"/>
                <a:cs typeface="Times New Roman" panose="02020603050405020304" pitchFamily="18" charset="0"/>
              </a:rPr>
              <a:t>come to (our) aid</a:t>
            </a:r>
            <a:r>
              <a:rPr lang="en-US" sz="4000" i="1" dirty="0">
                <a:solidFill>
                  <a:schemeClr val="tx1"/>
                </a:solidFill>
                <a:latin typeface="Calibri" panose="020F0502020204030204" pitchFamily="34" charset="0"/>
                <a:cs typeface="Times New Roman" panose="02020603050405020304" pitchFamily="18" charset="0"/>
              </a:rPr>
              <a:t>” having been “</a:t>
            </a:r>
            <a:r>
              <a:rPr lang="en-US" sz="4000" b="1" i="1" dirty="0">
                <a:solidFill>
                  <a:schemeClr val="tx1"/>
                </a:solidFill>
                <a:latin typeface="Calibri" panose="020F0502020204030204" pitchFamily="34" charset="0"/>
                <a:cs typeface="Times New Roman" panose="02020603050405020304" pitchFamily="18" charset="0"/>
              </a:rPr>
              <a:t>tempted… as we are, yet without sin</a:t>
            </a:r>
            <a:r>
              <a:rPr lang="en-US" sz="4000" i="1" dirty="0">
                <a:solidFill>
                  <a:schemeClr val="tx1"/>
                </a:solidFill>
                <a:latin typeface="Calibri" panose="020F0502020204030204" pitchFamily="34" charset="0"/>
                <a:cs typeface="Times New Roman" panose="02020603050405020304" pitchFamily="18" charset="0"/>
              </a:rPr>
              <a:t>”. </a:t>
            </a:r>
            <a:r>
              <a:rPr lang="en-US" sz="4000" dirty="0">
                <a:solidFill>
                  <a:schemeClr val="tx1"/>
                </a:solidFill>
                <a:latin typeface="Calibri" panose="020F0502020204030204" pitchFamily="34" charset="0"/>
                <a:cs typeface="Times New Roman" panose="02020603050405020304" pitchFamily="18" charset="0"/>
              </a:rPr>
              <a:t>(2:17-18; 4:15)</a:t>
            </a:r>
          </a:p>
          <a:p>
            <a:pPr marL="468313">
              <a:lnSpc>
                <a:spcPct val="100000"/>
              </a:lnSpc>
              <a:spcBef>
                <a:spcPts val="0"/>
              </a:spcBef>
              <a:spcAft>
                <a:spcPts val="600"/>
              </a:spcAft>
            </a:pPr>
            <a:r>
              <a:rPr lang="en-US" sz="4000" b="1" dirty="0">
                <a:solidFill>
                  <a:schemeClr val="tx1"/>
                </a:solidFill>
                <a:latin typeface="Calibri" panose="020F0502020204030204" pitchFamily="34" charset="0"/>
                <a:cs typeface="Times New Roman" panose="02020603050405020304" pitchFamily="18" charset="0"/>
              </a:rPr>
              <a:t>He is at God’s right hand to intercede for us </a:t>
            </a:r>
            <a:r>
              <a:rPr lang="en-US" sz="4000" dirty="0">
                <a:solidFill>
                  <a:schemeClr val="tx1"/>
                </a:solidFill>
                <a:latin typeface="Calibri" panose="020F0502020204030204" pitchFamily="34" charset="0"/>
                <a:cs typeface="Times New Roman" panose="02020603050405020304" pitchFamily="18" charset="0"/>
              </a:rPr>
              <a:t>who </a:t>
            </a:r>
            <a:r>
              <a:rPr lang="en-US" sz="4000" b="1" dirty="0">
                <a:solidFill>
                  <a:schemeClr val="tx1"/>
                </a:solidFill>
                <a:latin typeface="Calibri" panose="020F0502020204030204" pitchFamily="34" charset="0"/>
                <a:cs typeface="Times New Roman" panose="02020603050405020304" pitchFamily="18" charset="0"/>
              </a:rPr>
              <a:t>understands our needs</a:t>
            </a:r>
            <a:r>
              <a:rPr lang="en-US" sz="4000" dirty="0">
                <a:solidFill>
                  <a:schemeClr val="tx1"/>
                </a:solidFill>
                <a:latin typeface="Calibri" panose="020F0502020204030204" pitchFamily="34" charset="0"/>
                <a:cs typeface="Times New Roman" panose="02020603050405020304" pitchFamily="18" charset="0"/>
              </a:rPr>
              <a:t>. (7:25; Romans 8:34)</a:t>
            </a:r>
          </a:p>
        </p:txBody>
      </p:sp>
    </p:spTree>
    <p:extLst>
      <p:ext uri="{BB962C8B-B14F-4D97-AF65-F5344CB8AC3E}">
        <p14:creationId xmlns:p14="http://schemas.microsoft.com/office/powerpoint/2010/main" val="4139423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533397" y="297712"/>
            <a:ext cx="11407778" cy="765544"/>
          </a:xfrm>
        </p:spPr>
        <p:txBody>
          <a:bodyPr>
            <a:noAutofit/>
          </a:bodyPr>
          <a:lstStyle/>
          <a:p>
            <a:pPr>
              <a:lnSpc>
                <a:spcPts val="4600"/>
              </a:lnSpc>
            </a:pPr>
            <a:r>
              <a:rPr lang="en-US" sz="4800" b="1" i="1" dirty="0">
                <a:solidFill>
                  <a:schemeClr val="tx1"/>
                </a:solidFill>
                <a:latin typeface="Calibri" panose="020F0502020204030204" pitchFamily="34" charset="0"/>
                <a:cs typeface="Times New Roman" panose="02020603050405020304" pitchFamily="18" charset="0"/>
              </a:rPr>
              <a:t>“Since we have a great High Priest…” </a:t>
            </a:r>
            <a:r>
              <a:rPr lang="en-US" sz="3600" dirty="0">
                <a:solidFill>
                  <a:schemeClr val="tx1"/>
                </a:solidFill>
                <a:latin typeface="Calibri" panose="020F0502020204030204" pitchFamily="34" charset="0"/>
                <a:cs typeface="Times New Roman" panose="02020603050405020304" pitchFamily="18" charset="0"/>
              </a:rPr>
              <a:t>(4:14)</a:t>
            </a:r>
            <a:endParaRPr lang="en-US" sz="2400" dirty="0"/>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7" y="1360967"/>
            <a:ext cx="11407777" cy="5497034"/>
          </a:xfrm>
          <a:prstGeom prst="rect">
            <a:avLst/>
          </a:prstGeom>
          <a:noFill/>
          <a:ln>
            <a:noFill/>
          </a:ln>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600"/>
              </a:spcAft>
              <a:buNone/>
            </a:pPr>
            <a:r>
              <a:rPr lang="en-US" sz="4800" b="1" i="1" dirty="0">
                <a:solidFill>
                  <a:schemeClr val="tx1"/>
                </a:solidFill>
                <a:latin typeface="Calibri" panose="020F0502020204030204" pitchFamily="34" charset="0"/>
                <a:cs typeface="Times New Roman" panose="02020603050405020304" pitchFamily="18" charset="0"/>
              </a:rPr>
              <a:t>“Let us </a:t>
            </a:r>
            <a:r>
              <a:rPr lang="en-US" sz="4800" b="1" i="1" dirty="0">
                <a:solidFill>
                  <a:srgbClr val="002060"/>
                </a:solidFill>
                <a:latin typeface="Calibri" panose="020F0502020204030204" pitchFamily="34" charset="0"/>
                <a:cs typeface="Times New Roman" panose="02020603050405020304" pitchFamily="18" charset="0"/>
              </a:rPr>
              <a:t>hold fast </a:t>
            </a:r>
            <a:r>
              <a:rPr lang="en-US" sz="4800" b="1" i="1" dirty="0">
                <a:solidFill>
                  <a:schemeClr val="tx1"/>
                </a:solidFill>
                <a:latin typeface="Calibri" panose="020F0502020204030204" pitchFamily="34" charset="0"/>
                <a:cs typeface="Times New Roman" panose="02020603050405020304" pitchFamily="18" charset="0"/>
              </a:rPr>
              <a:t>our confession…” </a:t>
            </a:r>
            <a:r>
              <a:rPr lang="en-US" sz="4000" dirty="0">
                <a:solidFill>
                  <a:schemeClr val="tx1"/>
                </a:solidFill>
                <a:latin typeface="Calibri" panose="020F0502020204030204" pitchFamily="34" charset="0"/>
                <a:cs typeface="Times New Roman" panose="02020603050405020304" pitchFamily="18" charset="0"/>
              </a:rPr>
              <a:t>(cf., 3:6, 14)</a:t>
            </a:r>
          </a:p>
          <a:p>
            <a:pPr marL="468313">
              <a:lnSpc>
                <a:spcPct val="100000"/>
              </a:lnSpc>
              <a:spcBef>
                <a:spcPts val="0"/>
              </a:spcBef>
              <a:spcAft>
                <a:spcPts val="600"/>
              </a:spcAft>
            </a:pPr>
            <a:r>
              <a:rPr lang="en-US" sz="4000" b="1" dirty="0">
                <a:solidFill>
                  <a:schemeClr val="tx1"/>
                </a:solidFill>
                <a:latin typeface="Calibri" panose="020F0502020204030204" pitchFamily="34" charset="0"/>
                <a:cs typeface="Times New Roman" panose="02020603050405020304" pitchFamily="18" charset="0"/>
              </a:rPr>
              <a:t>Our conviction that Jesus is the Christ is the Son of God and that His is reigning in His kingdom! </a:t>
            </a:r>
            <a:r>
              <a:rPr lang="en-US" sz="4000" dirty="0">
                <a:solidFill>
                  <a:schemeClr val="tx1"/>
                </a:solidFill>
                <a:latin typeface="Calibri" panose="020F0502020204030204" pitchFamily="34" charset="0"/>
                <a:cs typeface="Times New Roman" panose="02020603050405020304" pitchFamily="18" charset="0"/>
              </a:rPr>
              <a:t>(Matthew 10:32; Romans 10:9; Matthew 16:16)</a:t>
            </a:r>
          </a:p>
          <a:p>
            <a:pPr marL="468313">
              <a:lnSpc>
                <a:spcPct val="100000"/>
              </a:lnSpc>
              <a:spcBef>
                <a:spcPts val="0"/>
              </a:spcBef>
              <a:spcAft>
                <a:spcPts val="600"/>
              </a:spcAft>
            </a:pPr>
            <a:r>
              <a:rPr lang="en-US" sz="4000" b="1" dirty="0">
                <a:solidFill>
                  <a:schemeClr val="tx1"/>
                </a:solidFill>
                <a:latin typeface="Calibri" panose="020F0502020204030204" pitchFamily="34" charset="0"/>
                <a:cs typeface="Times New Roman" panose="02020603050405020304" pitchFamily="18" charset="0"/>
              </a:rPr>
              <a:t>How do we do this? </a:t>
            </a:r>
            <a:r>
              <a:rPr lang="en-US" sz="4000" dirty="0">
                <a:solidFill>
                  <a:schemeClr val="tx1"/>
                </a:solidFill>
                <a:latin typeface="Calibri" panose="020F0502020204030204" pitchFamily="34" charset="0"/>
                <a:cs typeface="Times New Roman" panose="02020603050405020304" pitchFamily="18" charset="0"/>
              </a:rPr>
              <a:t>What led to our confession in the first place? (cf., Revelation 2:5; Hebrews 10:32)</a:t>
            </a:r>
          </a:p>
        </p:txBody>
      </p:sp>
    </p:spTree>
    <p:extLst>
      <p:ext uri="{BB962C8B-B14F-4D97-AF65-F5344CB8AC3E}">
        <p14:creationId xmlns:p14="http://schemas.microsoft.com/office/powerpoint/2010/main" val="1404062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250825" y="0"/>
            <a:ext cx="11690350" cy="1063256"/>
          </a:xfrm>
        </p:spPr>
        <p:txBody>
          <a:bodyPr>
            <a:noAutofit/>
          </a:bodyPr>
          <a:lstStyle/>
          <a:p>
            <a:r>
              <a:rPr lang="en-US" sz="4400" b="1" i="1" dirty="0"/>
              <a:t>“Let draw near to the throne of grace…” </a:t>
            </a:r>
            <a:r>
              <a:rPr lang="en-US" dirty="0"/>
              <a:t>(4:16)</a:t>
            </a:r>
            <a:endParaRPr lang="en-US" sz="4400" dirty="0"/>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8" y="1275907"/>
            <a:ext cx="11658602" cy="5467585"/>
          </a:xfrm>
          <a:prstGeom prst="rect">
            <a:avLst/>
          </a:prstGeom>
          <a:noFill/>
          <a:ln>
            <a:noFill/>
          </a:ln>
        </p:spPr>
        <p:txBody>
          <a:bodyPr vert="horz" lIns="91440" tIns="45720" rIns="91440" bIns="45720" rtlCol="0" anchor="t">
            <a:normAutofit fontScale="92500" lnSpcReduction="1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600"/>
              </a:spcAft>
              <a:buNone/>
            </a:pPr>
            <a:r>
              <a:rPr lang="en-US" sz="4300" b="1" dirty="0">
                <a:solidFill>
                  <a:schemeClr val="tx1"/>
                </a:solidFill>
                <a:latin typeface="Calibri" panose="020F0502020204030204" pitchFamily="34" charset="0"/>
                <a:cs typeface="Times New Roman" panose="02020603050405020304" pitchFamily="18" charset="0"/>
              </a:rPr>
              <a:t>God wants us </a:t>
            </a:r>
            <a:r>
              <a:rPr lang="en-US" sz="4300" b="1" i="1" dirty="0">
                <a:solidFill>
                  <a:schemeClr val="tx1"/>
                </a:solidFill>
                <a:latin typeface="Calibri" panose="020F0502020204030204" pitchFamily="34" charset="0"/>
                <a:cs typeface="Times New Roman" panose="02020603050405020304" pitchFamily="18" charset="0"/>
              </a:rPr>
              <a:t>“near” (“cling to”) </a:t>
            </a:r>
            <a:r>
              <a:rPr lang="en-US" sz="4300" b="1" dirty="0">
                <a:solidFill>
                  <a:schemeClr val="tx1"/>
                </a:solidFill>
                <a:latin typeface="Calibri" panose="020F0502020204030204" pitchFamily="34" charset="0"/>
                <a:cs typeface="Times New Roman" panose="02020603050405020304" pitchFamily="18" charset="0"/>
              </a:rPr>
              <a:t>to Him. </a:t>
            </a:r>
            <a:br>
              <a:rPr lang="en-US" sz="4000" b="1" dirty="0">
                <a:solidFill>
                  <a:schemeClr val="tx1"/>
                </a:solidFill>
                <a:latin typeface="Calibri" panose="020F0502020204030204" pitchFamily="34" charset="0"/>
                <a:cs typeface="Times New Roman" panose="02020603050405020304" pitchFamily="18" charset="0"/>
              </a:rPr>
            </a:br>
            <a:r>
              <a:rPr lang="en-US" sz="4000" b="1" dirty="0">
                <a:solidFill>
                  <a:schemeClr val="tx1"/>
                </a:solidFill>
                <a:latin typeface="Calibri" panose="020F0502020204030204" pitchFamily="34" charset="0"/>
                <a:cs typeface="Times New Roman" panose="02020603050405020304" pitchFamily="18" charset="0"/>
              </a:rPr>
              <a:t>What keeps us away? </a:t>
            </a:r>
            <a:r>
              <a:rPr lang="en-US" sz="4000" dirty="0">
                <a:solidFill>
                  <a:schemeClr val="tx1"/>
                </a:solidFill>
                <a:latin typeface="Calibri" panose="020F0502020204030204" pitchFamily="34" charset="0"/>
                <a:cs typeface="Times New Roman" panose="02020603050405020304" pitchFamily="18" charset="0"/>
              </a:rPr>
              <a:t>(James 4:8; Hebrews 10:1; 7:19, 25; Ephesians 2:13)</a:t>
            </a:r>
          </a:p>
          <a:p>
            <a:pPr marL="0" indent="0">
              <a:lnSpc>
                <a:spcPct val="100000"/>
              </a:lnSpc>
              <a:spcAft>
                <a:spcPts val="600"/>
              </a:spcAft>
              <a:buNone/>
            </a:pPr>
            <a:r>
              <a:rPr lang="en-US" sz="4000" b="1" i="1" dirty="0">
                <a:solidFill>
                  <a:schemeClr val="tx1"/>
                </a:solidFill>
                <a:latin typeface="Calibri" panose="020F0502020204030204" pitchFamily="34" charset="0"/>
                <a:cs typeface="Times New Roman" panose="02020603050405020304" pitchFamily="18" charset="0"/>
              </a:rPr>
              <a:t>“Draw near to the throne of grace…” </a:t>
            </a:r>
            <a:r>
              <a:rPr lang="en-US" sz="4000" dirty="0">
                <a:solidFill>
                  <a:schemeClr val="tx1"/>
                </a:solidFill>
                <a:latin typeface="Calibri" panose="020F0502020204030204" pitchFamily="34" charset="0"/>
                <a:cs typeface="Times New Roman" panose="02020603050405020304" pitchFamily="18" charset="0"/>
              </a:rPr>
              <a:t>(where God in His glory &amp; power reigns; Isaiah 6:1-4) in great humility. </a:t>
            </a:r>
          </a:p>
          <a:p>
            <a:pPr marL="0" indent="0">
              <a:lnSpc>
                <a:spcPct val="100000"/>
              </a:lnSpc>
              <a:spcAft>
                <a:spcPts val="600"/>
              </a:spcAft>
              <a:buNone/>
            </a:pPr>
            <a:r>
              <a:rPr lang="en-US" sz="4000" b="1" dirty="0">
                <a:solidFill>
                  <a:schemeClr val="tx1"/>
                </a:solidFill>
                <a:latin typeface="Calibri" panose="020F0502020204030204" pitchFamily="34" charset="0"/>
                <a:cs typeface="Times New Roman" panose="02020603050405020304" pitchFamily="18" charset="0"/>
              </a:rPr>
              <a:t>Only by His grace</a:t>
            </a:r>
            <a:r>
              <a:rPr lang="en-US" sz="4000" dirty="0">
                <a:solidFill>
                  <a:schemeClr val="tx1"/>
                </a:solidFill>
                <a:latin typeface="Calibri" panose="020F0502020204030204" pitchFamily="34" charset="0"/>
                <a:cs typeface="Times New Roman" panose="02020603050405020304" pitchFamily="18" charset="0"/>
              </a:rPr>
              <a:t>. (Esther 4:11ff)… God holds out the golden scepter to us. </a:t>
            </a:r>
          </a:p>
          <a:p>
            <a:pPr marL="0" indent="0">
              <a:lnSpc>
                <a:spcPct val="100000"/>
              </a:lnSpc>
              <a:spcAft>
                <a:spcPts val="600"/>
              </a:spcAft>
              <a:buNone/>
            </a:pPr>
            <a:r>
              <a:rPr lang="en-US" sz="4000" dirty="0">
                <a:solidFill>
                  <a:schemeClr val="tx1"/>
                </a:solidFill>
                <a:latin typeface="Calibri" panose="020F0502020204030204" pitchFamily="34" charset="0"/>
                <a:cs typeface="Times New Roman" panose="02020603050405020304" pitchFamily="18" charset="0"/>
              </a:rPr>
              <a:t>With “</a:t>
            </a:r>
            <a:r>
              <a:rPr lang="en-US" sz="4000" b="1" i="1" dirty="0">
                <a:solidFill>
                  <a:schemeClr val="tx1"/>
                </a:solidFill>
                <a:latin typeface="Calibri" panose="020F0502020204030204" pitchFamily="34" charset="0"/>
                <a:cs typeface="Times New Roman" panose="02020603050405020304" pitchFamily="18" charset="0"/>
              </a:rPr>
              <a:t>boldness</a:t>
            </a:r>
            <a:r>
              <a:rPr lang="en-US" sz="4000" dirty="0">
                <a:solidFill>
                  <a:schemeClr val="tx1"/>
                </a:solidFill>
                <a:latin typeface="Calibri" panose="020F0502020204030204" pitchFamily="34" charset="0"/>
                <a:cs typeface="Times New Roman" panose="02020603050405020304" pitchFamily="18" charset="0"/>
              </a:rPr>
              <a:t>” (cheerful courage; openly) because of His promises, (I John 5:14) </a:t>
            </a:r>
            <a:r>
              <a:rPr lang="en-US" sz="4000" b="1" dirty="0">
                <a:solidFill>
                  <a:schemeClr val="tx1"/>
                </a:solidFill>
                <a:latin typeface="Calibri" panose="020F0502020204030204" pitchFamily="34" charset="0"/>
                <a:cs typeface="Times New Roman" panose="02020603050405020304" pitchFamily="18" charset="0"/>
              </a:rPr>
              <a:t>yet with reverence</a:t>
            </a:r>
            <a:r>
              <a:rPr lang="en-US" sz="4000" dirty="0">
                <a:solidFill>
                  <a:schemeClr val="tx1"/>
                </a:solidFill>
                <a:latin typeface="Calibri" panose="020F0502020204030204" pitchFamily="34" charset="0"/>
                <a:cs typeface="Times New Roman" panose="02020603050405020304" pitchFamily="18" charset="0"/>
              </a:rPr>
              <a:t>! (Matthew 6:9)</a:t>
            </a:r>
          </a:p>
        </p:txBody>
      </p:sp>
    </p:spTree>
    <p:extLst>
      <p:ext uri="{BB962C8B-B14F-4D97-AF65-F5344CB8AC3E}">
        <p14:creationId xmlns:p14="http://schemas.microsoft.com/office/powerpoint/2010/main" val="3982507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250825" y="0"/>
            <a:ext cx="11690350" cy="1063256"/>
          </a:xfrm>
        </p:spPr>
        <p:txBody>
          <a:bodyPr>
            <a:noAutofit/>
          </a:bodyPr>
          <a:lstStyle/>
          <a:p>
            <a:pPr marL="0" indent="0">
              <a:lnSpc>
                <a:spcPct val="100000"/>
              </a:lnSpc>
              <a:spcAft>
                <a:spcPts val="600"/>
              </a:spcAft>
              <a:buNone/>
            </a:pPr>
            <a:r>
              <a:rPr lang="en-US" sz="4000" b="1" i="1" dirty="0">
                <a:solidFill>
                  <a:schemeClr val="tx1"/>
                </a:solidFill>
                <a:latin typeface="Calibri" panose="020F0502020204030204" pitchFamily="34" charset="0"/>
                <a:cs typeface="Times New Roman" panose="02020603050405020304" pitchFamily="18" charset="0"/>
              </a:rPr>
              <a:t>“</a:t>
            </a:r>
            <a:r>
              <a:rPr lang="en-US" sz="4800" b="1" i="1" dirty="0">
                <a:solidFill>
                  <a:schemeClr val="tx1"/>
                </a:solidFill>
                <a:latin typeface="Calibri" panose="020F0502020204030204" pitchFamily="34" charset="0"/>
                <a:cs typeface="Times New Roman" panose="02020603050405020304" pitchFamily="18" charset="0"/>
              </a:rPr>
              <a:t>That we may </a:t>
            </a:r>
            <a:r>
              <a:rPr lang="en-US" sz="4800" b="1" i="1" dirty="0">
                <a:solidFill>
                  <a:srgbClr val="002060"/>
                </a:solidFill>
                <a:latin typeface="Calibri" panose="020F0502020204030204" pitchFamily="34" charset="0"/>
                <a:cs typeface="Times New Roman" panose="02020603050405020304" pitchFamily="18" charset="0"/>
              </a:rPr>
              <a:t>receive mercy </a:t>
            </a:r>
            <a:r>
              <a:rPr lang="en-US" sz="4800" b="1" i="1" dirty="0">
                <a:solidFill>
                  <a:schemeClr val="tx1"/>
                </a:solidFill>
                <a:latin typeface="Calibri" panose="020F0502020204030204" pitchFamily="34" charset="0"/>
                <a:cs typeface="Times New Roman" panose="02020603050405020304" pitchFamily="18" charset="0"/>
              </a:rPr>
              <a:t>&amp; </a:t>
            </a:r>
            <a:r>
              <a:rPr lang="en-US" sz="4800" b="1" i="1" dirty="0">
                <a:solidFill>
                  <a:srgbClr val="002060"/>
                </a:solidFill>
                <a:latin typeface="Calibri" panose="020F0502020204030204" pitchFamily="34" charset="0"/>
                <a:cs typeface="Times New Roman" panose="02020603050405020304" pitchFamily="18" charset="0"/>
              </a:rPr>
              <a:t>find grace</a:t>
            </a:r>
            <a:r>
              <a:rPr lang="en-US" sz="4800" b="1" i="1" dirty="0">
                <a:solidFill>
                  <a:schemeClr val="tx1"/>
                </a:solidFill>
                <a:latin typeface="Calibri" panose="020F0502020204030204" pitchFamily="34" charset="0"/>
                <a:cs typeface="Times New Roman" panose="02020603050405020304" pitchFamily="18" charset="0"/>
              </a:rPr>
              <a:t>…”</a:t>
            </a:r>
            <a:endParaRPr lang="en-US" sz="4000" b="1" i="1" dirty="0">
              <a:solidFill>
                <a:schemeClr val="tx1"/>
              </a:solidFill>
              <a:latin typeface="Calibri" panose="020F0502020204030204" pitchFamily="34" charset="0"/>
              <a:cs typeface="Times New Roman" panose="02020603050405020304" pitchFamily="18" charset="0"/>
            </a:endParaRPr>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7" y="1275907"/>
            <a:ext cx="11658603" cy="5467585"/>
          </a:xfrm>
          <a:prstGeom prst="rect">
            <a:avLst/>
          </a:prstGeom>
          <a:noFill/>
          <a:ln>
            <a:noFill/>
          </a:ln>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spcAft>
                <a:spcPts val="600"/>
              </a:spcAft>
              <a:buNone/>
            </a:pPr>
            <a:r>
              <a:rPr lang="en-US" sz="3600" b="1" dirty="0">
                <a:solidFill>
                  <a:schemeClr val="tx1"/>
                </a:solidFill>
                <a:cs typeface="Times New Roman" panose="02020603050405020304" pitchFamily="18" charset="0"/>
              </a:rPr>
              <a:t>We</a:t>
            </a:r>
            <a:r>
              <a:rPr lang="en-US" sz="3600" b="1" i="1" dirty="0">
                <a:solidFill>
                  <a:schemeClr val="tx1"/>
                </a:solidFill>
                <a:cs typeface="Times New Roman" panose="02020603050405020304" pitchFamily="18" charset="0"/>
              </a:rPr>
              <a:t> “receive mercy”…</a:t>
            </a:r>
          </a:p>
          <a:p>
            <a:pPr marL="0" indent="0">
              <a:lnSpc>
                <a:spcPct val="100000"/>
              </a:lnSpc>
              <a:spcBef>
                <a:spcPts val="600"/>
              </a:spcBef>
              <a:spcAft>
                <a:spcPts val="600"/>
              </a:spcAft>
              <a:buNone/>
            </a:pPr>
            <a:r>
              <a:rPr lang="en-US" sz="3600" b="1" dirty="0">
                <a:solidFill>
                  <a:schemeClr val="tx1"/>
                </a:solidFill>
              </a:rPr>
              <a:t>What is mercy? </a:t>
            </a:r>
            <a:r>
              <a:rPr lang="en-US" sz="3600" dirty="0">
                <a:solidFill>
                  <a:schemeClr val="tx1"/>
                </a:solidFill>
              </a:rPr>
              <a:t>“…</a:t>
            </a:r>
            <a:r>
              <a:rPr lang="en-US" sz="3600" b="1" dirty="0">
                <a:solidFill>
                  <a:schemeClr val="tx1"/>
                </a:solidFill>
              </a:rPr>
              <a:t>not simply </a:t>
            </a:r>
            <a:r>
              <a:rPr lang="en-US" sz="3600" dirty="0">
                <a:solidFill>
                  <a:schemeClr val="tx1"/>
                </a:solidFill>
              </a:rPr>
              <a:t>possessed of </a:t>
            </a:r>
            <a:r>
              <a:rPr lang="en-US" sz="3600" b="1" dirty="0">
                <a:solidFill>
                  <a:schemeClr val="tx1"/>
                </a:solidFill>
              </a:rPr>
              <a:t>pity</a:t>
            </a:r>
            <a:r>
              <a:rPr lang="en-US" sz="3600" dirty="0">
                <a:solidFill>
                  <a:schemeClr val="tx1"/>
                </a:solidFill>
              </a:rPr>
              <a:t> but </a:t>
            </a:r>
            <a:r>
              <a:rPr lang="en-US" sz="3600" b="1" dirty="0">
                <a:solidFill>
                  <a:schemeClr val="tx1"/>
                </a:solidFill>
              </a:rPr>
              <a:t>actively compassionate</a:t>
            </a:r>
            <a:r>
              <a:rPr lang="en-US" sz="3600" dirty="0">
                <a:solidFill>
                  <a:schemeClr val="tx1"/>
                </a:solidFill>
              </a:rPr>
              <a:t>…” </a:t>
            </a:r>
            <a:r>
              <a:rPr lang="en-US" sz="1800" dirty="0">
                <a:solidFill>
                  <a:schemeClr val="tx1"/>
                </a:solidFill>
              </a:rPr>
              <a:t>(Vine) </a:t>
            </a:r>
            <a:r>
              <a:rPr lang="en-US" sz="4000" dirty="0">
                <a:solidFill>
                  <a:schemeClr val="tx1"/>
                </a:solidFill>
              </a:rPr>
              <a:t>; </a:t>
            </a:r>
            <a:r>
              <a:rPr lang="en-US" sz="3600" dirty="0">
                <a:solidFill>
                  <a:schemeClr val="tx1"/>
                </a:solidFill>
              </a:rPr>
              <a:t>“the sense of human wretchedness coupled with the </a:t>
            </a:r>
            <a:r>
              <a:rPr lang="en-US" sz="3600" b="1" dirty="0">
                <a:solidFill>
                  <a:schemeClr val="tx1"/>
                </a:solidFill>
              </a:rPr>
              <a:t>impulse to relieve </a:t>
            </a:r>
            <a:r>
              <a:rPr lang="en-US" sz="3600" dirty="0">
                <a:solidFill>
                  <a:schemeClr val="tx1"/>
                </a:solidFill>
              </a:rPr>
              <a:t>it.”</a:t>
            </a:r>
            <a:r>
              <a:rPr lang="en-US" sz="3800" dirty="0">
                <a:solidFill>
                  <a:schemeClr val="tx1"/>
                </a:solidFill>
              </a:rPr>
              <a:t> </a:t>
            </a:r>
            <a:r>
              <a:rPr lang="en-US" sz="1800" dirty="0">
                <a:solidFill>
                  <a:schemeClr val="tx1"/>
                </a:solidFill>
              </a:rPr>
              <a:t>(Vincent)</a:t>
            </a:r>
          </a:p>
          <a:p>
            <a:pPr>
              <a:lnSpc>
                <a:spcPct val="100000"/>
              </a:lnSpc>
              <a:spcBef>
                <a:spcPts val="600"/>
              </a:spcBef>
              <a:spcAft>
                <a:spcPts val="600"/>
              </a:spcAft>
              <a:buFont typeface="Arial" panose="020B0604020202020204" pitchFamily="34" charset="0"/>
              <a:buChar char="•"/>
            </a:pPr>
            <a:r>
              <a:rPr lang="en-US" sz="3600" dirty="0">
                <a:solidFill>
                  <a:schemeClr val="tx1"/>
                </a:solidFill>
              </a:rPr>
              <a:t>Like love, </a:t>
            </a:r>
            <a:r>
              <a:rPr lang="en-US" sz="3600" b="1" dirty="0">
                <a:solidFill>
                  <a:schemeClr val="tx1"/>
                </a:solidFill>
              </a:rPr>
              <a:t>mercy includes action</a:t>
            </a:r>
            <a:r>
              <a:rPr lang="en-US" sz="3600" dirty="0">
                <a:solidFill>
                  <a:schemeClr val="tx1"/>
                </a:solidFill>
              </a:rPr>
              <a:t>. (1 John 3:1)</a:t>
            </a:r>
            <a:endParaRPr lang="en-US" sz="3600" dirty="0">
              <a:solidFill>
                <a:schemeClr val="tx1"/>
              </a:solidFill>
              <a:latin typeface="Calibri" panose="020F0502020204030204" pitchFamily="34" charset="0"/>
              <a:cs typeface="Times New Roman" panose="02020603050405020304" pitchFamily="18" charset="0"/>
            </a:endParaRPr>
          </a:p>
          <a:p>
            <a:pPr marL="0" indent="0">
              <a:lnSpc>
                <a:spcPct val="100000"/>
              </a:lnSpc>
              <a:spcAft>
                <a:spcPts val="1200"/>
              </a:spcAft>
              <a:buNone/>
            </a:pPr>
            <a:r>
              <a:rPr lang="en-US" sz="3600" dirty="0">
                <a:solidFill>
                  <a:schemeClr val="tx1"/>
                </a:solidFill>
                <a:cs typeface="Segoe UI Semibold"/>
              </a:rPr>
              <a:t>We are invited to </a:t>
            </a:r>
            <a:r>
              <a:rPr lang="en-US" sz="3600" i="1" dirty="0">
                <a:solidFill>
                  <a:schemeClr val="tx1"/>
                </a:solidFill>
                <a:cs typeface="Segoe UI Semibold"/>
              </a:rPr>
              <a:t>“</a:t>
            </a:r>
            <a:r>
              <a:rPr lang="en-US" sz="3600" b="1" i="1" dirty="0">
                <a:solidFill>
                  <a:schemeClr val="tx1"/>
                </a:solidFill>
                <a:cs typeface="Segoe UI Semibold"/>
              </a:rPr>
              <a:t>cast all your anxiety on Him, because He cares for you</a:t>
            </a:r>
            <a:r>
              <a:rPr lang="en-US" sz="3600" i="1" dirty="0">
                <a:solidFill>
                  <a:schemeClr val="tx1"/>
                </a:solidFill>
                <a:cs typeface="Segoe UI Semibold"/>
              </a:rPr>
              <a:t>.”</a:t>
            </a:r>
            <a:r>
              <a:rPr lang="en-US" sz="3600" dirty="0">
                <a:solidFill>
                  <a:schemeClr val="tx1"/>
                </a:solidFill>
                <a:cs typeface="Segoe UI Semibold"/>
              </a:rPr>
              <a:t> (1 Peter 5:7; Mark 4:38; Job?)</a:t>
            </a:r>
          </a:p>
        </p:txBody>
      </p:sp>
    </p:spTree>
    <p:extLst>
      <p:ext uri="{BB962C8B-B14F-4D97-AF65-F5344CB8AC3E}">
        <p14:creationId xmlns:p14="http://schemas.microsoft.com/office/powerpoint/2010/main" val="1970917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250825" y="0"/>
            <a:ext cx="11690350" cy="1063256"/>
          </a:xfrm>
        </p:spPr>
        <p:txBody>
          <a:bodyPr>
            <a:noAutofit/>
          </a:bodyPr>
          <a:lstStyle/>
          <a:p>
            <a:pPr marL="0" indent="0">
              <a:lnSpc>
                <a:spcPct val="100000"/>
              </a:lnSpc>
              <a:spcAft>
                <a:spcPts val="600"/>
              </a:spcAft>
              <a:buNone/>
            </a:pPr>
            <a:r>
              <a:rPr lang="en-US" sz="4000" b="1" i="1" dirty="0">
                <a:solidFill>
                  <a:schemeClr val="tx1"/>
                </a:solidFill>
                <a:latin typeface="Calibri" panose="020F0502020204030204" pitchFamily="34" charset="0"/>
                <a:cs typeface="Times New Roman" panose="02020603050405020304" pitchFamily="18" charset="0"/>
              </a:rPr>
              <a:t>“</a:t>
            </a:r>
            <a:r>
              <a:rPr lang="en-US" sz="4800" b="1" i="1" dirty="0">
                <a:solidFill>
                  <a:schemeClr val="tx1"/>
                </a:solidFill>
                <a:latin typeface="Calibri" panose="020F0502020204030204" pitchFamily="34" charset="0"/>
                <a:cs typeface="Times New Roman" panose="02020603050405020304" pitchFamily="18" charset="0"/>
              </a:rPr>
              <a:t>That we may </a:t>
            </a:r>
            <a:r>
              <a:rPr lang="en-US" sz="4800" b="1" i="1" dirty="0">
                <a:solidFill>
                  <a:srgbClr val="002060"/>
                </a:solidFill>
                <a:latin typeface="Calibri" panose="020F0502020204030204" pitchFamily="34" charset="0"/>
                <a:cs typeface="Times New Roman" panose="02020603050405020304" pitchFamily="18" charset="0"/>
              </a:rPr>
              <a:t>receive mercy </a:t>
            </a:r>
            <a:r>
              <a:rPr lang="en-US" sz="4800" b="1" i="1" dirty="0">
                <a:solidFill>
                  <a:schemeClr val="tx1"/>
                </a:solidFill>
                <a:latin typeface="Calibri" panose="020F0502020204030204" pitchFamily="34" charset="0"/>
                <a:cs typeface="Times New Roman" panose="02020603050405020304" pitchFamily="18" charset="0"/>
              </a:rPr>
              <a:t>&amp; </a:t>
            </a:r>
            <a:r>
              <a:rPr lang="en-US" sz="4800" b="1" i="1" dirty="0">
                <a:solidFill>
                  <a:srgbClr val="002060"/>
                </a:solidFill>
                <a:latin typeface="Calibri" panose="020F0502020204030204" pitchFamily="34" charset="0"/>
                <a:cs typeface="Times New Roman" panose="02020603050405020304" pitchFamily="18" charset="0"/>
              </a:rPr>
              <a:t>find grace</a:t>
            </a:r>
            <a:r>
              <a:rPr lang="en-US" sz="4800" b="1" i="1" dirty="0">
                <a:solidFill>
                  <a:schemeClr val="tx1"/>
                </a:solidFill>
                <a:latin typeface="Calibri" panose="020F0502020204030204" pitchFamily="34" charset="0"/>
                <a:cs typeface="Times New Roman" panose="02020603050405020304" pitchFamily="18" charset="0"/>
              </a:rPr>
              <a:t>…”</a:t>
            </a:r>
            <a:endParaRPr lang="en-US" sz="4000" b="1" i="1" dirty="0">
              <a:solidFill>
                <a:schemeClr val="tx1"/>
              </a:solidFill>
              <a:latin typeface="Calibri" panose="020F0502020204030204" pitchFamily="34" charset="0"/>
              <a:cs typeface="Times New Roman" panose="02020603050405020304" pitchFamily="18" charset="0"/>
            </a:endParaRPr>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7" y="1275907"/>
            <a:ext cx="11407777" cy="5467585"/>
          </a:xfrm>
          <a:prstGeom prst="rect">
            <a:avLst/>
          </a:prstGeom>
          <a:noFill/>
          <a:ln>
            <a:noFill/>
          </a:ln>
        </p:spPr>
        <p:txBody>
          <a:bodyPr vert="horz" lIns="91440" tIns="45720" rIns="91440" bIns="45720" rtlCol="0" anchor="t">
            <a:normAutofit lnSpcReduction="1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spcAft>
                <a:spcPts val="600"/>
              </a:spcAft>
              <a:buNone/>
            </a:pPr>
            <a:r>
              <a:rPr lang="en-US" sz="4000" b="1" dirty="0">
                <a:solidFill>
                  <a:schemeClr val="tx1"/>
                </a:solidFill>
                <a:cs typeface="Times New Roman" panose="02020603050405020304" pitchFamily="18" charset="0"/>
              </a:rPr>
              <a:t>We</a:t>
            </a:r>
            <a:r>
              <a:rPr lang="en-US" sz="4000" b="1" i="1" dirty="0">
                <a:solidFill>
                  <a:schemeClr val="tx1"/>
                </a:solidFill>
                <a:cs typeface="Times New Roman" panose="02020603050405020304" pitchFamily="18" charset="0"/>
              </a:rPr>
              <a:t> “find grace”…</a:t>
            </a:r>
          </a:p>
          <a:p>
            <a:pPr marL="0" indent="0">
              <a:lnSpc>
                <a:spcPct val="100000"/>
              </a:lnSpc>
              <a:spcBef>
                <a:spcPts val="1200"/>
              </a:spcBef>
              <a:spcAft>
                <a:spcPts val="1200"/>
              </a:spcAft>
              <a:buNone/>
            </a:pPr>
            <a:r>
              <a:rPr lang="en-US" sz="4000" b="1" i="1" dirty="0">
                <a:solidFill>
                  <a:schemeClr val="tx1"/>
                </a:solidFill>
              </a:rPr>
              <a:t>“Grace” </a:t>
            </a:r>
            <a:r>
              <a:rPr lang="en-US" sz="4000" dirty="0">
                <a:solidFill>
                  <a:schemeClr val="tx1"/>
                </a:solidFill>
              </a:rPr>
              <a:t>- “divine favor or regard” “Unmerited… not wages” </a:t>
            </a:r>
          </a:p>
          <a:p>
            <a:pPr marL="0" indent="0">
              <a:lnSpc>
                <a:spcPct val="100000"/>
              </a:lnSpc>
              <a:spcBef>
                <a:spcPts val="1200"/>
              </a:spcBef>
              <a:spcAft>
                <a:spcPts val="1200"/>
              </a:spcAft>
              <a:buNone/>
            </a:pPr>
            <a:r>
              <a:rPr lang="en-US" sz="4000" b="1" dirty="0">
                <a:solidFill>
                  <a:schemeClr val="tx1"/>
                </a:solidFill>
                <a:cs typeface="Times New Roman" panose="02020603050405020304" pitchFamily="18" charset="0"/>
              </a:rPr>
              <a:t>Conditional</a:t>
            </a:r>
            <a:r>
              <a:rPr lang="en-US" sz="4000" b="1" dirty="0">
                <a:solidFill>
                  <a:schemeClr val="tx1"/>
                </a:solidFill>
                <a:latin typeface="+mj-lt"/>
                <a:cs typeface="Times New Roman" panose="02020603050405020304" pitchFamily="18" charset="0"/>
              </a:rPr>
              <a:t>?</a:t>
            </a:r>
            <a:r>
              <a:rPr lang="en-US" sz="4000" dirty="0">
                <a:solidFill>
                  <a:schemeClr val="tx1"/>
                </a:solidFill>
                <a:latin typeface="+mj-lt"/>
                <a:cs typeface="Times New Roman" panose="02020603050405020304" pitchFamily="18" charset="0"/>
              </a:rPr>
              <a:t> </a:t>
            </a:r>
            <a:r>
              <a:rPr lang="en-US" sz="4000" dirty="0">
                <a:solidFill>
                  <a:schemeClr val="tx1"/>
                </a:solidFill>
                <a:cs typeface="Times New Roman" panose="02020603050405020304" pitchFamily="18" charset="0"/>
              </a:rPr>
              <a:t>- (John 9:6-7; 1 Peter 1:3, 22-25)</a:t>
            </a:r>
          </a:p>
          <a:p>
            <a:pPr marL="0" indent="0">
              <a:lnSpc>
                <a:spcPct val="100000"/>
              </a:lnSpc>
              <a:spcBef>
                <a:spcPts val="1200"/>
              </a:spcBef>
              <a:spcAft>
                <a:spcPts val="1200"/>
              </a:spcAft>
              <a:buNone/>
            </a:pPr>
            <a:r>
              <a:rPr lang="en-US" sz="4000" b="1" dirty="0">
                <a:solidFill>
                  <a:schemeClr val="tx1"/>
                </a:solidFill>
                <a:cs typeface="Times New Roman" panose="02020603050405020304" pitchFamily="18" charset="0"/>
              </a:rPr>
              <a:t>What it asks of us… </a:t>
            </a:r>
            <a:r>
              <a:rPr lang="en-US" sz="4000" dirty="0">
                <a:solidFill>
                  <a:schemeClr val="tx1"/>
                </a:solidFill>
                <a:cs typeface="Times New Roman" panose="02020603050405020304" pitchFamily="18" charset="0"/>
              </a:rPr>
              <a:t>(Romans 12:1-2)</a:t>
            </a:r>
          </a:p>
          <a:p>
            <a:pPr marL="0" indent="0">
              <a:lnSpc>
                <a:spcPct val="100000"/>
              </a:lnSpc>
              <a:spcBef>
                <a:spcPts val="1200"/>
              </a:spcBef>
              <a:spcAft>
                <a:spcPts val="1200"/>
              </a:spcAft>
              <a:buNone/>
            </a:pPr>
            <a:r>
              <a:rPr lang="en-US" sz="4000" b="1" dirty="0">
                <a:solidFill>
                  <a:schemeClr val="tx1"/>
                </a:solidFill>
              </a:rPr>
              <a:t>“</a:t>
            </a:r>
            <a:r>
              <a:rPr lang="en-US" sz="4000" b="1" i="1" dirty="0">
                <a:solidFill>
                  <a:schemeClr val="tx1"/>
                </a:solidFill>
              </a:rPr>
              <a:t>Find</a:t>
            </a:r>
            <a:r>
              <a:rPr lang="en-US" sz="4000" b="1" dirty="0">
                <a:solidFill>
                  <a:schemeClr val="tx1"/>
                </a:solidFill>
              </a:rPr>
              <a:t>” - </a:t>
            </a:r>
            <a:r>
              <a:rPr lang="en-US" sz="4000" dirty="0">
                <a:solidFill>
                  <a:schemeClr val="tx1"/>
                </a:solidFill>
              </a:rPr>
              <a:t>after searching. </a:t>
            </a:r>
            <a:r>
              <a:rPr lang="en-US" sz="3600" dirty="0">
                <a:solidFill>
                  <a:schemeClr val="tx1"/>
                </a:solidFill>
              </a:rPr>
              <a:t>(Matthew 7:7-8, 14; 11:29; cf., Titus 2:11-14) </a:t>
            </a:r>
          </a:p>
          <a:p>
            <a:pPr marL="0" indent="0">
              <a:lnSpc>
                <a:spcPct val="100000"/>
              </a:lnSpc>
              <a:spcAft>
                <a:spcPts val="1200"/>
              </a:spcAft>
              <a:buNone/>
            </a:pPr>
            <a:endParaRPr lang="en-US" sz="2400" b="1" i="1" dirty="0">
              <a:solidFill>
                <a:schemeClr val="tx1"/>
              </a:solidFill>
              <a:cs typeface="Segoe UI Semibold"/>
            </a:endParaRPr>
          </a:p>
        </p:txBody>
      </p:sp>
    </p:spTree>
    <p:extLst>
      <p:ext uri="{BB962C8B-B14F-4D97-AF65-F5344CB8AC3E}">
        <p14:creationId xmlns:p14="http://schemas.microsoft.com/office/powerpoint/2010/main" val="1204554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250825" y="0"/>
            <a:ext cx="11690350" cy="1063256"/>
          </a:xfrm>
        </p:spPr>
        <p:txBody>
          <a:bodyPr>
            <a:noAutofit/>
          </a:bodyPr>
          <a:lstStyle/>
          <a:p>
            <a:pPr marL="0" indent="0">
              <a:lnSpc>
                <a:spcPct val="100000"/>
              </a:lnSpc>
              <a:spcAft>
                <a:spcPts val="600"/>
              </a:spcAft>
              <a:buNone/>
            </a:pPr>
            <a:r>
              <a:rPr lang="en-US" sz="4000" b="1" i="1" dirty="0">
                <a:solidFill>
                  <a:schemeClr val="tx1"/>
                </a:solidFill>
                <a:latin typeface="Calibri" panose="020F0502020204030204" pitchFamily="34" charset="0"/>
                <a:cs typeface="Times New Roman" panose="02020603050405020304" pitchFamily="18" charset="0"/>
              </a:rPr>
              <a:t>“</a:t>
            </a:r>
            <a:r>
              <a:rPr lang="en-US" sz="4800" b="1" i="1" dirty="0">
                <a:solidFill>
                  <a:srgbClr val="002060"/>
                </a:solidFill>
                <a:latin typeface="Calibri" panose="020F0502020204030204" pitchFamily="34" charset="0"/>
                <a:cs typeface="Times New Roman" panose="02020603050405020304" pitchFamily="18" charset="0"/>
              </a:rPr>
              <a:t>Mercy &amp;</a:t>
            </a:r>
            <a:r>
              <a:rPr lang="en-US" sz="4800" b="1" i="1" dirty="0">
                <a:solidFill>
                  <a:schemeClr val="tx1"/>
                </a:solidFill>
                <a:latin typeface="Calibri" panose="020F0502020204030204" pitchFamily="34" charset="0"/>
                <a:cs typeface="Times New Roman" panose="02020603050405020304" pitchFamily="18" charset="0"/>
              </a:rPr>
              <a:t> </a:t>
            </a:r>
            <a:r>
              <a:rPr lang="en-US" sz="4800" b="1" i="1" dirty="0">
                <a:solidFill>
                  <a:srgbClr val="002060"/>
                </a:solidFill>
                <a:latin typeface="Calibri" panose="020F0502020204030204" pitchFamily="34" charset="0"/>
                <a:cs typeface="Times New Roman" panose="02020603050405020304" pitchFamily="18" charset="0"/>
              </a:rPr>
              <a:t>grace… to help in time of need</a:t>
            </a:r>
            <a:r>
              <a:rPr lang="en-US" sz="4800" b="1" i="1" dirty="0">
                <a:solidFill>
                  <a:schemeClr val="tx1"/>
                </a:solidFill>
                <a:latin typeface="Calibri" panose="020F0502020204030204" pitchFamily="34" charset="0"/>
                <a:cs typeface="Times New Roman" panose="02020603050405020304" pitchFamily="18" charset="0"/>
              </a:rPr>
              <a:t>…”</a:t>
            </a:r>
            <a:endParaRPr lang="en-US" sz="4000" b="1" i="1" dirty="0">
              <a:solidFill>
                <a:schemeClr val="tx1"/>
              </a:solidFill>
              <a:latin typeface="Calibri" panose="020F0502020204030204" pitchFamily="34" charset="0"/>
              <a:cs typeface="Times New Roman" panose="02020603050405020304" pitchFamily="18" charset="0"/>
            </a:endParaRPr>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7" y="1275907"/>
            <a:ext cx="11407777" cy="5467585"/>
          </a:xfrm>
          <a:prstGeom prst="rect">
            <a:avLst/>
          </a:prstGeom>
          <a:noFill/>
          <a:ln>
            <a:noFill/>
          </a:ln>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spcAft>
                <a:spcPts val="600"/>
              </a:spcAft>
              <a:buNone/>
            </a:pPr>
            <a:r>
              <a:rPr lang="en-US" sz="4000" b="1" dirty="0">
                <a:solidFill>
                  <a:schemeClr val="tx1"/>
                </a:solidFill>
                <a:cs typeface="Times New Roman" panose="02020603050405020304" pitchFamily="18" charset="0"/>
              </a:rPr>
              <a:t>“</a:t>
            </a:r>
            <a:r>
              <a:rPr lang="en-US" sz="4000" b="1" i="1" dirty="0">
                <a:solidFill>
                  <a:schemeClr val="tx1"/>
                </a:solidFill>
                <a:cs typeface="Times New Roman" panose="02020603050405020304" pitchFamily="18" charset="0"/>
              </a:rPr>
              <a:t>To help…”</a:t>
            </a:r>
            <a:r>
              <a:rPr lang="en-US" sz="4000" b="1" dirty="0">
                <a:solidFill>
                  <a:schemeClr val="tx1"/>
                </a:solidFill>
                <a:cs typeface="Times New Roman" panose="02020603050405020304" pitchFamily="18" charset="0"/>
              </a:rPr>
              <a:t> - </a:t>
            </a:r>
            <a:r>
              <a:rPr lang="en-US" sz="4000" dirty="0">
                <a:solidFill>
                  <a:schemeClr val="tx1"/>
                </a:solidFill>
                <a:cs typeface="Times New Roman" panose="02020603050405020304" pitchFamily="18" charset="0"/>
              </a:rPr>
              <a:t>nautical term referring to “</a:t>
            </a:r>
            <a:r>
              <a:rPr lang="en-US" sz="4000" b="1" dirty="0">
                <a:solidFill>
                  <a:schemeClr val="tx1"/>
                </a:solidFill>
                <a:cs typeface="Times New Roman" panose="02020603050405020304" pitchFamily="18" charset="0"/>
              </a:rPr>
              <a:t>frapping a vessel</a:t>
            </a:r>
            <a:r>
              <a:rPr lang="en-US" sz="4000" dirty="0">
                <a:solidFill>
                  <a:schemeClr val="tx1"/>
                </a:solidFill>
                <a:cs typeface="Times New Roman" panose="02020603050405020304" pitchFamily="18" charset="0"/>
              </a:rPr>
              <a:t>”. (Acts 27:17)</a:t>
            </a:r>
          </a:p>
          <a:p>
            <a:pPr marL="0" indent="0">
              <a:lnSpc>
                <a:spcPct val="100000"/>
              </a:lnSpc>
              <a:spcBef>
                <a:spcPts val="600"/>
              </a:spcBef>
              <a:spcAft>
                <a:spcPts val="600"/>
              </a:spcAft>
              <a:buNone/>
            </a:pPr>
            <a:r>
              <a:rPr lang="en-US" sz="4000" b="1" dirty="0">
                <a:solidFill>
                  <a:schemeClr val="tx1"/>
                </a:solidFill>
                <a:cs typeface="Times New Roman" panose="02020603050405020304" pitchFamily="18" charset="0"/>
              </a:rPr>
              <a:t>God helps His children. </a:t>
            </a:r>
            <a:r>
              <a:rPr lang="en-US" sz="4000" dirty="0">
                <a:solidFill>
                  <a:schemeClr val="tx1"/>
                </a:solidFill>
                <a:cs typeface="Times New Roman" panose="02020603050405020304" pitchFamily="18" charset="0"/>
              </a:rPr>
              <a:t>(Hebrews 2:16)</a:t>
            </a:r>
          </a:p>
          <a:p>
            <a:pPr marL="0" indent="0">
              <a:lnSpc>
                <a:spcPct val="100000"/>
              </a:lnSpc>
              <a:spcBef>
                <a:spcPts val="600"/>
              </a:spcBef>
              <a:spcAft>
                <a:spcPts val="600"/>
              </a:spcAft>
              <a:buNone/>
            </a:pPr>
            <a:r>
              <a:rPr lang="en-US" sz="4000" b="1" dirty="0">
                <a:solidFill>
                  <a:schemeClr val="tx1"/>
                </a:solidFill>
                <a:cs typeface="Times New Roman" panose="02020603050405020304" pitchFamily="18" charset="0"/>
              </a:rPr>
              <a:t>How? </a:t>
            </a:r>
            <a:r>
              <a:rPr lang="en-US" sz="4000" dirty="0">
                <a:solidFill>
                  <a:schemeClr val="tx1"/>
                </a:solidFill>
                <a:cs typeface="Times New Roman" panose="02020603050405020304" pitchFamily="18" charset="0"/>
              </a:rPr>
              <a:t>(Acts 20:32; Acts 14:22; 15:32)</a:t>
            </a:r>
          </a:p>
          <a:p>
            <a:pPr marL="0" indent="0">
              <a:lnSpc>
                <a:spcPct val="100000"/>
              </a:lnSpc>
              <a:spcBef>
                <a:spcPts val="600"/>
              </a:spcBef>
              <a:spcAft>
                <a:spcPts val="600"/>
              </a:spcAft>
              <a:buNone/>
            </a:pPr>
            <a:r>
              <a:rPr lang="en-US" sz="4000" b="1" dirty="0">
                <a:solidFill>
                  <a:schemeClr val="tx1"/>
                </a:solidFill>
                <a:cs typeface="Times New Roman" panose="02020603050405020304" pitchFamily="18" charset="0"/>
              </a:rPr>
              <a:t>We need God’s strength</a:t>
            </a:r>
            <a:r>
              <a:rPr lang="en-US" sz="4000" dirty="0">
                <a:solidFill>
                  <a:schemeClr val="tx1"/>
                </a:solidFill>
                <a:cs typeface="Times New Roman" panose="02020603050405020304" pitchFamily="18" charset="0"/>
              </a:rPr>
              <a:t>! (1 Peter 4:11)</a:t>
            </a:r>
            <a:endParaRPr lang="en-US" sz="3600" dirty="0"/>
          </a:p>
        </p:txBody>
      </p:sp>
    </p:spTree>
    <p:extLst>
      <p:ext uri="{BB962C8B-B14F-4D97-AF65-F5344CB8AC3E}">
        <p14:creationId xmlns:p14="http://schemas.microsoft.com/office/powerpoint/2010/main" val="3954222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510363" y="0"/>
            <a:ext cx="11430812" cy="1063256"/>
          </a:xfrm>
        </p:spPr>
        <p:txBody>
          <a:bodyPr>
            <a:noAutofit/>
          </a:bodyPr>
          <a:lstStyle/>
          <a:p>
            <a:pPr marL="0" indent="0">
              <a:lnSpc>
                <a:spcPct val="100000"/>
              </a:lnSpc>
              <a:spcAft>
                <a:spcPts val="600"/>
              </a:spcAft>
              <a:buNone/>
            </a:pPr>
            <a:r>
              <a:rPr lang="en-US" sz="4000" b="1" i="1" dirty="0">
                <a:solidFill>
                  <a:schemeClr val="tx1"/>
                </a:solidFill>
                <a:latin typeface="Calibri" panose="020F0502020204030204" pitchFamily="34" charset="0"/>
                <a:cs typeface="Times New Roman" panose="02020603050405020304" pitchFamily="18" charset="0"/>
              </a:rPr>
              <a:t>“</a:t>
            </a:r>
            <a:r>
              <a:rPr lang="en-US" sz="4800" b="1" i="1" dirty="0">
                <a:solidFill>
                  <a:srgbClr val="002060"/>
                </a:solidFill>
                <a:latin typeface="Calibri" panose="020F0502020204030204" pitchFamily="34" charset="0"/>
                <a:cs typeface="Times New Roman" panose="02020603050405020304" pitchFamily="18" charset="0"/>
              </a:rPr>
              <a:t>Mercy &amp;</a:t>
            </a:r>
            <a:r>
              <a:rPr lang="en-US" sz="4800" b="1" i="1" dirty="0">
                <a:solidFill>
                  <a:schemeClr val="tx1"/>
                </a:solidFill>
                <a:latin typeface="Calibri" panose="020F0502020204030204" pitchFamily="34" charset="0"/>
                <a:cs typeface="Times New Roman" panose="02020603050405020304" pitchFamily="18" charset="0"/>
              </a:rPr>
              <a:t> </a:t>
            </a:r>
            <a:r>
              <a:rPr lang="en-US" sz="4800" b="1" i="1" dirty="0">
                <a:solidFill>
                  <a:srgbClr val="002060"/>
                </a:solidFill>
                <a:latin typeface="Calibri" panose="020F0502020204030204" pitchFamily="34" charset="0"/>
                <a:cs typeface="Times New Roman" panose="02020603050405020304" pitchFamily="18" charset="0"/>
              </a:rPr>
              <a:t>grace… to help in time of need</a:t>
            </a:r>
            <a:r>
              <a:rPr lang="en-US" sz="4800" b="1" i="1" dirty="0">
                <a:solidFill>
                  <a:schemeClr val="tx1"/>
                </a:solidFill>
                <a:latin typeface="Calibri" panose="020F0502020204030204" pitchFamily="34" charset="0"/>
                <a:cs typeface="Times New Roman" panose="02020603050405020304" pitchFamily="18" charset="0"/>
              </a:rPr>
              <a:t>…”</a:t>
            </a:r>
            <a:endParaRPr lang="en-US" sz="4000" b="1" i="1" dirty="0">
              <a:solidFill>
                <a:schemeClr val="tx1"/>
              </a:solidFill>
              <a:latin typeface="Calibri" panose="020F0502020204030204" pitchFamily="34" charset="0"/>
              <a:cs typeface="Times New Roman" panose="02020603050405020304" pitchFamily="18" charset="0"/>
            </a:endParaRPr>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10363" y="1275907"/>
            <a:ext cx="11681637" cy="5582093"/>
          </a:xfrm>
          <a:prstGeom prst="rect">
            <a:avLst/>
          </a:prstGeom>
          <a:noFill/>
          <a:ln>
            <a:noFill/>
          </a:ln>
        </p:spPr>
        <p:txBody>
          <a:bodyPr vert="horz" lIns="91440" tIns="45720" rIns="91440" bIns="45720" rtlCol="0" anchor="t">
            <a:normAutofit fontScale="92500" lnSpcReduction="2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spcAft>
                <a:spcPts val="600"/>
              </a:spcAft>
              <a:buNone/>
            </a:pPr>
            <a:r>
              <a:rPr lang="en-US" sz="4000" b="1" dirty="0">
                <a:solidFill>
                  <a:schemeClr val="tx1"/>
                </a:solidFill>
                <a:cs typeface="Times New Roman" panose="02020603050405020304" pitchFamily="18" charset="0"/>
              </a:rPr>
              <a:t>“</a:t>
            </a:r>
            <a:r>
              <a:rPr lang="en-US" sz="4000" b="1" i="1" dirty="0">
                <a:solidFill>
                  <a:schemeClr val="tx1"/>
                </a:solidFill>
                <a:cs typeface="Times New Roman" panose="02020603050405020304" pitchFamily="18" charset="0"/>
              </a:rPr>
              <a:t>In time of need…”</a:t>
            </a:r>
            <a:r>
              <a:rPr lang="en-US" sz="4000" b="1" dirty="0">
                <a:solidFill>
                  <a:schemeClr val="tx1"/>
                </a:solidFill>
                <a:cs typeface="Times New Roman" panose="02020603050405020304" pitchFamily="18" charset="0"/>
              </a:rPr>
              <a:t> What needs? Spiritual/physical?</a:t>
            </a:r>
            <a:r>
              <a:rPr lang="en-US" sz="4000" dirty="0">
                <a:solidFill>
                  <a:schemeClr val="tx1"/>
                </a:solidFill>
                <a:cs typeface="Times New Roman" panose="02020603050405020304" pitchFamily="18" charset="0"/>
              </a:rPr>
              <a:t> Where is our emphasis? (3 John 2; Colossians 3:1-2)</a:t>
            </a:r>
          </a:p>
          <a:p>
            <a:pPr marL="0" indent="0">
              <a:lnSpc>
                <a:spcPct val="100000"/>
              </a:lnSpc>
              <a:spcBef>
                <a:spcPts val="600"/>
              </a:spcBef>
              <a:spcAft>
                <a:spcPts val="600"/>
              </a:spcAft>
              <a:buNone/>
            </a:pPr>
            <a:r>
              <a:rPr lang="en-US" sz="4000" b="1" dirty="0">
                <a:solidFill>
                  <a:schemeClr val="tx1"/>
                </a:solidFill>
              </a:rPr>
              <a:t>God will bless us with “as much as (we) need”. </a:t>
            </a:r>
            <a:br>
              <a:rPr lang="en-US" sz="4000" b="1" dirty="0">
                <a:solidFill>
                  <a:schemeClr val="tx1"/>
                </a:solidFill>
              </a:rPr>
            </a:br>
            <a:r>
              <a:rPr lang="en-US" sz="4000" dirty="0">
                <a:solidFill>
                  <a:schemeClr val="tx1"/>
                </a:solidFill>
              </a:rPr>
              <a:t>(Luke 11:8; Philippians 4:19)</a:t>
            </a:r>
          </a:p>
          <a:p>
            <a:pPr marL="0" indent="0">
              <a:lnSpc>
                <a:spcPct val="100000"/>
              </a:lnSpc>
              <a:spcBef>
                <a:spcPts val="600"/>
              </a:spcBef>
              <a:spcAft>
                <a:spcPts val="600"/>
              </a:spcAft>
              <a:buNone/>
            </a:pPr>
            <a:r>
              <a:rPr lang="en-US" sz="4000" dirty="0">
                <a:solidFill>
                  <a:schemeClr val="tx1"/>
                </a:solidFill>
              </a:rPr>
              <a:t>Though God knows, </a:t>
            </a:r>
            <a:r>
              <a:rPr lang="en-US" sz="4000" b="1" dirty="0">
                <a:solidFill>
                  <a:schemeClr val="tx1"/>
                </a:solidFill>
              </a:rPr>
              <a:t>He wants us to ask</a:t>
            </a:r>
            <a:r>
              <a:rPr lang="en-US" sz="4000" dirty="0">
                <a:solidFill>
                  <a:schemeClr val="tx1"/>
                </a:solidFill>
              </a:rPr>
              <a:t>. (Matthew 6:8)</a:t>
            </a:r>
          </a:p>
          <a:p>
            <a:pPr marL="0" indent="0">
              <a:lnSpc>
                <a:spcPct val="100000"/>
              </a:lnSpc>
              <a:spcBef>
                <a:spcPts val="600"/>
              </a:spcBef>
              <a:spcAft>
                <a:spcPts val="600"/>
              </a:spcAft>
              <a:buNone/>
            </a:pPr>
            <a:r>
              <a:rPr lang="en-US" sz="4000" b="1" dirty="0">
                <a:solidFill>
                  <a:schemeClr val="tx1"/>
                </a:solidFill>
              </a:rPr>
              <a:t>Includes the needs of this life but is to focus on the spiritual. </a:t>
            </a:r>
            <a:r>
              <a:rPr lang="en-US" sz="4000" dirty="0">
                <a:solidFill>
                  <a:schemeClr val="tx1"/>
                </a:solidFill>
              </a:rPr>
              <a:t>(Philippians 4:19; Matthew 6:33)</a:t>
            </a:r>
          </a:p>
          <a:p>
            <a:pPr marL="0" indent="0">
              <a:lnSpc>
                <a:spcPct val="100000"/>
              </a:lnSpc>
              <a:spcBef>
                <a:spcPts val="600"/>
              </a:spcBef>
              <a:spcAft>
                <a:spcPts val="600"/>
              </a:spcAft>
              <a:buNone/>
            </a:pPr>
            <a:r>
              <a:rPr lang="en-US" sz="4000" b="1" dirty="0">
                <a:solidFill>
                  <a:schemeClr val="tx1"/>
                </a:solidFill>
              </a:rPr>
              <a:t>Wants or needs? </a:t>
            </a:r>
            <a:r>
              <a:rPr lang="en-US" sz="4000" dirty="0">
                <a:solidFill>
                  <a:schemeClr val="tx1"/>
                </a:solidFill>
              </a:rPr>
              <a:t>(James 4:1-4)</a:t>
            </a:r>
          </a:p>
          <a:p>
            <a:pPr marL="0" indent="0">
              <a:lnSpc>
                <a:spcPct val="100000"/>
              </a:lnSpc>
              <a:spcBef>
                <a:spcPts val="600"/>
              </a:spcBef>
              <a:spcAft>
                <a:spcPts val="600"/>
              </a:spcAft>
              <a:buNone/>
            </a:pPr>
            <a:r>
              <a:rPr lang="en-US" sz="4000" b="1" dirty="0">
                <a:solidFill>
                  <a:schemeClr val="tx1"/>
                </a:solidFill>
              </a:rPr>
              <a:t>Our role? </a:t>
            </a:r>
            <a:r>
              <a:rPr lang="en-US" sz="4000" dirty="0">
                <a:solidFill>
                  <a:schemeClr val="tx1"/>
                </a:solidFill>
              </a:rPr>
              <a:t>(Titus 3:14; Ephesians 4:28-29; Romans 12:13; Matthew 25:34-36)</a:t>
            </a:r>
          </a:p>
          <a:p>
            <a:pPr marL="0" indent="0">
              <a:lnSpc>
                <a:spcPct val="100000"/>
              </a:lnSpc>
              <a:spcBef>
                <a:spcPts val="600"/>
              </a:spcBef>
              <a:spcAft>
                <a:spcPts val="600"/>
              </a:spcAft>
              <a:buNone/>
            </a:pPr>
            <a:endParaRPr lang="en-US" sz="4400" b="1" dirty="0">
              <a:solidFill>
                <a:schemeClr val="tx1"/>
              </a:solidFill>
            </a:endParaRPr>
          </a:p>
        </p:txBody>
      </p:sp>
    </p:spTree>
    <p:extLst>
      <p:ext uri="{BB962C8B-B14F-4D97-AF65-F5344CB8AC3E}">
        <p14:creationId xmlns:p14="http://schemas.microsoft.com/office/powerpoint/2010/main" val="3827830613"/>
      </p:ext>
    </p:extLst>
  </p:cSld>
  <p:clrMapOvr>
    <a:masterClrMapping/>
  </p:clrMapOvr>
</p:sld>
</file>

<file path=ppt/theme/theme1.xml><?xml version="1.0" encoding="utf-8"?>
<a:theme xmlns:a="http://schemas.openxmlformats.org/drawingml/2006/main" name="WelcomeDoc">
  <a:themeElements>
    <a:clrScheme name="Custom 1">
      <a:dk1>
        <a:srgbClr val="000000"/>
      </a:dk1>
      <a:lt1>
        <a:srgbClr val="FFFFFF"/>
      </a:lt1>
      <a:dk2>
        <a:srgbClr val="44546A"/>
      </a:dk2>
      <a:lt2>
        <a:srgbClr val="E7E6E6"/>
      </a:lt2>
      <a:accent1>
        <a:srgbClr val="4472C4"/>
      </a:accent1>
      <a:accent2>
        <a:srgbClr val="CF3D1C"/>
      </a:accent2>
      <a:accent3>
        <a:srgbClr val="A5A5A5"/>
      </a:accent3>
      <a:accent4>
        <a:srgbClr val="FFC000"/>
      </a:accent4>
      <a:accent5>
        <a:srgbClr val="5B9BD5"/>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67260247_win32_PARTIALLY" id="{2A55B3E1-7221-4CB7-8D46-F0B44C7B6A0A}" vid="{2FB531AE-9551-47D1-8C00-F27AA1896EF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4" ma:contentTypeDescription="Create a new document." ma:contentTypeScope="" ma:versionID="2d714a3296df14eba7a100bb665443ca">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49549bf45bfbbfb6cffed527380e77e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7A7A50-AAC8-434E-833F-7E27C6AD43E0}">
  <ds:schemaRefs>
    <ds:schemaRef ds:uri="http://purl.org/dc/dcmitype/"/>
    <ds:schemaRef ds:uri="http://purl.org/dc/elements/1.1/"/>
    <ds:schemaRef ds:uri="http://schemas.microsoft.com/office/2006/metadata/properties"/>
    <ds:schemaRef ds:uri="http://schemas.microsoft.com/office/2006/documentManagement/types"/>
    <ds:schemaRef ds:uri="230e9df3-be65-4c73-a93b-d1236ebd677e"/>
    <ds:schemaRef ds:uri="http://schemas.microsoft.com/sharepoint/v3"/>
    <ds:schemaRef ds:uri="http://schemas.openxmlformats.org/package/2006/metadata/core-properties"/>
    <ds:schemaRef ds:uri="http://purl.org/dc/terms/"/>
    <ds:schemaRef ds:uri="16c05727-aa75-4e4a-9b5f-8a80a1165891"/>
    <ds:schemaRef ds:uri="http://schemas.microsoft.com/office/infopath/2007/PartnerControls"/>
    <ds:schemaRef ds:uri="71af3243-3dd4-4a8d-8c0d-dd76da1f02a5"/>
    <ds:schemaRef ds:uri="http://www.w3.org/XML/1998/namespace"/>
  </ds:schemaRefs>
</ds:datastoreItem>
</file>

<file path=customXml/itemProps2.xml><?xml version="1.0" encoding="utf-8"?>
<ds:datastoreItem xmlns:ds="http://schemas.openxmlformats.org/officeDocument/2006/customXml" ds:itemID="{DC8AD12E-C2D9-41B2-8612-466D65B53646}">
  <ds:schemaRefs>
    <ds:schemaRef ds:uri="http://schemas.microsoft.com/sharepoint/v3/contenttype/forms"/>
  </ds:schemaRefs>
</ds:datastoreItem>
</file>

<file path=customXml/itemProps3.xml><?xml version="1.0" encoding="utf-8"?>
<ds:datastoreItem xmlns:ds="http://schemas.openxmlformats.org/officeDocument/2006/customXml" ds:itemID="{182A8BBB-9391-4155-A1BE-AA1B761FAA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PowerPoint Surface Pen tutorial</Template>
  <TotalTime>6518</TotalTime>
  <Words>2427</Words>
  <Application>Microsoft Office PowerPoint</Application>
  <PresentationFormat>Widescreen</PresentationFormat>
  <Paragraphs>118</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Roboto</vt:lpstr>
      <vt:lpstr>Segoe UI</vt:lpstr>
      <vt:lpstr>Segoe UI Semibold</vt:lpstr>
      <vt:lpstr>Times New Roman</vt:lpstr>
      <vt:lpstr>WelcomeDoc</vt:lpstr>
      <vt:lpstr>A Call To Action…  “Let Us Draw Near In Time Of Need”</vt:lpstr>
      <vt:lpstr>“Let Us…”</vt:lpstr>
      <vt:lpstr>“Since we have a great High Priest…” (4:14)</vt:lpstr>
      <vt:lpstr>“Since we have a great High Priest…” (4:14)</vt:lpstr>
      <vt:lpstr>“Let draw near to the throne of grace…” (4:16)</vt:lpstr>
      <vt:lpstr>“That we may receive mercy &amp; find grace…”</vt:lpstr>
      <vt:lpstr>“That we may receive mercy &amp; find grace…”</vt:lpstr>
      <vt:lpstr>“Mercy &amp; grace… to help in time of need…”</vt:lpstr>
      <vt:lpstr>“Mercy &amp; grace… to help in time of need…”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 “Let Us…”</dc:title>
  <dc:creator>Chris Simmons</dc:creator>
  <cp:keywords/>
  <cp:lastModifiedBy>Chris Simmons</cp:lastModifiedBy>
  <cp:revision>28</cp:revision>
  <cp:lastPrinted>2023-11-19T14:22:25Z</cp:lastPrinted>
  <dcterms:created xsi:type="dcterms:W3CDTF">2023-11-11T18:32:28Z</dcterms:created>
  <dcterms:modified xsi:type="dcterms:W3CDTF">2024-02-27T15:28:14Z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