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4"/>
  </p:notesMasterIdLst>
  <p:handoutMasterIdLst>
    <p:handoutMasterId r:id="rId15"/>
  </p:handoutMasterIdLst>
  <p:sldIdLst>
    <p:sldId id="416" r:id="rId2"/>
    <p:sldId id="417" r:id="rId3"/>
    <p:sldId id="418" r:id="rId4"/>
    <p:sldId id="419" r:id="rId5"/>
    <p:sldId id="420" r:id="rId6"/>
    <p:sldId id="421" r:id="rId7"/>
    <p:sldId id="423" r:id="rId8"/>
    <p:sldId id="424" r:id="rId9"/>
    <p:sldId id="422" r:id="rId10"/>
    <p:sldId id="425" r:id="rId11"/>
    <p:sldId id="426" r:id="rId12"/>
    <p:sldId id="427" r:id="rId13"/>
  </p:sldIdLst>
  <p:sldSz cx="9144000" cy="5143500" type="screen16x9"/>
  <p:notesSz cx="7102475" cy="9388475"/>
  <p:embeddedFontLst>
    <p:embeddedFont>
      <p:font typeface="Calibri" panose="020F0502020204030204" pitchFamily="34" charset="0"/>
      <p:regular r:id="rId16"/>
      <p:bold r:id="rId17"/>
      <p:italic r:id="rId18"/>
      <p:boldItalic r:id="rId19"/>
    </p:embeddedFont>
    <p:embeddedFont>
      <p:font typeface="Quicksand"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4210393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James 1:27</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Pure and undefiled religion in the sight of our God and Father is this: to visit orphans and widows in their distress, and to keep oneself unstained by the world.</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Matt 25:41-46</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"Then He will also say to those on His left, 'Depart from Me, accursed ones, into the eternal fire which has been prepared for the devil and his angels;  42 for I was hungry, and you gave Me nothing to eat; I was thirsty, and you gave Me nothing to drink;  43 I was a stranger, and you did not invite Me in; naked, and you did not clothe Me; sick, and in prison, and you did not visit Me.'  44 "Then they themselves also will answer, 'Lord, when did we see You hungry, or thirsty, or a stranger, or naked, or sick, or in prison, and did not take care of You?'  45 "Then He will answer them, 'Truly I say to you, to the extent that you did not do it to one of the least of these, you did not do it to Me.'  46 "These will go away into eternal punishment, but the righteous into eternal life."</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Eph 4:14-16</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t>
            </a:r>
            <a:r>
              <a:rPr lang="en-US" sz="1300" b="1" dirty="0">
                <a:latin typeface="Times New Roman" panose="02020603050405020304" pitchFamily="18" charset="0"/>
                <a:ea typeface="Times New Roman" panose="02020603050405020304" pitchFamily="18" charset="0"/>
              </a:rPr>
              <a:t>according to the proper working (Greek word “energeia” from where we derive our English word energy; Webster’s meaning active in work) of each individual part</a:t>
            </a:r>
            <a:r>
              <a:rPr lang="en-US" sz="1300" dirty="0">
                <a:latin typeface="Times New Roman" panose="02020603050405020304" pitchFamily="18" charset="0"/>
                <a:ea typeface="Times New Roman" panose="02020603050405020304" pitchFamily="18" charset="0"/>
              </a:rPr>
              <a:t>, causes the growth of the body for the building up of itself in love.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Cor 12:14-26</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a:t>
            </a:r>
            <a:r>
              <a:rPr lang="en-US" sz="1300" b="1" dirty="0">
                <a:latin typeface="Times New Roman" panose="02020603050405020304" pitchFamily="18" charset="0"/>
                <a:ea typeface="Times New Roman" panose="02020603050405020304" pitchFamily="18" charset="0"/>
              </a:rPr>
              <a:t>For the body is not one member, but many</a:t>
            </a:r>
            <a:r>
              <a:rPr lang="en-US" sz="1300" dirty="0">
                <a:latin typeface="Times New Roman" panose="02020603050405020304" pitchFamily="18" charset="0"/>
                <a:ea typeface="Times New Roman" panose="02020603050405020304" pitchFamily="18" charset="0"/>
              </a:rPr>
              <a:t>. 15 If the foot says, "Because I am not a hand, I am not a part of the body," it is not for this reason any the less a part of the body. 16 And if the ear says, "Because I am not an eye, I am not a part of the body," it is not for this reason any the less a part of the body. 17 If the whole body were an eye, where would the hearing be? If the whole were hearing, where would the sense of smell be? 18 But now God has placed the members, each one of them, in the body, just as He desired. 19 If they were all one member, where would the body be? 20 But now there are many members, but one body. 21 And the eye cannot say to the hand, "I have no need of you"; or again the head to the feet, "I have no need of you." 22 On the contrary, it is much truer that the members of the body which seem to be weaker are necessary; 23 and those members of the body which we deem less honorable, on these we bestow more abundant honor, and our less presentable members become much more presentable, 24 whereas our more presentable members have no need of it. </a:t>
            </a:r>
            <a:r>
              <a:rPr lang="en-US" sz="1300" b="1" dirty="0">
                <a:latin typeface="Times New Roman" panose="02020603050405020304" pitchFamily="18" charset="0"/>
                <a:ea typeface="Times New Roman" panose="02020603050405020304" pitchFamily="18" charset="0"/>
              </a:rPr>
              <a:t>But God has so composed the body</a:t>
            </a:r>
            <a:r>
              <a:rPr lang="en-US" sz="1300" dirty="0">
                <a:latin typeface="Times New Roman" panose="02020603050405020304" pitchFamily="18" charset="0"/>
                <a:ea typeface="Times New Roman" panose="02020603050405020304" pitchFamily="18" charset="0"/>
              </a:rPr>
              <a:t>, giving more abundant honor to that member which lacked, 25 so that there may </a:t>
            </a:r>
            <a:r>
              <a:rPr lang="en-US" sz="1300" b="1" dirty="0">
                <a:latin typeface="Times New Roman" panose="02020603050405020304" pitchFamily="18" charset="0"/>
                <a:ea typeface="Times New Roman" panose="02020603050405020304" pitchFamily="18" charset="0"/>
              </a:rPr>
              <a:t>be no division in the body</a:t>
            </a:r>
            <a:r>
              <a:rPr lang="en-US" sz="1300" dirty="0">
                <a:latin typeface="Times New Roman" panose="02020603050405020304" pitchFamily="18" charset="0"/>
                <a:ea typeface="Times New Roman" panose="02020603050405020304" pitchFamily="18" charset="0"/>
              </a:rPr>
              <a:t>, </a:t>
            </a:r>
            <a:r>
              <a:rPr lang="en-US" sz="1300" b="1" dirty="0">
                <a:latin typeface="Times New Roman" panose="02020603050405020304" pitchFamily="18" charset="0"/>
                <a:ea typeface="Times New Roman" panose="02020603050405020304" pitchFamily="18" charset="0"/>
              </a:rPr>
              <a:t>but that the members may have the same care for one another</a:t>
            </a:r>
            <a:r>
              <a:rPr lang="en-US" sz="1300" dirty="0">
                <a:latin typeface="Times New Roman" panose="02020603050405020304" pitchFamily="18" charset="0"/>
                <a:ea typeface="Times New Roman" panose="02020603050405020304" pitchFamily="18" charset="0"/>
              </a:rPr>
              <a:t>. 26 And if one member suffers, all the members suffer with it; if one member is honored, all the members rejoice with it.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Rom 12:10-11</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Be devoted to one another in brotherly love; give preference to one another in honor; 11 not lagging behind in diligence, fervent in spirit, serving the Lord;</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a:t>
            </a:r>
            <a:r>
              <a:rPr lang="en-US" sz="1300" dirty="0" err="1">
                <a:latin typeface="Times New Roman" panose="02020603050405020304" pitchFamily="18" charset="0"/>
                <a:ea typeface="Times New Roman" panose="02020603050405020304" pitchFamily="18" charset="0"/>
              </a:rPr>
              <a:t>Thess</a:t>
            </a:r>
            <a:r>
              <a:rPr lang="en-US" sz="1300" dirty="0">
                <a:latin typeface="Times New Roman" panose="02020603050405020304" pitchFamily="18" charset="0"/>
                <a:ea typeface="Times New Roman" panose="02020603050405020304" pitchFamily="18" charset="0"/>
              </a:rPr>
              <a:t> 5:8-14</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But since we are of the day, let us be sober, having put on the breastplate of faith and love, and as a helmet, the hope of salvation. 9 For God has not destined us for wrath, but for obtaining salvation through our Lord Jesus Christ, 10 who died for us, so that whether we are awake or asleep, we will live together with Him. 11 Therefore encourage one another and build up one another, just as you also are doing. </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12 But we request of you, brethren, that you appreciate those who diligently labor among you, and have charge over you in the Lord and give you instruction, 13 and that you esteem them very highly in love because of their work. Live in peace with one another.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John 17:17-23</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Sanctify them in the truth; Your word is truth.  18 "As You sent Me into the world, I also have sent them into the world.  19 "For their sakes I sanctify Myself, that they themselves also may be sanctified in truth. </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20 "I do not ask on behalf of these alone, but for those also who believe in Me through their word;  21 that they may all be one; even as You, Father, are in Me and I in You, that they also may be in Us, so that the world may believe that You sent Me. </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22 "The glory which You have given Me I have given to them, that they may be one, just as We are one;  23 I in them and You in Me, that they may be perfected in unity, so that the world may know that You sent Me, and loved them, even as You have loved Me.</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Cor 1:10</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Now I exhort you, brethren, by the name of our Lord Jesus Christ, that you all agree and that there be no divisions among you, but that you be made complete in the same mind and in the same judgment.</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Eph 4:1-5</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Therefore I, the prisoner of the Lord, implore you to walk in a manner worthy of the calling with which you have been called, 2 with all humility and gentleness, with patience, showing tolerance for one another in love, 3 being diligent to preserve the unity of the Spirit in the bond of peace. 4 There is one body and one Spirit, just as also you were called in one hope of your calling; 5 one Lord, one faith, one baptism, 6 one God and Father of all who is over all and through all and in all.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3030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How does one do this?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3940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How does one do this?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772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latin typeface="Times New Roman" panose="02020603050405020304" pitchFamily="18" charset="0"/>
                <a:ea typeface="Times New Roman" panose="02020603050405020304" pitchFamily="18" charset="0"/>
              </a:rPr>
              <a:t> </a:t>
            </a:r>
            <a:r>
              <a:rPr lang="en-US" sz="14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sacrifice</a:t>
            </a:r>
            <a:r>
              <a:rPr lang="en-US" sz="14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faith</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teaching</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prayer</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devotion to </a:t>
            </a:r>
            <a:r>
              <a:rPr lang="en-US" sz="1400" b="1"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His kingdom</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preparing &amp; training the 12</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seeking the lost</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0539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Would you not agree that the teaching which makes Peter the foundation of the church and Christ's Vicar on earth is of such consequence that one would naturally expect to see it mentioned-directly or indirectly-in almost every book of the New Testament? You may be surprised to learn that it is not mentioned in any of these epistles. That means that the supremacy of Peter is not corroborated by the 27 books of the New Testament. On the contrary, the weight of evidence is against Peter being the foundation and head of the church.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To illustrate, in Luke 22:24-26 Jesus teaches that no Apostle would ever dominate or be officially recognized as head. He said, "The kings of the Gentiles lord it over them and those who have authority over them are called 'Benefactors.' But not so among you." Surely Jesus knew that Peter was the head of the church since He appointed him such sometime earlier at Caesarea Philippi. As head, Peter of necessity must lord it over all and be seen as a benefactor in bestowing God's gifts and favors.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Cor 3:10-11</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According to the grace of God which was given to me, like a wise master builder I laid a foundation, and another is building on it. But each man must be careful how he builds on it. 11 For no man can lay a foundation other than the one which is laid, which is Jesus Christ.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(1) Peter shared in common the power of "binding and loosing" given to him by Jesus in Matthew 16:19 with the rest of the apostles who were given the same promise in Matthew 18:18.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(2) When the apostles heard that Samaria had received the word of God they sent them Peter and John (Acts 8:14). Jesus tells us, "neither is one who is sent greater than the one who sent him" (Jn. 13:16). For this reason, Peter, who was sent, could not be greater than the others who sent him.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2 Cor 12:11-12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I have become foolish; you yourselves compelled me. Actually I should have been commended by you, for in no respect was I inferior to the most eminent apostles, even though I am a nobody.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Peter is not the “chief shepherd” (1 Peter 5:4; note John 10:16 and the reference to “one flock with one Shepherd”)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2254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19:30-32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And when Paul wanted to go into the assembly, the disciples would not let him. 31 Also some of the </a:t>
            </a:r>
            <a:r>
              <a:rPr lang="en-US" sz="1400" dirty="0" err="1">
                <a:latin typeface="Times New Roman" panose="02020603050405020304" pitchFamily="18" charset="0"/>
                <a:ea typeface="Times New Roman" panose="02020603050405020304" pitchFamily="18" charset="0"/>
              </a:rPr>
              <a:t>Asiarchs</a:t>
            </a:r>
            <a:r>
              <a:rPr lang="en-US" sz="1400" dirty="0">
                <a:latin typeface="Times New Roman" panose="02020603050405020304" pitchFamily="18" charset="0"/>
                <a:ea typeface="Times New Roman" panose="02020603050405020304" pitchFamily="18" charset="0"/>
              </a:rPr>
              <a:t> who were friends of his sent to him and repeatedly urged him not to venture into the theater. 32 So then, some were shouting one thing and some another</a:t>
            </a:r>
            <a:r>
              <a:rPr lang="en-US" sz="1400" b="1" dirty="0">
                <a:latin typeface="Times New Roman" panose="02020603050405020304" pitchFamily="18" charset="0"/>
                <a:ea typeface="Times New Roman" panose="02020603050405020304" pitchFamily="18" charset="0"/>
              </a:rPr>
              <a:t>, for the assembly was in confusion </a:t>
            </a:r>
            <a:r>
              <a:rPr lang="en-US" sz="1400" dirty="0">
                <a:latin typeface="Times New Roman" panose="02020603050405020304" pitchFamily="18" charset="0"/>
                <a:ea typeface="Times New Roman" panose="02020603050405020304" pitchFamily="18" charset="0"/>
              </a:rPr>
              <a:t>and the majority did not know for what reason they had come together.</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19:36-39</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"So, since these are undeniable facts, you ought to keep calm and to do nothing rash. 37 "For you have brought these men here who are neither robbers of temples nor blasphemers of our goddess. 38 "So then, if Demetrius and the craftsmen who are with him have a complaint against any man, the courts are in session and proconsuls are available; let them bring charges against one another. 39 "But if you want anything beyond this, it </a:t>
            </a:r>
            <a:r>
              <a:rPr lang="en-US" sz="1400" b="1" dirty="0">
                <a:latin typeface="Times New Roman" panose="02020603050405020304" pitchFamily="18" charset="0"/>
                <a:ea typeface="Times New Roman" panose="02020603050405020304" pitchFamily="18" charset="0"/>
              </a:rPr>
              <a:t>shall be settled in the lawful assembly</a:t>
            </a:r>
            <a:r>
              <a:rPr lang="en-US" sz="1400" dirty="0">
                <a:latin typeface="Times New Roman" panose="02020603050405020304" pitchFamily="18" charset="0"/>
                <a:ea typeface="Times New Roman" panose="02020603050405020304" pitchFamily="18" charset="0"/>
              </a:rPr>
              <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15:1-5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I am the true vine, and My Father is the vinedresser.  2 "Every branch in Me that does not bear fruit, He takes away; and every branch that bears fruit, He prunes it so that it may bear more fruit.  3 "You are already clean because of the word which I have spoken to you.  4 "Abide in Me, and I in you. As the branch cannot bear fruit of itself unless it abides in the vine, so neither can you unless you abide in Me.  5 "I am the vine, you are the branches; he who abides in Me and I in him, he bears much fruit, for apart from Me you can do nothing.</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Peter 1:22-24</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Since you have in obedience to the truth purified your souls for a sincere love of the brethren, fervently love one another from the heart, 23 for you have been born again not of seed which is perishable but imperishable, that is, through the living and enduring word of God.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Peter 2:9-10</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But you are A CHOSEN RACE, A royal PRIESTHOOD, A HOLY NATION, A PEOPLE FOR God's OWN POSSESSION, so that you may proclaim the excellencies of Him who has called you out of darkness into His marvelous light; 10 for you once were NOT A PEOPLE, but now you are THE PEOPLE OF GOD; you had NOT RECEIVED MERCY, but now you have RECEIVED MERCY.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3413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Eph 5:23-26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the husband is the head of the wife, as Christ also is the head of the church, He Himself being the Savior of the body. 24 But as the church is subject to Christ, so also the wives ought to be to their husbands in everything.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25 Husbands, love your wives, just as Christ also loved the church and gave Himself up for her, 26 so that He might sanctify her, having cleansed her by the washing of water with the word,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Col 1:18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He is also head of the body, the church; and He is the beginning, the firstborn from the dead, so that He Himself will come to have first place in everything.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Cor 3:11</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For no man can lay a foundation other than the one which is laid, which is Jesus Christ.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Eph 2:19-22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So then you are no longer strangers and aliens, but you are fellow citizens with the saints, and are of God's household, 20 having been built on the foundation of the apostles and prophets, Christ Jesus Himself being the corner stone,  21 in whom the whole building, being fitted together, is growing into a holy temple in the Lord, 22 in whom you also are being built together into a dwelling of God in the Spirit.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Eph 1:19-23</a:t>
            </a:r>
          </a:p>
          <a:p>
            <a:pPr marL="0" indent="0">
              <a:lnSpc>
                <a:spcPts val="1400"/>
              </a:lnSpc>
              <a:spcAft>
                <a:spcPts val="600"/>
              </a:spcAft>
              <a:buNone/>
              <a:tabLst>
                <a:tab pos="1142856" algn="l"/>
              </a:tabLst>
            </a:pPr>
            <a:r>
              <a:rPr lang="en-US" sz="1400" dirty="0" err="1">
                <a:latin typeface="Times New Roman" panose="02020603050405020304" pitchFamily="18" charset="0"/>
                <a:ea typeface="Times New Roman" panose="02020603050405020304" pitchFamily="18" charset="0"/>
              </a:rPr>
              <a:t>aThese</a:t>
            </a:r>
            <a:r>
              <a:rPr lang="en-US" sz="1400" dirty="0">
                <a:latin typeface="Times New Roman" panose="02020603050405020304" pitchFamily="18" charset="0"/>
                <a:ea typeface="Times New Roman" panose="02020603050405020304" pitchFamily="18" charset="0"/>
              </a:rPr>
              <a:t> are in accordance with the working of the strength of His might 20 which He brought about in Christ, when He raised Him from the dead and seated Him at His right hand in the heavenly places,  21 far above all rule and authority and power and dominion, and every name that is named, not only in this age but also in the one to come. 22 And He put all things in subjection under His feet, and gave Him as head over all things to the church, 23 which is His body, the fullness of Him who fills all in all.</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Col 2:18-19</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Let no one keep defrauding you of your prize by delighting in self-abasement and the worship of the angels, taking his stand on visions he has seen, inflated without cause by his fleshly mind, 19 and not holding fast to the head, from whom the entire body, being supplied and held together by the joints and ligaments, grows with a growth which is from God.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7712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Eph 5:23-26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the husband is the head of the wife, as Christ also is the head of the church, He Himself being the Savior of the body. 24 But as the church is subject to Christ, so also the wives ought to be to their husbands in everything.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25 Husbands, love your wives, just as Christ also loved the church and gave Himself up for her, 26 so that He might sanctify her, having cleansed her by the washing of water with the word,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In Orange County, what used to be called the Brea Church of Christ is now simply known as “</a:t>
            </a:r>
            <a:r>
              <a:rPr lang="en-US" sz="1400">
                <a:latin typeface="Times New Roman" panose="02020603050405020304" pitchFamily="18" charset="0"/>
                <a:ea typeface="Times New Roman" panose="02020603050405020304" pitchFamily="18" charset="0"/>
              </a:rPr>
              <a:t>The Canyon Church”</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9570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9282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9673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Cor 11:17-22</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But in giving this instruction, I do not praise you, because you come together not for the better but for the worse. 18 For, in the first place, when you come together as a church, I hear that divisions exist among you; and in part I believe it. 19 For there must also be factions among you, so that those who are approved may become evident among you. 20 Therefore when you meet together, it is not to eat the Lord's Supper, 21 for in your eating each one takes his own supper first; and one is hungry and another is drunk. 22 What! Do you not have houses in which to eat and drink? Or do you despise the church of God and shame those who have nothing? What shall I say to you? Shall I praise you? In this I will not praise you.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Acts 13:1-3</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Now there were at Antioch, in the church that was there, prophets and teachers: Barnabas, and Simeon who was called Niger, and Lucius of Cyrene, and Manaen who had been brought up with Herod the tetrarch, and Saul. 2 While they were ministering to the Lord and fasting, the Holy Spirit said, "S</a:t>
            </a:r>
            <a:r>
              <a:rPr lang="en-US" sz="1300" b="1" dirty="0">
                <a:latin typeface="Times New Roman" panose="02020603050405020304" pitchFamily="18" charset="0"/>
                <a:ea typeface="Times New Roman" panose="02020603050405020304" pitchFamily="18" charset="0"/>
              </a:rPr>
              <a:t>et apart for Me Barnabas and Saul for the work to which I have called them." 3 Then, when they had fasted and prayed and laid their hands on them, they sent them away.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a:t>
            </a:r>
            <a:r>
              <a:rPr lang="en-US" sz="1300" dirty="0" err="1">
                <a:latin typeface="Times New Roman" panose="02020603050405020304" pitchFamily="18" charset="0"/>
                <a:ea typeface="Times New Roman" panose="02020603050405020304" pitchFamily="18" charset="0"/>
              </a:rPr>
              <a:t>Thess</a:t>
            </a:r>
            <a:r>
              <a:rPr lang="en-US" sz="1300" dirty="0">
                <a:latin typeface="Times New Roman" panose="02020603050405020304" pitchFamily="18" charset="0"/>
                <a:ea typeface="Times New Roman" panose="02020603050405020304" pitchFamily="18" charset="0"/>
              </a:rPr>
              <a:t> 1:6-9</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6 You also became imitators of us and of the Lord, having received the word in much tribulation with the joy of the Holy Spirit, 7 so that you became an example to all the believers in Macedonia and in Achaia. 8 </a:t>
            </a:r>
            <a:r>
              <a:rPr lang="en-US" sz="1300" b="1" dirty="0">
                <a:latin typeface="Times New Roman" panose="02020603050405020304" pitchFamily="18" charset="0"/>
                <a:ea typeface="Times New Roman" panose="02020603050405020304" pitchFamily="18" charset="0"/>
              </a:rPr>
              <a:t>For the word of the Lord has sounded forth from you</a:t>
            </a:r>
            <a:r>
              <a:rPr lang="en-US" sz="1300" dirty="0">
                <a:latin typeface="Times New Roman" panose="02020603050405020304" pitchFamily="18" charset="0"/>
                <a:ea typeface="Times New Roman" panose="02020603050405020304" pitchFamily="18" charset="0"/>
              </a:rPr>
              <a:t>, not only in Macedonia and Achaia, but also in every place your faith toward God has gone forth, so that we have no need to say anything. </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2 Cor 11:7-8</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Or did I commit a sin in humbling myself so that you might be exalted, because I preached the gospel of God to you without charge? 8 </a:t>
            </a:r>
            <a:r>
              <a:rPr lang="en-US" sz="1300" b="1" dirty="0">
                <a:latin typeface="Times New Roman" panose="02020603050405020304" pitchFamily="18" charset="0"/>
                <a:ea typeface="Times New Roman" panose="02020603050405020304" pitchFamily="18" charset="0"/>
              </a:rPr>
              <a:t>I robbed other churches by taking wages from them to serve you</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Phil 4:15-17</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You yourselves also know, Philippians, that at the first preaching of the gospel, after I left Macedonia, </a:t>
            </a:r>
            <a:r>
              <a:rPr lang="en-US" sz="1300" b="1" dirty="0">
                <a:latin typeface="Times New Roman" panose="02020603050405020304" pitchFamily="18" charset="0"/>
                <a:ea typeface="Times New Roman" panose="02020603050405020304" pitchFamily="18" charset="0"/>
              </a:rPr>
              <a:t>no church shared with me in the matter of giving and receiving but you alone; 16 for even in Thessalonica you sent a gift more than once for my needs. </a:t>
            </a:r>
            <a:r>
              <a:rPr lang="en-US" sz="1300" dirty="0">
                <a:latin typeface="Times New Roman" panose="02020603050405020304" pitchFamily="18" charset="0"/>
                <a:ea typeface="Times New Roman" panose="02020603050405020304" pitchFamily="18" charset="0"/>
              </a:rPr>
              <a:t>17 Not that I seek the gift itself, but I seek for the profit which increases to your account.</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285750" indent="-285750">
              <a:lnSpc>
                <a:spcPts val="1400"/>
              </a:lnSpc>
              <a:spcAft>
                <a:spcPts val="600"/>
              </a:spcAft>
              <a:tabLst>
                <a:tab pos="1142856" algn="l"/>
              </a:tabLst>
            </a:pPr>
            <a:r>
              <a:rPr lang="en-US" sz="1300" dirty="0">
                <a:latin typeface="Times New Roman" panose="02020603050405020304" pitchFamily="18" charset="0"/>
                <a:ea typeface="Times New Roman" panose="02020603050405020304" pitchFamily="18" charset="0"/>
              </a:rPr>
              <a:t>Phil 1:3-5 - I thank my God in all my remembrance of you, 4 always offering prayer with joy in my every prayer for you all, 5 in view of your participation in the gospel from the first day until now.</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Eph 4:11-13</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And He gave some as apostles, and some as prophets, and some as evangelists, and some as pastors and teachers, 12 </a:t>
            </a:r>
            <a:r>
              <a:rPr lang="en-US" sz="1300" b="1" dirty="0">
                <a:latin typeface="Times New Roman" panose="02020603050405020304" pitchFamily="18" charset="0"/>
                <a:ea typeface="Times New Roman" panose="02020603050405020304" pitchFamily="18" charset="0"/>
              </a:rPr>
              <a:t>for the equipping of the saints for the work of service, to the building up of the body of Christ</a:t>
            </a:r>
            <a:r>
              <a:rPr lang="en-US" sz="1300" dirty="0">
                <a:latin typeface="Times New Roman" panose="02020603050405020304" pitchFamily="18" charset="0"/>
                <a:ea typeface="Times New Roman" panose="02020603050405020304" pitchFamily="18" charset="0"/>
              </a:rPr>
              <a:t>; 13 until we all attain to the unity of the faith, and of the knowledge of the Son of God, to a mature man, to the measure of the stature which belongs to the fullness of Christ.</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Tim 3:14-15</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I am writing these things to you, hoping to come to you before long; 15 but in case I am delayed, I write so that </a:t>
            </a:r>
            <a:r>
              <a:rPr lang="en-US" sz="1300" b="1" dirty="0">
                <a:latin typeface="Times New Roman" panose="02020603050405020304" pitchFamily="18" charset="0"/>
                <a:ea typeface="Times New Roman" panose="02020603050405020304" pitchFamily="18" charset="0"/>
              </a:rPr>
              <a:t>you will know how one ought to conduct himself in the household of God</a:t>
            </a:r>
            <a:r>
              <a:rPr lang="en-US" sz="1300" dirty="0">
                <a:latin typeface="Times New Roman" panose="02020603050405020304" pitchFamily="18" charset="0"/>
                <a:ea typeface="Times New Roman" panose="02020603050405020304" pitchFamily="18" charset="0"/>
              </a:rPr>
              <a:t>, which is the church of the living God, </a:t>
            </a:r>
            <a:r>
              <a:rPr lang="en-US" sz="1300" b="1" dirty="0">
                <a:latin typeface="Times New Roman" panose="02020603050405020304" pitchFamily="18" charset="0"/>
                <a:ea typeface="Times New Roman" panose="02020603050405020304" pitchFamily="18" charset="0"/>
              </a:rPr>
              <a:t>the pillar and support of the truth</a:t>
            </a:r>
            <a:r>
              <a:rPr lang="en-US" sz="13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Tim 4:6</a:t>
            </a:r>
          </a:p>
          <a:p>
            <a:pPr marL="0" indent="0">
              <a:lnSpc>
                <a:spcPts val="1400"/>
              </a:lnSpc>
              <a:spcAft>
                <a:spcPts val="600"/>
              </a:spcAft>
              <a:buNone/>
              <a:tabLst>
                <a:tab pos="1142856" algn="l"/>
              </a:tabLst>
            </a:pPr>
            <a:r>
              <a:rPr lang="en-US" sz="1300" b="1" dirty="0">
                <a:latin typeface="Times New Roman" panose="02020603050405020304" pitchFamily="18" charset="0"/>
                <a:ea typeface="Times New Roman" panose="02020603050405020304" pitchFamily="18" charset="0"/>
              </a:rPr>
              <a:t> In pointing out these things to the brethren</a:t>
            </a:r>
            <a:r>
              <a:rPr lang="en-US" sz="1300" dirty="0">
                <a:latin typeface="Times New Roman" panose="02020603050405020304" pitchFamily="18" charset="0"/>
                <a:ea typeface="Times New Roman" panose="02020603050405020304" pitchFamily="18" charset="0"/>
              </a:rPr>
              <a:t>, you will be a good servant of Christ Jesus, constantly nourished on the words of the faith and of the sound doctrine which you have been following.</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Tim 4:11-16</a:t>
            </a:r>
          </a:p>
          <a:p>
            <a:pPr marL="0" indent="0">
              <a:lnSpc>
                <a:spcPts val="1400"/>
              </a:lnSpc>
              <a:spcAft>
                <a:spcPts val="600"/>
              </a:spcAft>
              <a:buNone/>
              <a:tabLst>
                <a:tab pos="1142856" algn="l"/>
              </a:tabLst>
            </a:pPr>
            <a:r>
              <a:rPr lang="en-US" sz="1300" b="1" dirty="0">
                <a:latin typeface="Times New Roman" panose="02020603050405020304" pitchFamily="18" charset="0"/>
                <a:ea typeface="Times New Roman" panose="02020603050405020304" pitchFamily="18" charset="0"/>
              </a:rPr>
              <a:t>Prescribe and teach these things</a:t>
            </a:r>
            <a:r>
              <a:rPr lang="en-US" sz="1300" dirty="0">
                <a:latin typeface="Times New Roman" panose="02020603050405020304" pitchFamily="18" charset="0"/>
                <a:ea typeface="Times New Roman" panose="02020603050405020304" pitchFamily="18" charset="0"/>
              </a:rPr>
              <a:t>. 12 Let no one look down on your youthfulness, but rather in speech, conduct, love, faith and purity, show yourself an example of those who believe. 13 Until I come, </a:t>
            </a:r>
            <a:r>
              <a:rPr lang="en-US" sz="1300" b="1" dirty="0">
                <a:latin typeface="Times New Roman" panose="02020603050405020304" pitchFamily="18" charset="0"/>
                <a:ea typeface="Times New Roman" panose="02020603050405020304" pitchFamily="18" charset="0"/>
              </a:rPr>
              <a:t>give attention to the public reading of Scripture</a:t>
            </a:r>
            <a:r>
              <a:rPr lang="en-US" sz="1300" dirty="0">
                <a:latin typeface="Times New Roman" panose="02020603050405020304" pitchFamily="18" charset="0"/>
                <a:ea typeface="Times New Roman" panose="02020603050405020304" pitchFamily="18" charset="0"/>
              </a:rPr>
              <a:t>, </a:t>
            </a:r>
            <a:r>
              <a:rPr lang="en-US" sz="1300" b="1" dirty="0">
                <a:latin typeface="Times New Roman" panose="02020603050405020304" pitchFamily="18" charset="0"/>
                <a:ea typeface="Times New Roman" panose="02020603050405020304" pitchFamily="18" charset="0"/>
              </a:rPr>
              <a:t>to exhortation and teaching</a:t>
            </a:r>
            <a:r>
              <a:rPr lang="en-US" sz="1300" dirty="0">
                <a:latin typeface="Times New Roman" panose="02020603050405020304" pitchFamily="18" charset="0"/>
                <a:ea typeface="Times New Roman" panose="02020603050405020304" pitchFamily="18" charset="0"/>
              </a:rPr>
              <a:t>. 14 Do not neglect the spiritual gift within you, which was bestowed on you through prophetic utterance with the laying on of hands by the presbytery. 15 </a:t>
            </a:r>
            <a:r>
              <a:rPr lang="en-US" sz="1300" b="1" dirty="0">
                <a:latin typeface="Times New Roman" panose="02020603050405020304" pitchFamily="18" charset="0"/>
                <a:ea typeface="Times New Roman" panose="02020603050405020304" pitchFamily="18" charset="0"/>
              </a:rPr>
              <a:t>Take pains with these things;</a:t>
            </a:r>
            <a:r>
              <a:rPr lang="en-US" sz="1300" dirty="0">
                <a:latin typeface="Times New Roman" panose="02020603050405020304" pitchFamily="18" charset="0"/>
                <a:ea typeface="Times New Roman" panose="02020603050405020304" pitchFamily="18" charset="0"/>
              </a:rPr>
              <a:t> be absorbed in them, so that your progress will be evident to all. 16 </a:t>
            </a:r>
            <a:r>
              <a:rPr lang="en-US" sz="1300" b="1" dirty="0">
                <a:latin typeface="Times New Roman" panose="02020603050405020304" pitchFamily="18" charset="0"/>
                <a:ea typeface="Times New Roman" panose="02020603050405020304" pitchFamily="18" charset="0"/>
              </a:rPr>
              <a:t>Pay close attention to yourself and to your teaching</a:t>
            </a:r>
            <a:r>
              <a:rPr lang="en-US" sz="1300" dirty="0">
                <a:latin typeface="Times New Roman" panose="02020603050405020304" pitchFamily="18" charset="0"/>
                <a:ea typeface="Times New Roman" panose="02020603050405020304" pitchFamily="18" charset="0"/>
              </a:rPr>
              <a:t>; persevere in these things, for as you do this you will ensure salvation both for yourself and for those who hear you.</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Tim 5:16</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If any woman who is a believer has dependent widows, she must assist them and the church must not be burdened, </a:t>
            </a:r>
            <a:r>
              <a:rPr lang="en-US" sz="1300" b="1" dirty="0">
                <a:latin typeface="Times New Roman" panose="02020603050405020304" pitchFamily="18" charset="0"/>
                <a:ea typeface="Times New Roman" panose="02020603050405020304" pitchFamily="18" charset="0"/>
              </a:rPr>
              <a:t>so that it may assist those who are widows indeed</a:t>
            </a:r>
            <a:r>
              <a:rPr lang="en-US" sz="13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Acts 2:44-45</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And all those who had believed were together and had all things in common; 45 and they began selling their property and possessions and were sharing them with all, as anyone might have need.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Acts 4:32-35</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And the congregation of those who believed were of one heart and soul; and not one of them claimed that anything belonging to him was his own, but all things were common property to them. 33 And with great power the apostles were giving testimony to the resurrection of the Lord Jesus, and abundant grace was upon them all. 34 For there was not a needy person among them, for all who were owners of land or houses would sell them and bring the proceeds of the sales 35 and lay them at the apostles' feet, and they would be distributed to each as any had need.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Acts 11:27-30</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Now at this time some prophets came down from Jerusalem to Antioch. 28 One of them named Agabus stood up and began to indicate by the Spirit that there would certainly be a great famine all over the world. And this took place in the reign of Claudius. 29 And in the proportion that any of the disciples had means, each of them determined to send a contribution for the relief of the brethren living in Judea. 30 And this they did, sending it in charge of Barnabas and Saul to the elders.</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2 Cor 8:1-5</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Now, brethren, we wish to make known to you the grace of God which has been given in the churches of Macedonia, 2 that in a great ordeal of affliction their abundance of joy and their deep poverty overflowed in the wealth of their liberality. 3 For I testify that according to their ability, and beyond their ability, they gave of their own accord, 4 begging us with much urging for the favor of participation in the support of the saints, 5 and this, not as we had expected, but they first gave themselves to the Lord and to us by the will of God.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337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004552" y="1776248"/>
            <a:ext cx="8049296"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Jesus - </a:t>
            </a:r>
            <a:r>
              <a:rPr lang="en-US" sz="4400" dirty="0"/>
              <a:t>His Church</a:t>
            </a:r>
            <a:br>
              <a:rPr lang="en" sz="4400" dirty="0"/>
            </a:br>
            <a:r>
              <a:rPr lang="en" sz="4400" dirty="0"/>
              <a:t> </a:t>
            </a:r>
            <a:r>
              <a:rPr lang="en" sz="2800" dirty="0">
                <a:solidFill>
                  <a:schemeClr val="bg1"/>
                </a:solidFill>
              </a:rPr>
              <a:t>Matthew 16:18</a:t>
            </a:r>
            <a:endParaRPr dirty="0">
              <a:solidFill>
                <a:schemeClr val="bg1"/>
              </a:solidFill>
            </a:endParaRPr>
          </a:p>
        </p:txBody>
      </p:sp>
    </p:spTree>
    <p:extLst>
      <p:ext uri="{BB962C8B-B14F-4D97-AF65-F5344CB8AC3E}">
        <p14:creationId xmlns:p14="http://schemas.microsoft.com/office/powerpoint/2010/main" val="2686046925"/>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Christians’ Duties In The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19504" y="896184"/>
            <a:ext cx="8124496" cy="417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Responsibilities of the individual that can’t be shirked</a:t>
            </a:r>
            <a:r>
              <a:rPr lang="en-US" sz="2400" dirty="0">
                <a:solidFill>
                  <a:schemeClr val="bg1"/>
                </a:solidFill>
                <a:latin typeface="Times New Roman" panose="02020603050405020304" pitchFamily="18" charset="0"/>
                <a:ea typeface="Times New Roman" panose="02020603050405020304" pitchFamily="18" charset="0"/>
              </a:rPr>
              <a:t>. </a:t>
            </a:r>
            <a:br>
              <a:rPr lang="en-US" sz="2400" dirty="0">
                <a:solidFill>
                  <a:schemeClr val="bg1"/>
                </a:solidFill>
                <a:latin typeface="Times New Roman" panose="02020603050405020304" pitchFamily="18" charset="0"/>
                <a:ea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rPr>
              <a:t>(1 Timothy 5:16; James 1:27; Matthew 25:41-46; </a:t>
            </a:r>
            <a:br>
              <a:rPr lang="en-US" sz="2400" dirty="0">
                <a:solidFill>
                  <a:schemeClr val="bg1"/>
                </a:solidFill>
                <a:latin typeface="Times New Roman" panose="02020603050405020304" pitchFamily="18" charset="0"/>
                <a:ea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rPr>
              <a:t>Luke 10:29ff)</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I must be an active, faithful, growing worker in the church</a:t>
            </a:r>
            <a:r>
              <a:rPr lang="en-US" sz="2400" dirty="0">
                <a:solidFill>
                  <a:schemeClr val="bg1"/>
                </a:solidFill>
                <a:latin typeface="Times New Roman" panose="02020603050405020304" pitchFamily="18" charset="0"/>
                <a:ea typeface="Times New Roman" panose="02020603050405020304" pitchFamily="18" charset="0"/>
              </a:rPr>
              <a:t>. (Ephesians 4:14-16)</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Exercise care and love for my fellow members</a:t>
            </a:r>
            <a:r>
              <a:rPr lang="en-US" sz="2400" dirty="0">
                <a:solidFill>
                  <a:schemeClr val="bg1"/>
                </a:solidFill>
                <a:latin typeface="Times New Roman" panose="02020603050405020304" pitchFamily="18" charset="0"/>
                <a:ea typeface="Times New Roman" panose="02020603050405020304" pitchFamily="18" charset="0"/>
              </a:rPr>
              <a:t>. </a:t>
            </a:r>
            <a:br>
              <a:rPr lang="en-US" sz="2400" dirty="0">
                <a:solidFill>
                  <a:schemeClr val="bg1"/>
                </a:solidFill>
                <a:latin typeface="Times New Roman" panose="02020603050405020304" pitchFamily="18" charset="0"/>
                <a:ea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rPr>
              <a:t>(1 Corinthians 12:25; Romans 12:10)</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Encourage, edify and strengthen</a:t>
            </a:r>
            <a:r>
              <a:rPr lang="en-US" sz="2400" dirty="0">
                <a:solidFill>
                  <a:schemeClr val="bg1"/>
                </a:solidFill>
                <a:latin typeface="Times New Roman" panose="02020603050405020304" pitchFamily="18" charset="0"/>
                <a:ea typeface="Times New Roman" panose="02020603050405020304" pitchFamily="18" charset="0"/>
              </a:rPr>
              <a:t>. (1 Thessalonians 5:11)</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Stand united in His word</a:t>
            </a:r>
            <a:r>
              <a:rPr lang="en-US" sz="2400" dirty="0">
                <a:solidFill>
                  <a:schemeClr val="bg1"/>
                </a:solidFill>
                <a:latin typeface="Times New Roman" panose="02020603050405020304" pitchFamily="18" charset="0"/>
                <a:ea typeface="Times New Roman" panose="02020603050405020304" pitchFamily="18" charset="0"/>
              </a:rPr>
              <a:t>. (John 17:20-23; </a:t>
            </a:r>
            <a:br>
              <a:rPr lang="en-US" sz="2400" dirty="0">
                <a:solidFill>
                  <a:schemeClr val="bg1"/>
                </a:solidFill>
                <a:latin typeface="Times New Roman" panose="02020603050405020304" pitchFamily="18" charset="0"/>
                <a:ea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rPr>
              <a:t>1 Corinthians 1:10; Ephesians 4:1-3</a:t>
            </a:r>
            <a:r>
              <a:rPr lang="en-US" sz="2400">
                <a:solidFill>
                  <a:schemeClr val="bg1"/>
                </a:solidFill>
                <a:latin typeface="Times New Roman" panose="02020603050405020304" pitchFamily="18" charset="0"/>
                <a:ea typeface="Times New Roman" panose="02020603050405020304" pitchFamily="18" charset="0"/>
              </a:rPr>
              <a:t>, 13)</a:t>
            </a:r>
            <a:endParaRPr lang="en-US" sz="24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6159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Preach Christ &amp; Not His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1030771"/>
            <a:ext cx="8229600" cy="390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That would be like saying…</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Tell us about the blood he shed but don't tell us what he purchased with it"</a:t>
            </a: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(Acts 20:28).</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Tell us about the Savior but don't tell us what he is going to save</a:t>
            </a: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(Eph.1:22,23; 5:23).</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Tell us about the bridegroom, but don't tell us about his bride</a:t>
            </a: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(Eph.5:22-33).</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Tell us about the king but don't tell us about his kingdom over which he reigns</a:t>
            </a: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(Matt.16:18,19; Mk.9:1). </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Tell us about his being the Head, never mind what he is Head of</a:t>
            </a: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(Eph.1:22,23).</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Tell us about his Father, but we don't want to hear about his family</a:t>
            </a:r>
            <a:r>
              <a:rPr lang="en-US"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(Eph.3:15; 1 Tim.3: 15).</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03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b="1" dirty="0">
                <a:solidFill>
                  <a:schemeClr val="bg1"/>
                </a:solidFill>
              </a:rPr>
              <a:t>What Is Your Relationship To His Church?</a:t>
            </a:r>
            <a:endParaRPr sz="28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1781041"/>
            <a:ext cx="82296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800" dirty="0">
                <a:solidFill>
                  <a:schemeClr val="bg1"/>
                </a:solidFill>
                <a:latin typeface="Times New Roman" panose="02020603050405020304" pitchFamily="18" charset="0"/>
                <a:ea typeface="Times New Roman" panose="02020603050405020304" pitchFamily="18" charset="0"/>
              </a:rPr>
              <a:t>Have you been added to His body, the Church? </a:t>
            </a:r>
            <a:br>
              <a:rPr lang="en-US" sz="2800" dirty="0">
                <a:solidFill>
                  <a:schemeClr val="bg1"/>
                </a:solidFill>
                <a:latin typeface="Times New Roman" panose="02020603050405020304" pitchFamily="18" charset="0"/>
                <a:ea typeface="Times New Roman" panose="02020603050405020304" pitchFamily="18" charset="0"/>
              </a:rPr>
            </a:br>
            <a:r>
              <a:rPr lang="en-US" sz="2800" dirty="0">
                <a:solidFill>
                  <a:schemeClr val="bg1"/>
                </a:solidFill>
                <a:latin typeface="Times New Roman" panose="02020603050405020304" pitchFamily="18" charset="0"/>
                <a:ea typeface="Times New Roman" panose="02020603050405020304" pitchFamily="18" charset="0"/>
              </a:rPr>
              <a:t>(Acts 2:41, 47)</a:t>
            </a:r>
            <a:endParaRPr lang="en-US" sz="28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600"/>
              </a:spcAft>
              <a:buNone/>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If you are part of His body, the Church, have you been faithful to it and done all “</a:t>
            </a:r>
            <a:r>
              <a:rPr lang="en-US" sz="28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the sake of the kingdom</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(Luke 18:29)? </a:t>
            </a:r>
          </a:p>
        </p:txBody>
      </p:sp>
    </p:spTree>
    <p:extLst>
      <p:ext uri="{BB962C8B-B14F-4D97-AF65-F5344CB8AC3E}">
        <p14:creationId xmlns:p14="http://schemas.microsoft.com/office/powerpoint/2010/main" val="292124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16449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Preaching Jesus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385105"/>
            <a:ext cx="8157459"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SzPct val="101000"/>
              <a:buFont typeface="+mj-lt"/>
              <a:buAutoNum type="arabicPeriod"/>
            </a:pPr>
            <a:r>
              <a:rPr lang="en-US" sz="2400" dirty="0">
                <a:solidFill>
                  <a:srgbClr val="FFFFFF"/>
                </a:solidFill>
                <a:latin typeface="Calibri" panose="020F0502020204030204" pitchFamily="34" charset="0"/>
                <a:ea typeface="Times New Roman" panose="02020603050405020304" pitchFamily="18" charset="0"/>
                <a:cs typeface="Calibri" panose="020F0502020204030204" pitchFamily="34" charset="0"/>
              </a:rPr>
              <a:t>His </a:t>
            </a:r>
            <a:r>
              <a:rPr lang="en-US" sz="2400" b="1" dirty="0">
                <a:solidFill>
                  <a:srgbClr val="FFFFFF"/>
                </a:solidFill>
                <a:latin typeface="Calibri" panose="020F0502020204030204" pitchFamily="34" charset="0"/>
                <a:ea typeface="Times New Roman" panose="02020603050405020304" pitchFamily="18" charset="0"/>
                <a:cs typeface="Calibri" panose="020F0502020204030204" pitchFamily="34" charset="0"/>
              </a:rPr>
              <a:t>origin, identity and nature</a:t>
            </a:r>
            <a:r>
              <a:rPr lang="en-US" sz="2400" dirty="0">
                <a:solidFill>
                  <a:srgbClr val="FFFFFF"/>
                </a:solidFill>
                <a:latin typeface="Calibri" panose="020F0502020204030204" pitchFamily="34" charset="0"/>
                <a:ea typeface="Times New Roman" panose="02020603050405020304" pitchFamily="18" charset="0"/>
                <a:cs typeface="Calibri" panose="020F0502020204030204" pitchFamily="34" charset="0"/>
              </a:rPr>
              <a:t>. - </a:t>
            </a:r>
          </a:p>
          <a:p>
            <a:pPr indent="-457200">
              <a:spcBef>
                <a:spcPts val="0"/>
              </a:spcBef>
              <a:spcAft>
                <a:spcPts val="600"/>
              </a:spcAft>
              <a:buSzPct val="101000"/>
              <a:buFont typeface="+mj-lt"/>
              <a:buAutoNum type="arabicPeriod"/>
            </a:pPr>
            <a:r>
              <a:rPr lang="en-US" sz="2400" dirty="0">
                <a:solidFill>
                  <a:srgbClr val="FFFFFF"/>
                </a:solidFill>
                <a:latin typeface="Calibri" panose="020F0502020204030204" pitchFamily="34" charset="0"/>
                <a:ea typeface="Times New Roman" panose="02020603050405020304" pitchFamily="18" charset="0"/>
                <a:cs typeface="Calibri" panose="020F0502020204030204" pitchFamily="34" charset="0"/>
              </a:rPr>
              <a:t>The </a:t>
            </a:r>
            <a:r>
              <a:rPr lang="en-US" sz="2400" b="1" dirty="0">
                <a:solidFill>
                  <a:srgbClr val="FFFFFF"/>
                </a:solidFill>
                <a:latin typeface="Calibri" panose="020F0502020204030204" pitchFamily="34" charset="0"/>
                <a:ea typeface="Times New Roman" panose="02020603050405020304" pitchFamily="18" charset="0"/>
                <a:cs typeface="Calibri" panose="020F0502020204030204" pitchFamily="34" charset="0"/>
              </a:rPr>
              <a:t>prophesied Messiah</a:t>
            </a:r>
            <a:r>
              <a:rPr lang="en-US" sz="2400" dirty="0">
                <a:solidFill>
                  <a:srgbClr val="FFFFFF"/>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SzPct val="101000"/>
              <a:buFont typeface="+mj-lt"/>
              <a:buAutoNum type="arabicPeriod"/>
            </a:pPr>
            <a:r>
              <a:rPr lang="en-US" sz="2400" dirty="0">
                <a:solidFill>
                  <a:schemeClr val="accent4">
                    <a:lumMod val="40000"/>
                    <a:lumOff val="60000"/>
                  </a:schemeClr>
                </a:solidFill>
                <a:latin typeface="Calibri" panose="020F0502020204030204" pitchFamily="34" charset="0"/>
                <a:ea typeface="Times New Roman" panose="02020603050405020304" pitchFamily="18" charset="0"/>
                <a:cs typeface="Calibri" panose="020F0502020204030204" pitchFamily="34" charset="0"/>
              </a:rPr>
              <a:t>The </a:t>
            </a:r>
            <a:r>
              <a:rPr lang="en-US" sz="2400" b="1" dirty="0">
                <a:solidFill>
                  <a:schemeClr val="accent4">
                    <a:lumMod val="40000"/>
                    <a:lumOff val="60000"/>
                  </a:schemeClr>
                </a:solidFill>
                <a:latin typeface="Calibri" panose="020F0502020204030204" pitchFamily="34" charset="0"/>
                <a:ea typeface="Times New Roman" panose="02020603050405020304" pitchFamily="18" charset="0"/>
                <a:cs typeface="Calibri" panose="020F0502020204030204" pitchFamily="34" charset="0"/>
              </a:rPr>
              <a:t>life He lived in the flesh</a:t>
            </a:r>
            <a:r>
              <a:rPr lang="en-US" sz="2400" dirty="0">
                <a:solidFill>
                  <a:schemeClr val="accent4">
                    <a:lumMod val="40000"/>
                    <a:lumOff val="60000"/>
                  </a:schemeClr>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His </a:t>
            </a:r>
            <a:r>
              <a:rPr lang="en-US" sz="2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death and resurrection</a:t>
            </a:r>
            <a:r>
              <a:rPr lang="en-US"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p>
          <a:p>
            <a:pPr indent="-457200">
              <a:spcBef>
                <a:spcPts val="0"/>
              </a:spcBef>
              <a:spcAft>
                <a:spcPts val="600"/>
              </a:spcAft>
              <a:buClr>
                <a:schemeClr val="bg1"/>
              </a:buClr>
              <a:buSzPct val="101000"/>
              <a:buFont typeface="+mj-lt"/>
              <a:buAutoNum type="arabicPeriod"/>
            </a:pPr>
            <a:r>
              <a:rPr lang="en-US" sz="2400" dirty="0">
                <a:solidFill>
                  <a:srgbClr val="FFFF00"/>
                </a:solidFill>
                <a:latin typeface="Calibri" panose="020F0502020204030204" pitchFamily="34" charset="0"/>
                <a:ea typeface="Times New Roman" panose="02020603050405020304" pitchFamily="18" charset="0"/>
                <a:cs typeface="Calibri" panose="020F0502020204030204" pitchFamily="34" charset="0"/>
              </a:rPr>
              <a:t>Preaching </a:t>
            </a:r>
            <a:r>
              <a:rPr lang="en-US"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His church</a:t>
            </a:r>
            <a:r>
              <a:rPr lang="en-US" sz="2400" dirty="0">
                <a:solidFill>
                  <a:srgbClr val="FFFF00"/>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400" dirty="0">
                <a:solidFill>
                  <a:schemeClr val="bg1"/>
                </a:solidFill>
                <a:latin typeface="Calibri" panose="020F0502020204030204" pitchFamily="34" charset="0"/>
                <a:ea typeface="Times New Roman" panose="02020603050405020304" pitchFamily="18" charset="0"/>
                <a:cs typeface="Calibri" panose="020F0502020204030204" pitchFamily="34" charset="0"/>
              </a:rPr>
              <a:t>Upcoming:</a:t>
            </a:r>
          </a:p>
          <a:p>
            <a:pPr lvl="2" indent="-457200">
              <a:spcBef>
                <a:spcPts val="0"/>
              </a:spcBef>
              <a:spcAft>
                <a:spcPts val="600"/>
              </a:spcAft>
              <a:buClr>
                <a:schemeClr val="bg1"/>
              </a:buClr>
              <a:buSzPct val="101000"/>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Preaching Jesus’ “PLAN” OF SALVATION”</a:t>
            </a:r>
          </a:p>
        </p:txBody>
      </p:sp>
    </p:spTree>
    <p:extLst>
      <p:ext uri="{BB962C8B-B14F-4D97-AF65-F5344CB8AC3E}">
        <p14:creationId xmlns:p14="http://schemas.microsoft.com/office/powerpoint/2010/main" val="105958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Jesus promised to build “My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165474" y="932840"/>
            <a:ext cx="7978525"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Matthew 16:18, </a:t>
            </a:r>
            <a:r>
              <a:rPr lang="en-US" sz="2400" i="1" dirty="0">
                <a:solidFill>
                  <a:schemeClr val="bg1"/>
                </a:solidFill>
                <a:latin typeface="Times New Roman" panose="02020603050405020304" pitchFamily="18" charset="0"/>
                <a:ea typeface="Times New Roman" panose="02020603050405020304" pitchFamily="18" charset="0"/>
              </a:rPr>
              <a:t>“I also say to you that you are Peter, and upon this rock </a:t>
            </a:r>
            <a:r>
              <a:rPr lang="en-US" sz="2400" b="1" i="1" dirty="0">
                <a:solidFill>
                  <a:schemeClr val="bg1"/>
                </a:solidFill>
                <a:latin typeface="Times New Roman" panose="02020603050405020304" pitchFamily="18" charset="0"/>
                <a:ea typeface="Times New Roman" panose="02020603050405020304" pitchFamily="18" charset="0"/>
              </a:rPr>
              <a:t>I will build My church</a:t>
            </a:r>
            <a:r>
              <a:rPr lang="en-US" sz="2400" i="1" dirty="0">
                <a:solidFill>
                  <a:schemeClr val="bg1"/>
                </a:solidFill>
                <a:latin typeface="Times New Roman" panose="02020603050405020304" pitchFamily="18" charset="0"/>
                <a:ea typeface="Times New Roman" panose="02020603050405020304" pitchFamily="18" charset="0"/>
              </a:rPr>
              <a:t>; and the gates of Hades will not overpower it.”</a:t>
            </a:r>
          </a:p>
          <a:p>
            <a:pPr marL="342900" indent="-342900">
              <a:spcBef>
                <a:spcPts val="0"/>
              </a:spcBef>
              <a:spcAft>
                <a:spcPts val="600"/>
              </a:spcAft>
              <a:buFont typeface="Arial" panose="020B0604020202020204" pitchFamily="34" charset="0"/>
              <a:buChar char="•"/>
            </a:pPr>
            <a:r>
              <a:rPr lang="en-US" sz="2400" b="1" i="1" dirty="0">
                <a:solidFill>
                  <a:schemeClr val="bg1"/>
                </a:solidFill>
                <a:latin typeface="Times New Roman" panose="02020603050405020304" pitchFamily="18" charset="0"/>
                <a:ea typeface="Times New Roman" panose="02020603050405020304" pitchFamily="18" charset="0"/>
              </a:rPr>
              <a:t>“This rock”</a:t>
            </a:r>
            <a:r>
              <a:rPr lang="en-US" sz="2400" dirty="0">
                <a:solidFill>
                  <a:schemeClr val="bg1"/>
                </a:solidFill>
                <a:latin typeface="Times New Roman" panose="02020603050405020304" pitchFamily="18" charset="0"/>
                <a:ea typeface="Times New Roman" panose="02020603050405020304" pitchFamily="18" charset="0"/>
              </a:rPr>
              <a:t>? Peter’s confession that Jesus was </a:t>
            </a:r>
            <a:r>
              <a:rPr lang="en-US" sz="2400" b="1" i="1" dirty="0">
                <a:solidFill>
                  <a:schemeClr val="bg1"/>
                </a:solidFill>
                <a:latin typeface="Times New Roman" panose="02020603050405020304" pitchFamily="18" charset="0"/>
                <a:ea typeface="Times New Roman" panose="02020603050405020304" pitchFamily="18" charset="0"/>
              </a:rPr>
              <a:t>“the Christ, the Son of the living God”</a:t>
            </a:r>
            <a:r>
              <a:rPr lang="en-US" sz="2400" dirty="0">
                <a:solidFill>
                  <a:schemeClr val="bg1"/>
                </a:solidFill>
                <a:latin typeface="Times New Roman" panose="02020603050405020304" pitchFamily="18" charset="0"/>
                <a:ea typeface="Times New Roman" panose="02020603050405020304" pitchFamily="18" charset="0"/>
              </a:rPr>
              <a:t>. (vs. 16; Luke 22:24-26;</a:t>
            </a:r>
            <a:br>
              <a:rPr lang="en-US" sz="2400" dirty="0">
                <a:solidFill>
                  <a:schemeClr val="bg1"/>
                </a:solidFill>
                <a:latin typeface="Times New Roman" panose="02020603050405020304" pitchFamily="18" charset="0"/>
                <a:ea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rPr>
              <a:t>1 Corinthians 3:11; 2 Corinthians 12:11)</a:t>
            </a:r>
            <a:endParaRPr lang="en-US" sz="3200" dirty="0">
              <a:solidFill>
                <a:schemeClr val="bg1"/>
              </a:solidFill>
              <a:latin typeface="Times New Roman" panose="02020603050405020304" pitchFamily="18" charset="0"/>
              <a:ea typeface="Times New Roman" panose="02020603050405020304" pitchFamily="18" charset="0"/>
            </a:endParaRPr>
          </a:p>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rPr>
              <a:t>That Jesus is the Christ is the basis for Him to “</a:t>
            </a:r>
            <a:r>
              <a:rPr lang="en-US" sz="2400" b="1" i="1" dirty="0">
                <a:solidFill>
                  <a:schemeClr val="bg1"/>
                </a:solidFill>
                <a:latin typeface="Times New Roman" panose="02020603050405020304" pitchFamily="18" charset="0"/>
                <a:ea typeface="Times New Roman" panose="02020603050405020304" pitchFamily="18" charset="0"/>
              </a:rPr>
              <a:t>build</a:t>
            </a:r>
            <a:r>
              <a:rPr lang="en-US" sz="2400" dirty="0">
                <a:solidFill>
                  <a:schemeClr val="bg1"/>
                </a:solidFill>
                <a:latin typeface="Times New Roman" panose="02020603050405020304" pitchFamily="18" charset="0"/>
                <a:ea typeface="Times New Roman" panose="02020603050405020304" pitchFamily="18" charset="0"/>
              </a:rPr>
              <a:t>” His “</a:t>
            </a:r>
            <a:r>
              <a:rPr lang="en-US" sz="2400" b="1" i="1" dirty="0">
                <a:solidFill>
                  <a:schemeClr val="bg1"/>
                </a:solidFill>
                <a:latin typeface="Times New Roman" panose="02020603050405020304" pitchFamily="18" charset="0"/>
                <a:ea typeface="Times New Roman" panose="02020603050405020304" pitchFamily="18" charset="0"/>
              </a:rPr>
              <a:t>church</a:t>
            </a:r>
            <a:r>
              <a:rPr lang="en-US" sz="2400" dirty="0">
                <a:solidFill>
                  <a:schemeClr val="bg1"/>
                </a:solidFill>
                <a:latin typeface="Times New Roman" panose="02020603050405020304" pitchFamily="18" charset="0"/>
                <a:ea typeface="Times New Roman" panose="02020603050405020304" pitchFamily="18" charset="0"/>
              </a:rPr>
              <a:t>”. </a:t>
            </a:r>
            <a:endParaRPr lang="en-US" sz="18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138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Jesus promised to build “My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13073" y="1328336"/>
            <a:ext cx="7978525" cy="3431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Church - from the Greek word “</a:t>
            </a:r>
            <a:r>
              <a:rPr lang="en-US" sz="2400" dirty="0" err="1">
                <a:solidFill>
                  <a:schemeClr val="bg1"/>
                </a:solidFill>
                <a:latin typeface="Times New Roman" panose="02020603050405020304" pitchFamily="18" charset="0"/>
                <a:ea typeface="Times New Roman" panose="02020603050405020304" pitchFamily="18" charset="0"/>
              </a:rPr>
              <a:t>ekklesia</a:t>
            </a:r>
            <a:r>
              <a:rPr lang="en-US" sz="2400" dirty="0">
                <a:solidFill>
                  <a:schemeClr val="bg1"/>
                </a:solidFill>
                <a:latin typeface="Times New Roman" panose="02020603050405020304" pitchFamily="18" charset="0"/>
                <a:ea typeface="Times New Roman" panose="02020603050405020304" pitchFamily="18" charset="0"/>
              </a:rPr>
              <a:t>” meaning “a calling out” or a called-out body of people. (cf., Acts 19:32, 39)</a:t>
            </a:r>
          </a:p>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rPr>
              <a:t>Out of what and into what?</a:t>
            </a:r>
          </a:p>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rPr>
              <a:t>Emphasis on the singular… just one!</a:t>
            </a:r>
          </a:p>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rPr>
              <a:t>What about John 15:5?</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Through our </a:t>
            </a:r>
            <a:r>
              <a:rPr lang="en-US" sz="2400" b="1" i="1" dirty="0">
                <a:solidFill>
                  <a:schemeClr val="bg1"/>
                </a:solidFill>
                <a:latin typeface="Times New Roman" panose="02020603050405020304" pitchFamily="18" charset="0"/>
                <a:ea typeface="Times New Roman" panose="02020603050405020304" pitchFamily="18" charset="0"/>
              </a:rPr>
              <a:t>“obedience to the truth”</a:t>
            </a:r>
            <a:r>
              <a:rPr lang="en-US" sz="2400" dirty="0">
                <a:solidFill>
                  <a:schemeClr val="bg1"/>
                </a:solidFill>
                <a:latin typeface="Times New Roman" panose="02020603050405020304" pitchFamily="18" charset="0"/>
                <a:ea typeface="Times New Roman" panose="02020603050405020304" pitchFamily="18" charset="0"/>
              </a:rPr>
              <a:t> (1 Peter 1:22; Acts 2:41, 47), we’ve been “</a:t>
            </a:r>
            <a:r>
              <a:rPr lang="en-US" sz="2400" b="1" i="1" dirty="0">
                <a:solidFill>
                  <a:schemeClr val="bg1"/>
                </a:solidFill>
                <a:latin typeface="Times New Roman" panose="02020603050405020304" pitchFamily="18" charset="0"/>
                <a:ea typeface="Times New Roman" panose="02020603050405020304" pitchFamily="18" charset="0"/>
              </a:rPr>
              <a:t>called… out of darkness</a:t>
            </a:r>
            <a:r>
              <a:rPr lang="en-US" sz="2400" dirty="0">
                <a:solidFill>
                  <a:schemeClr val="bg1"/>
                </a:solidFill>
                <a:latin typeface="Times New Roman" panose="02020603050405020304" pitchFamily="18" charset="0"/>
                <a:ea typeface="Times New Roman" panose="02020603050405020304" pitchFamily="18" charset="0"/>
              </a:rPr>
              <a:t>” to become </a:t>
            </a:r>
            <a:r>
              <a:rPr lang="en-US" sz="2400" b="1" dirty="0">
                <a:solidFill>
                  <a:schemeClr val="bg1"/>
                </a:solidFill>
                <a:latin typeface="Times New Roman" panose="02020603050405020304" pitchFamily="18" charset="0"/>
                <a:ea typeface="Times New Roman" panose="02020603050405020304" pitchFamily="18" charset="0"/>
              </a:rPr>
              <a:t>God’s special people</a:t>
            </a:r>
            <a:r>
              <a:rPr lang="en-US" sz="2400" dirty="0">
                <a:solidFill>
                  <a:schemeClr val="bg1"/>
                </a:solidFill>
                <a:latin typeface="Times New Roman" panose="02020603050405020304" pitchFamily="18" charset="0"/>
                <a:ea typeface="Times New Roman" panose="02020603050405020304" pitchFamily="18" charset="0"/>
              </a:rPr>
              <a:t> (1 Peter 2:9-10). </a:t>
            </a:r>
          </a:p>
        </p:txBody>
      </p:sp>
    </p:spTree>
    <p:extLst>
      <p:ext uri="{BB962C8B-B14F-4D97-AF65-F5344CB8AC3E}">
        <p14:creationId xmlns:p14="http://schemas.microsoft.com/office/powerpoint/2010/main" val="290814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Church of Christ</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165474" y="1135757"/>
            <a:ext cx="7978525"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The called out body of believers in Christ.</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That church that belongs to Christ.</a:t>
            </a:r>
          </a:p>
          <a:p>
            <a:pPr marL="342900" indent="-342900">
              <a:spcBef>
                <a:spcPts val="0"/>
              </a:spcBef>
              <a:spcAft>
                <a:spcPts val="600"/>
              </a:spcAft>
            </a:pPr>
            <a:r>
              <a:rPr lang="en-US" sz="2400" b="1" dirty="0">
                <a:solidFill>
                  <a:schemeClr val="bg1"/>
                </a:solidFill>
                <a:latin typeface="Times New Roman" panose="02020603050405020304" pitchFamily="18" charset="0"/>
                <a:ea typeface="Times New Roman" panose="02020603050405020304" pitchFamily="18" charset="0"/>
              </a:rPr>
              <a:t>He shed His blood to “purchase” it</a:t>
            </a:r>
            <a:r>
              <a:rPr lang="en-US" sz="2400" dirty="0">
                <a:solidFill>
                  <a:schemeClr val="bg1"/>
                </a:solidFill>
                <a:latin typeface="Times New Roman" panose="02020603050405020304" pitchFamily="18" charset="0"/>
                <a:ea typeface="Times New Roman" panose="02020603050405020304" pitchFamily="18" charset="0"/>
              </a:rPr>
              <a:t>. (Acts 20:28)</a:t>
            </a:r>
          </a:p>
          <a:p>
            <a:pPr marL="342900" indent="-342900">
              <a:spcBef>
                <a:spcPts val="0"/>
              </a:spcBef>
              <a:spcAft>
                <a:spcPts val="600"/>
              </a:spcAft>
            </a:pPr>
            <a:r>
              <a:rPr lang="en-US" sz="2400" b="1" dirty="0">
                <a:solidFill>
                  <a:schemeClr val="bg1"/>
                </a:solidFill>
                <a:latin typeface="Times New Roman" panose="02020603050405020304" pitchFamily="18" charset="0"/>
                <a:ea typeface="Times New Roman" panose="02020603050405020304" pitchFamily="18" charset="0"/>
              </a:rPr>
              <a:t>He sacrificed Himself for it</a:t>
            </a:r>
            <a:r>
              <a:rPr lang="en-US" sz="2400" dirty="0">
                <a:solidFill>
                  <a:schemeClr val="bg1"/>
                </a:solidFill>
                <a:latin typeface="Times New Roman" panose="02020603050405020304" pitchFamily="18" charset="0"/>
                <a:ea typeface="Times New Roman" panose="02020603050405020304" pitchFamily="18" charset="0"/>
              </a:rPr>
              <a:t>. (Ephesians 5:23-25)</a:t>
            </a:r>
          </a:p>
          <a:p>
            <a:pPr marL="342900" indent="-342900">
              <a:spcBef>
                <a:spcPts val="0"/>
              </a:spcBef>
              <a:spcAft>
                <a:spcPts val="600"/>
              </a:spcAft>
            </a:pPr>
            <a:r>
              <a:rPr lang="en-US" sz="2400" b="1" dirty="0">
                <a:solidFill>
                  <a:schemeClr val="bg1"/>
                </a:solidFill>
                <a:latin typeface="Times New Roman" panose="02020603050405020304" pitchFamily="18" charset="0"/>
                <a:ea typeface="Times New Roman" panose="02020603050405020304" pitchFamily="18" charset="0"/>
              </a:rPr>
              <a:t>He purified it</a:t>
            </a:r>
            <a:r>
              <a:rPr lang="en-US" sz="2400" dirty="0">
                <a:solidFill>
                  <a:schemeClr val="bg1"/>
                </a:solidFill>
                <a:latin typeface="Times New Roman" panose="02020603050405020304" pitchFamily="18" charset="0"/>
                <a:ea typeface="Times New Roman" panose="02020603050405020304" pitchFamily="18" charset="0"/>
              </a:rPr>
              <a:t>. (Ephesians 5:26-27)</a:t>
            </a:r>
          </a:p>
          <a:p>
            <a:pPr marL="342900" indent="-342900">
              <a:spcBef>
                <a:spcPts val="0"/>
              </a:spcBef>
              <a:spcAft>
                <a:spcPts val="600"/>
              </a:spcAft>
            </a:pPr>
            <a:r>
              <a:rPr lang="en-US" sz="2400" b="1" dirty="0">
                <a:solidFill>
                  <a:schemeClr val="bg1"/>
                </a:solidFill>
                <a:latin typeface="Times New Roman" panose="02020603050405020304" pitchFamily="18" charset="0"/>
                <a:ea typeface="Times New Roman" panose="02020603050405020304" pitchFamily="18" charset="0"/>
              </a:rPr>
              <a:t>He is the foundation</a:t>
            </a:r>
            <a:r>
              <a:rPr lang="en-US" sz="2400" dirty="0">
                <a:solidFill>
                  <a:schemeClr val="bg1"/>
                </a:solidFill>
                <a:latin typeface="Times New Roman" panose="02020603050405020304" pitchFamily="18" charset="0"/>
                <a:ea typeface="Times New Roman" panose="02020603050405020304" pitchFamily="18" charset="0"/>
              </a:rPr>
              <a:t>. (1 Corinthians 3:11; Ephesians 2:20)</a:t>
            </a:r>
          </a:p>
          <a:p>
            <a:pPr marL="342900" indent="-342900">
              <a:spcBef>
                <a:spcPts val="0"/>
              </a:spcBef>
              <a:spcAft>
                <a:spcPts val="600"/>
              </a:spcAft>
            </a:pPr>
            <a:r>
              <a:rPr lang="en-US" sz="2400" b="1" dirty="0">
                <a:solidFill>
                  <a:schemeClr val="bg1"/>
                </a:solidFill>
                <a:latin typeface="Times New Roman" panose="02020603050405020304" pitchFamily="18" charset="0"/>
                <a:ea typeface="Times New Roman" panose="02020603050405020304" pitchFamily="18" charset="0"/>
              </a:rPr>
              <a:t>He is its’ head</a:t>
            </a:r>
            <a:r>
              <a:rPr lang="en-US" sz="2400" dirty="0">
                <a:solidFill>
                  <a:schemeClr val="bg1"/>
                </a:solidFill>
                <a:latin typeface="Times New Roman" panose="02020603050405020304" pitchFamily="18" charset="0"/>
                <a:ea typeface="Times New Roman" panose="02020603050405020304" pitchFamily="18" charset="0"/>
              </a:rPr>
              <a:t>. (Ephesians 1:22-23; Colossians 1:18, 24)</a:t>
            </a:r>
          </a:p>
          <a:p>
            <a:pPr marL="342900" indent="-342900">
              <a:spcBef>
                <a:spcPts val="0"/>
              </a:spcBef>
              <a:spcAft>
                <a:spcPts val="600"/>
              </a:spcAft>
            </a:pPr>
            <a:r>
              <a:rPr lang="en-US" sz="2400" dirty="0">
                <a:solidFill>
                  <a:schemeClr val="bg1"/>
                </a:solidFill>
                <a:latin typeface="Times New Roman" panose="02020603050405020304" pitchFamily="18" charset="0"/>
                <a:ea typeface="Times New Roman" panose="02020603050405020304" pitchFamily="18" charset="0"/>
              </a:rPr>
              <a:t>He is </a:t>
            </a:r>
            <a:r>
              <a:rPr lang="en-US" sz="2400" b="1" dirty="0">
                <a:solidFill>
                  <a:schemeClr val="bg1"/>
                </a:solidFill>
                <a:latin typeface="Times New Roman" panose="02020603050405020304" pitchFamily="18" charset="0"/>
                <a:ea typeface="Times New Roman" panose="02020603050405020304" pitchFamily="18" charset="0"/>
              </a:rPr>
              <a:t>the king of the kingdom</a:t>
            </a:r>
            <a:r>
              <a:rPr lang="en-US" sz="2400" dirty="0">
                <a:solidFill>
                  <a:schemeClr val="bg1"/>
                </a:solidFill>
                <a:latin typeface="Times New Roman" panose="02020603050405020304" pitchFamily="18" charset="0"/>
                <a:ea typeface="Times New Roman" panose="02020603050405020304" pitchFamily="18" charset="0"/>
              </a:rPr>
              <a:t>. (Matthew 16:18-19)</a:t>
            </a:r>
          </a:p>
        </p:txBody>
      </p:sp>
    </p:spTree>
    <p:extLst>
      <p:ext uri="{BB962C8B-B14F-4D97-AF65-F5344CB8AC3E}">
        <p14:creationId xmlns:p14="http://schemas.microsoft.com/office/powerpoint/2010/main" val="21409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Name of His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19504" y="855902"/>
            <a:ext cx="8124496" cy="3431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Names mean something!</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The church which belongs to Christ and was purchased by Christ. The name describes our relationship to Christ.</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Also the “</a:t>
            </a:r>
            <a:r>
              <a:rPr lang="en-US" sz="2400" b="1" i="1" dirty="0">
                <a:solidFill>
                  <a:schemeClr val="bg1"/>
                </a:solidFill>
                <a:latin typeface="Times New Roman" panose="02020603050405020304" pitchFamily="18" charset="0"/>
                <a:ea typeface="Times New Roman" panose="02020603050405020304" pitchFamily="18" charset="0"/>
              </a:rPr>
              <a:t>church of God</a:t>
            </a:r>
            <a:r>
              <a:rPr lang="en-US" sz="2400" dirty="0">
                <a:solidFill>
                  <a:schemeClr val="bg1"/>
                </a:solidFill>
                <a:latin typeface="Times New Roman" panose="02020603050405020304" pitchFamily="18" charset="0"/>
                <a:ea typeface="Times New Roman" panose="02020603050405020304" pitchFamily="18" charset="0"/>
              </a:rPr>
              <a:t>” (Acts 20:28; 1 Corinthians 15:9) as God planned the church from times eternal. (Ephesians 3:10-11)</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Wearing the name isn’t sufficient to be approved of God but how can we be right when we don’t start with the right name?</a:t>
            </a:r>
          </a:p>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So why are churches of Christ taking Christ off their names?</a:t>
            </a:r>
          </a:p>
        </p:txBody>
      </p:sp>
    </p:spTree>
    <p:extLst>
      <p:ext uri="{BB962C8B-B14F-4D97-AF65-F5344CB8AC3E}">
        <p14:creationId xmlns:p14="http://schemas.microsoft.com/office/powerpoint/2010/main" val="2631960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Organization of His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19504" y="1411709"/>
            <a:ext cx="8124496"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Nothing more or less than revealed in the NT Scriptures:</a:t>
            </a:r>
          </a:p>
          <a:p>
            <a:pPr indent="-457200">
              <a:spcBef>
                <a:spcPts val="0"/>
              </a:spcBef>
              <a:spcAft>
                <a:spcPts val="600"/>
              </a:spcAft>
              <a:buAutoNum type="arabicPeriod"/>
            </a:pPr>
            <a:r>
              <a:rPr lang="en-US" sz="2400" dirty="0">
                <a:solidFill>
                  <a:schemeClr val="bg1"/>
                </a:solidFill>
                <a:latin typeface="Times New Roman" panose="02020603050405020304" pitchFamily="18" charset="0"/>
                <a:ea typeface="Times New Roman" panose="02020603050405020304" pitchFamily="18" charset="0"/>
              </a:rPr>
              <a:t>Jesus Christ (alone) is it’s head. (Ephesians 1:22-23; 5:23)</a:t>
            </a:r>
          </a:p>
          <a:p>
            <a:pPr indent="-457200">
              <a:spcBef>
                <a:spcPts val="0"/>
              </a:spcBef>
              <a:spcAft>
                <a:spcPts val="600"/>
              </a:spcAft>
              <a:buAutoNum type="arabicPeriod"/>
            </a:pPr>
            <a:r>
              <a:rPr lang="en-US" sz="2400" dirty="0">
                <a:solidFill>
                  <a:schemeClr val="bg1"/>
                </a:solidFill>
                <a:latin typeface="Times New Roman" panose="02020603050405020304" pitchFamily="18" charset="0"/>
                <a:ea typeface="Times New Roman" panose="02020603050405020304" pitchFamily="18" charset="0"/>
              </a:rPr>
              <a:t>Elders, Deacons and Saints. (Philippians 1:1)</a:t>
            </a:r>
          </a:p>
          <a:p>
            <a:pPr indent="-457200">
              <a:spcBef>
                <a:spcPts val="0"/>
              </a:spcBef>
              <a:spcAft>
                <a:spcPts val="600"/>
              </a:spcAft>
              <a:buAutoNum type="arabicPeriod"/>
            </a:pPr>
            <a:r>
              <a:rPr lang="en-US" sz="2400" dirty="0">
                <a:solidFill>
                  <a:schemeClr val="bg1"/>
                </a:solidFill>
                <a:latin typeface="Times New Roman" panose="02020603050405020304" pitchFamily="18" charset="0"/>
                <a:ea typeface="Times New Roman" panose="02020603050405020304" pitchFamily="18" charset="0"/>
              </a:rPr>
              <a:t>Elders who humbly shepherd the flock among them. (1 Peter 5:2; Acts 20:28)</a:t>
            </a:r>
          </a:p>
          <a:p>
            <a:pPr indent="-457200">
              <a:spcBef>
                <a:spcPts val="0"/>
              </a:spcBef>
              <a:spcAft>
                <a:spcPts val="600"/>
              </a:spcAft>
              <a:buAutoNum type="arabicPeriod"/>
            </a:pPr>
            <a:r>
              <a:rPr lang="en-US" sz="2400" dirty="0">
                <a:solidFill>
                  <a:schemeClr val="bg1"/>
                </a:solidFill>
                <a:latin typeface="Times New Roman" panose="02020603050405020304" pitchFamily="18" charset="0"/>
                <a:ea typeface="Times New Roman" panose="02020603050405020304" pitchFamily="18" charset="0"/>
              </a:rPr>
              <a:t>Deacons who serve the needs of the local flock.</a:t>
            </a:r>
          </a:p>
          <a:p>
            <a:pPr indent="-457200">
              <a:spcBef>
                <a:spcPts val="0"/>
              </a:spcBef>
              <a:spcAft>
                <a:spcPts val="600"/>
              </a:spcAft>
              <a:buAutoNum type="arabicPeriod"/>
            </a:pPr>
            <a:r>
              <a:rPr lang="en-US" sz="2400" dirty="0">
                <a:solidFill>
                  <a:schemeClr val="bg1"/>
                </a:solidFill>
                <a:latin typeface="Times New Roman" panose="02020603050405020304" pitchFamily="18" charset="0"/>
                <a:ea typeface="Times New Roman" panose="02020603050405020304" pitchFamily="18" charset="0"/>
              </a:rPr>
              <a:t>Christians who do the work of service. (Ephesians 4:11-16)</a:t>
            </a:r>
          </a:p>
        </p:txBody>
      </p:sp>
    </p:spTree>
    <p:extLst>
      <p:ext uri="{BB962C8B-B14F-4D97-AF65-F5344CB8AC3E}">
        <p14:creationId xmlns:p14="http://schemas.microsoft.com/office/powerpoint/2010/main" val="2957932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Work of His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19504" y="1488654"/>
            <a:ext cx="8124496"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600"/>
              </a:spcBef>
              <a:spcAft>
                <a:spcPts val="600"/>
              </a:spcAft>
              <a:buNone/>
            </a:pPr>
            <a:r>
              <a:rPr lang="en-US" sz="2800" dirty="0">
                <a:solidFill>
                  <a:schemeClr val="bg1"/>
                </a:solidFill>
                <a:latin typeface="Times New Roman" panose="02020603050405020304" pitchFamily="18" charset="0"/>
                <a:ea typeface="Times New Roman" panose="02020603050405020304" pitchFamily="18" charset="0"/>
              </a:rPr>
              <a:t>Not to “</a:t>
            </a:r>
            <a:r>
              <a:rPr lang="en-US" sz="2800" b="1" i="1" dirty="0">
                <a:solidFill>
                  <a:schemeClr val="bg1"/>
                </a:solidFill>
                <a:latin typeface="Times New Roman" panose="02020603050405020304" pitchFamily="18" charset="0"/>
                <a:ea typeface="Times New Roman" panose="02020603050405020304" pitchFamily="18" charset="0"/>
              </a:rPr>
              <a:t>burden</a:t>
            </a:r>
            <a:r>
              <a:rPr lang="en-US" sz="2800" dirty="0">
                <a:solidFill>
                  <a:schemeClr val="bg1"/>
                </a:solidFill>
                <a:latin typeface="Times New Roman" panose="02020603050405020304" pitchFamily="18" charset="0"/>
                <a:ea typeface="Times New Roman" panose="02020603050405020304" pitchFamily="18" charset="0"/>
              </a:rPr>
              <a:t>” His church with other works He did not intend. (1 Timothy 5:16)</a:t>
            </a:r>
          </a:p>
          <a:p>
            <a:pPr marL="0" indent="0">
              <a:spcBef>
                <a:spcPts val="600"/>
              </a:spcBef>
              <a:spcAft>
                <a:spcPts val="600"/>
              </a:spcAft>
              <a:buNone/>
            </a:pPr>
            <a:r>
              <a:rPr lang="en-US" sz="2800" dirty="0">
                <a:solidFill>
                  <a:schemeClr val="bg1"/>
                </a:solidFill>
                <a:latin typeface="Times New Roman" panose="02020603050405020304" pitchFamily="18" charset="0"/>
                <a:ea typeface="Times New Roman" panose="02020603050405020304" pitchFamily="18" charset="0"/>
              </a:rPr>
              <a:t>First, a “</a:t>
            </a:r>
            <a:r>
              <a:rPr lang="en-US" sz="2800" b="1" dirty="0">
                <a:solidFill>
                  <a:schemeClr val="bg1"/>
                </a:solidFill>
                <a:latin typeface="Times New Roman" panose="02020603050405020304" pitchFamily="18" charset="0"/>
                <a:ea typeface="Times New Roman" panose="02020603050405020304" pitchFamily="18" charset="0"/>
              </a:rPr>
              <a:t>spiritual</a:t>
            </a:r>
            <a:r>
              <a:rPr lang="en-US" sz="2800" dirty="0">
                <a:solidFill>
                  <a:schemeClr val="bg1"/>
                </a:solidFill>
                <a:latin typeface="Times New Roman" panose="02020603050405020304" pitchFamily="18" charset="0"/>
                <a:ea typeface="Times New Roman" panose="02020603050405020304" pitchFamily="18" charset="0"/>
              </a:rPr>
              <a:t>” organization warrants a “</a:t>
            </a:r>
            <a:r>
              <a:rPr lang="en-US" sz="2800" b="1" dirty="0">
                <a:solidFill>
                  <a:schemeClr val="bg1"/>
                </a:solidFill>
                <a:latin typeface="Times New Roman" panose="02020603050405020304" pitchFamily="18" charset="0"/>
                <a:ea typeface="Times New Roman" panose="02020603050405020304" pitchFamily="18" charset="0"/>
              </a:rPr>
              <a:t>spiritual</a:t>
            </a:r>
            <a:r>
              <a:rPr lang="en-US" sz="2800" dirty="0">
                <a:solidFill>
                  <a:schemeClr val="bg1"/>
                </a:solidFill>
                <a:latin typeface="Times New Roman" panose="02020603050405020304" pitchFamily="18" charset="0"/>
                <a:ea typeface="Times New Roman" panose="02020603050405020304" pitchFamily="18" charset="0"/>
              </a:rPr>
              <a:t>” work and </a:t>
            </a:r>
            <a:r>
              <a:rPr lang="en-US" sz="2800" b="1" dirty="0">
                <a:solidFill>
                  <a:schemeClr val="bg1"/>
                </a:solidFill>
                <a:latin typeface="Times New Roman" panose="02020603050405020304" pitchFamily="18" charset="0"/>
                <a:ea typeface="Times New Roman" panose="02020603050405020304" pitchFamily="18" charset="0"/>
              </a:rPr>
              <a:t>not a secular one </a:t>
            </a:r>
            <a:r>
              <a:rPr lang="en-US" sz="2800" dirty="0">
                <a:solidFill>
                  <a:schemeClr val="bg1"/>
                </a:solidFill>
                <a:latin typeface="Times New Roman" panose="02020603050405020304" pitchFamily="18" charset="0"/>
                <a:ea typeface="Times New Roman" panose="02020603050405020304" pitchFamily="18" charset="0"/>
              </a:rPr>
              <a:t>that addresses entertainment, social &amp; political causes, secular education or ecological concerns. </a:t>
            </a:r>
          </a:p>
        </p:txBody>
      </p:sp>
    </p:spTree>
    <p:extLst>
      <p:ext uri="{BB962C8B-B14F-4D97-AF65-F5344CB8AC3E}">
        <p14:creationId xmlns:p14="http://schemas.microsoft.com/office/powerpoint/2010/main" val="358215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8553"/>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Work of His Church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19504" y="1450181"/>
            <a:ext cx="8124496" cy="306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rPr>
              <a:t>The “work” we read of in scripture that His church is to do:</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Worship</a:t>
            </a:r>
            <a:r>
              <a:rPr lang="en-US" sz="2400" dirty="0">
                <a:solidFill>
                  <a:schemeClr val="bg1"/>
                </a:solidFill>
                <a:latin typeface="Times New Roman" panose="02020603050405020304" pitchFamily="18" charset="0"/>
                <a:ea typeface="Times New Roman" panose="02020603050405020304" pitchFamily="18" charset="0"/>
              </a:rPr>
              <a:t>. (1 Corinthians 11:17ff)</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Evangelism</a:t>
            </a:r>
            <a:r>
              <a:rPr lang="en-US" sz="2400" dirty="0">
                <a:solidFill>
                  <a:schemeClr val="bg1"/>
                </a:solidFill>
                <a:latin typeface="Times New Roman" panose="02020603050405020304" pitchFamily="18" charset="0"/>
                <a:ea typeface="Times New Roman" panose="02020603050405020304" pitchFamily="18" charset="0"/>
              </a:rPr>
              <a:t>. (Acts 13:1-3; 1 Thessalonians 1:8; </a:t>
            </a:r>
            <a:br>
              <a:rPr lang="en-US" sz="2400" dirty="0">
                <a:solidFill>
                  <a:schemeClr val="bg1"/>
                </a:solidFill>
                <a:latin typeface="Times New Roman" panose="02020603050405020304" pitchFamily="18" charset="0"/>
                <a:ea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rPr>
              <a:t>2 Corinthians 11:8; Philippians 4:15)</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Edification</a:t>
            </a:r>
            <a:r>
              <a:rPr lang="en-US" sz="2400" dirty="0">
                <a:solidFill>
                  <a:schemeClr val="bg1"/>
                </a:solidFill>
                <a:latin typeface="Times New Roman" panose="02020603050405020304" pitchFamily="18" charset="0"/>
                <a:ea typeface="Times New Roman" panose="02020603050405020304" pitchFamily="18" charset="0"/>
              </a:rPr>
              <a:t>. (Ephesians 4:11-12; 1 Tim. 3:15; 4:6, 11-16)</a:t>
            </a:r>
          </a:p>
          <a:p>
            <a:pPr indent="-457200">
              <a:spcBef>
                <a:spcPts val="0"/>
              </a:spcBef>
              <a:spcAft>
                <a:spcPts val="600"/>
              </a:spcAft>
              <a:buAutoNum type="arabicPeriod"/>
            </a:pPr>
            <a:r>
              <a:rPr lang="en-US" sz="2400" b="1" dirty="0">
                <a:solidFill>
                  <a:schemeClr val="bg1"/>
                </a:solidFill>
                <a:latin typeface="Times New Roman" panose="02020603050405020304" pitchFamily="18" charset="0"/>
                <a:ea typeface="Times New Roman" panose="02020603050405020304" pitchFamily="18" charset="0"/>
              </a:rPr>
              <a:t>Relief of needy </a:t>
            </a:r>
            <a:r>
              <a:rPr lang="en-US" sz="2400" dirty="0">
                <a:solidFill>
                  <a:schemeClr val="bg1"/>
                </a:solidFill>
                <a:latin typeface="Times New Roman" panose="02020603050405020304" pitchFamily="18" charset="0"/>
                <a:ea typeface="Times New Roman" panose="02020603050405020304" pitchFamily="18" charset="0"/>
              </a:rPr>
              <a:t>saints (benevolence). (1 Timothy 5:16; </a:t>
            </a:r>
            <a:br>
              <a:rPr lang="en-US" sz="2400" dirty="0">
                <a:solidFill>
                  <a:schemeClr val="bg1"/>
                </a:solidFill>
                <a:latin typeface="Times New Roman" panose="02020603050405020304" pitchFamily="18" charset="0"/>
                <a:ea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rPr>
              <a:t>Acts 2:44-45; 4:32-35; 6:1ff; 11:27-30; Romans 15:26)</a:t>
            </a:r>
          </a:p>
        </p:txBody>
      </p:sp>
    </p:spTree>
    <p:extLst>
      <p:ext uri="{BB962C8B-B14F-4D97-AF65-F5344CB8AC3E}">
        <p14:creationId xmlns:p14="http://schemas.microsoft.com/office/powerpoint/2010/main" val="1003700452"/>
      </p:ext>
    </p:extLst>
  </p:cSld>
  <p:clrMapOvr>
    <a:masterClrMapping/>
  </p:clrMapOvr>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126107</TotalTime>
  <Words>4988</Words>
  <Application>Microsoft Office PowerPoint</Application>
  <PresentationFormat>On-screen Show (16:9)</PresentationFormat>
  <Paragraphs>207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Symbol</vt:lpstr>
      <vt:lpstr>Times New Roman</vt:lpstr>
      <vt:lpstr>Quicksand</vt:lpstr>
      <vt:lpstr>Arial</vt:lpstr>
      <vt:lpstr>Calibri</vt:lpstr>
      <vt:lpstr>Eleanor template</vt:lpstr>
      <vt:lpstr>Preaching Jesus - His Church  Matthew 16:18</vt:lpstr>
      <vt:lpstr>Preaching Jesus</vt:lpstr>
      <vt:lpstr>Jesus promised to build “My Church”</vt:lpstr>
      <vt:lpstr>Jesus promised to build “My Church”</vt:lpstr>
      <vt:lpstr>The Church of Christ</vt:lpstr>
      <vt:lpstr>The Name of His Church</vt:lpstr>
      <vt:lpstr>The Organization of His Church</vt:lpstr>
      <vt:lpstr>The Work of His Church</vt:lpstr>
      <vt:lpstr>The Work of His Church</vt:lpstr>
      <vt:lpstr>The Christians’ Duties In The Church</vt:lpstr>
      <vt:lpstr>Preach Christ &amp; Not His Church?</vt:lpstr>
      <vt:lpstr>What Is Your Relationship To His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117</cp:revision>
  <cp:lastPrinted>2022-02-13T03:30:23Z</cp:lastPrinted>
  <dcterms:modified xsi:type="dcterms:W3CDTF">2022-04-27T19:10:27Z</dcterms:modified>
</cp:coreProperties>
</file>