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0"/>
  </p:notesMasterIdLst>
  <p:handoutMasterIdLst>
    <p:handoutMasterId r:id="rId11"/>
  </p:handoutMasterIdLst>
  <p:sldIdLst>
    <p:sldId id="343" r:id="rId2"/>
    <p:sldId id="344" r:id="rId3"/>
    <p:sldId id="310" r:id="rId4"/>
    <p:sldId id="336" r:id="rId5"/>
    <p:sldId id="323" r:id="rId6"/>
    <p:sldId id="345" r:id="rId7"/>
    <p:sldId id="312" r:id="rId8"/>
    <p:sldId id="346" r:id="rId9"/>
  </p:sldIdLst>
  <p:sldSz cx="9144000" cy="5143500" type="screen16x9"/>
  <p:notesSz cx="7102475" cy="9388475"/>
  <p:embeddedFontLst>
    <p:embeddedFont>
      <p:font typeface="Montserrat" panose="020B0604020202020204"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B713A6-5156-4448-B144-822046962AE8}">
  <a:tblStyle styleId="{BBB713A6-5156-4448-B144-822046962A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886E1FF-FDF2-4410-8487-3ABA108AFFF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77" autoAdjust="0"/>
  </p:normalViewPr>
  <p:slideViewPr>
    <p:cSldViewPr snapToGrid="0">
      <p:cViewPr varScale="1">
        <p:scale>
          <a:sx n="79" d="100"/>
          <a:sy n="79" d="100"/>
        </p:scale>
        <p:origin x="1086" y="78"/>
      </p:cViewPr>
      <p:guideLst/>
    </p:cSldViewPr>
  </p:slideViewPr>
  <p:outlineViewPr>
    <p:cViewPr>
      <p:scale>
        <a:sx n="33" d="100"/>
        <a:sy n="33" d="100"/>
      </p:scale>
      <p:origin x="0" y="-402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8314F1-9607-43A9-B30B-789DBF128BA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8851F49A-5835-46F2-88AE-CEFA303D3F0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1/16/22 pm</a:t>
            </a:r>
          </a:p>
        </p:txBody>
      </p:sp>
      <p:sp>
        <p:nvSpPr>
          <p:cNvPr id="4" name="Footer Placeholder 3">
            <a:extLst>
              <a:ext uri="{FF2B5EF4-FFF2-40B4-BE49-F238E27FC236}">
                <a16:creationId xmlns:a16="http://schemas.microsoft.com/office/drawing/2014/main" id="{AEC188F2-F093-406E-8A1D-68A270BBC5C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Schemes of Satan - Lusts of the Flesh &amp; Eyes and the Pride of Life</a:t>
            </a:r>
          </a:p>
        </p:txBody>
      </p:sp>
      <p:sp>
        <p:nvSpPr>
          <p:cNvPr id="5" name="Slide Number Placeholder 4">
            <a:extLst>
              <a:ext uri="{FF2B5EF4-FFF2-40B4-BE49-F238E27FC236}">
                <a16:creationId xmlns:a16="http://schemas.microsoft.com/office/drawing/2014/main" id="{3700FAAB-0451-4A7E-8866-C2633803D04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0CA7112-9D16-4CC9-A724-FCAA399F22A9}" type="slidenum">
              <a:rPr lang="en-US" smtClean="0"/>
              <a:t>‹#›</a:t>
            </a:fld>
            <a:endParaRPr lang="en-US"/>
          </a:p>
        </p:txBody>
      </p:sp>
    </p:spTree>
    <p:extLst>
      <p:ext uri="{BB962C8B-B14F-4D97-AF65-F5344CB8AC3E}">
        <p14:creationId xmlns:p14="http://schemas.microsoft.com/office/powerpoint/2010/main" val="183535330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extLst>
      <p:ext uri="{BB962C8B-B14F-4D97-AF65-F5344CB8AC3E}">
        <p14:creationId xmlns:p14="http://schemas.microsoft.com/office/powerpoint/2010/main" val="231348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endParaRPr lang="en-US" sz="1400" dirty="0"/>
          </a:p>
        </p:txBody>
      </p:sp>
    </p:spTree>
    <p:extLst>
      <p:ext uri="{BB962C8B-B14F-4D97-AF65-F5344CB8AC3E}">
        <p14:creationId xmlns:p14="http://schemas.microsoft.com/office/powerpoint/2010/main" val="3867903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Gal 5:13-15</a:t>
            </a:r>
          </a:p>
          <a:p>
            <a:pPr>
              <a:buNone/>
            </a:pPr>
            <a:r>
              <a:rPr lang="en-US" sz="1400" dirty="0"/>
              <a:t> For you were called to freedom, brethren; only do not turn your freedom into an opportunity for the flesh, but through love serve one another. 14 For the whole Law is fulfilled in one word, in the statement, "YOU SHALL LOVE YOUR NEIGHBOR AS YOURSELF." 15 But if you bite and devour one another, take care that you are not consumed by one another. </a:t>
            </a:r>
          </a:p>
          <a:p>
            <a:pPr>
              <a:buNone/>
            </a:pPr>
            <a:endParaRPr lang="en-US" sz="1400" dirty="0"/>
          </a:p>
          <a:p>
            <a:pPr>
              <a:buNone/>
            </a:pPr>
            <a:r>
              <a:rPr lang="en-US" sz="1400" dirty="0"/>
              <a:t>2 Cor 12:20-21</a:t>
            </a:r>
          </a:p>
          <a:p>
            <a:pPr>
              <a:buNone/>
            </a:pPr>
            <a:r>
              <a:rPr lang="en-US" sz="1400" dirty="0"/>
              <a:t>For I am afraid that perhaps when I come I may find you to be not what I wish and may be found by you to be not what you wish; that perhaps there will be strife, jealousy, angry tempers, disputes, slanders, gossip, arrogance, disturbances; 21 I am afraid that when I come again my God may humiliate me before you, and I may mourn over many of those who have sinned in the past and not repented of the impurity, immorality and sensuality which they have practiced.</a:t>
            </a:r>
          </a:p>
          <a:p>
            <a:pPr>
              <a:buNone/>
            </a:pPr>
            <a:endParaRPr lang="en-US" sz="1400" dirty="0"/>
          </a:p>
          <a:p>
            <a:pPr>
              <a:buNone/>
            </a:pPr>
            <a:r>
              <a:rPr lang="en-US" sz="1400" dirty="0"/>
              <a:t>Rom 14:13-21</a:t>
            </a:r>
          </a:p>
          <a:p>
            <a:pPr>
              <a:buNone/>
            </a:pPr>
            <a:r>
              <a:rPr lang="en-US" sz="1400" dirty="0"/>
              <a:t> Therefore let us not judge one another anymore, but rather determine this — not to put an obstacle or a stumbling block in a brother's way. 14 I know and am convinced in the Lord Jesus that nothing is unclean in itself; but to him who thinks anything to be unclean, to him it is unclean. 15 For if because of food your brother is hurt, you are no longer walking according to love. Do not destroy with your food him for whom Christ died. 16 Therefore do not let what is for you a good thing be spoken of as evil; 17 for the kingdom of God is not eating and drinking, but righteousness and peace and joy in the Holy Spirit. 18 For he who in this way serves Christ is acceptable to God and approved by men. 19 So then we pursue the things which make for peace and the building up of one another. 20 Do not tear down the work of God for the sake of food. All things indeed are clean, but they are evil for the man who eats and gives offense. 21 It is good not to eat meat or to drink wine, or to do anything by which your brother stumbles.</a:t>
            </a:r>
          </a:p>
          <a:p>
            <a:pPr>
              <a:buNone/>
            </a:pPr>
            <a:endParaRPr lang="en-US" sz="1400" dirty="0"/>
          </a:p>
          <a:p>
            <a:pPr>
              <a:buNone/>
            </a:pPr>
            <a:endParaRPr lang="en-US" sz="1400" dirty="0"/>
          </a:p>
        </p:txBody>
      </p:sp>
    </p:spTree>
    <p:extLst>
      <p:ext uri="{BB962C8B-B14F-4D97-AF65-F5344CB8AC3E}">
        <p14:creationId xmlns:p14="http://schemas.microsoft.com/office/powerpoint/2010/main" val="91318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How do we stand united?</a:t>
            </a:r>
          </a:p>
          <a:p>
            <a:pPr>
              <a:buNone/>
            </a:pPr>
            <a:r>
              <a:rPr lang="en-US" sz="1400" dirty="0"/>
              <a:t>Phil 2:3-6</a:t>
            </a:r>
          </a:p>
          <a:p>
            <a:pPr>
              <a:buNone/>
            </a:pPr>
            <a:r>
              <a:rPr lang="en-US" sz="1400" dirty="0"/>
              <a:t>Do nothing from selfishness or empty conceit, but with humility of mind regard one another as more important than yourselves; 4 do not merely look out for your own personal interests, but also for the interests of others. 5 Have this attitude in yourselves which was also in Christ Jesus, 6 who, although He existed in the form of God, did not regard equality with God a thing to be grasped,</a:t>
            </a:r>
          </a:p>
          <a:p>
            <a:pPr>
              <a:buNone/>
            </a:pPr>
            <a:endParaRPr lang="en-US" sz="1400" dirty="0"/>
          </a:p>
          <a:p>
            <a:pPr>
              <a:buNone/>
            </a:pPr>
            <a:r>
              <a:rPr lang="en-US" sz="1400" dirty="0"/>
              <a:t>John 13:34-35</a:t>
            </a:r>
          </a:p>
          <a:p>
            <a:pPr>
              <a:buNone/>
            </a:pPr>
            <a:r>
              <a:rPr lang="en-US" sz="1400" dirty="0"/>
              <a:t>"A new commandment I give to you, that you love one another, even as I have loved you, that you also love one another.  35 "By this all men will know that you are My disciples, if you have love for one another." </a:t>
            </a:r>
          </a:p>
          <a:p>
            <a:pPr>
              <a:buNone/>
            </a:pPr>
            <a:endParaRPr lang="en-US" sz="1400" dirty="0"/>
          </a:p>
          <a:p>
            <a:pPr>
              <a:buNone/>
            </a:pPr>
            <a:r>
              <a:rPr lang="en-US" sz="1400" dirty="0"/>
              <a:t>John 15:12-17</a:t>
            </a:r>
          </a:p>
          <a:p>
            <a:pPr>
              <a:buNone/>
            </a:pPr>
            <a:r>
              <a:rPr lang="en-US" sz="1400" dirty="0"/>
              <a:t>"This is My commandment, that you love one another, just as I have loved you.  13 "Greater love has no one than this, that one lay down his life for his friends.  14 "You are My friends if you do what I command you.  15 "No longer do I call you slaves, for the slave does not know what his master is doing; but I have called you friends, for all things that I have heard from My Father I have made known to you.  16 "You did not choose Me but I chose you, and appointed you that you would go and bear fruit, and that your fruit would remain, so that whatever you ask of the Father in My name He may give to you.  17 "This I command you, that you love one another. </a:t>
            </a:r>
          </a:p>
          <a:p>
            <a:pPr>
              <a:buNone/>
            </a:pPr>
            <a:endParaRPr lang="en-US" sz="1400" dirty="0"/>
          </a:p>
          <a:p>
            <a:pPr>
              <a:buNone/>
            </a:pPr>
            <a:r>
              <a:rPr lang="en-US" sz="1400" dirty="0"/>
              <a:t>1 </a:t>
            </a:r>
            <a:r>
              <a:rPr lang="en-US" sz="1400" dirty="0" err="1"/>
              <a:t>Thess</a:t>
            </a:r>
            <a:r>
              <a:rPr lang="en-US" sz="1400" dirty="0"/>
              <a:t> 4:9-10</a:t>
            </a:r>
          </a:p>
          <a:p>
            <a:pPr>
              <a:buNone/>
            </a:pPr>
            <a:r>
              <a:rPr lang="en-US" sz="1400" dirty="0"/>
              <a:t> Now as to the love of the brethren, you have no need for anyone to write to you, for you yourselves are taught by God to love one another; 10 for indeed you do practice it toward all the brethren who are in all Macedonia. But we urge you, brethren, to excel still more,</a:t>
            </a:r>
          </a:p>
          <a:p>
            <a:pPr>
              <a:buNone/>
            </a:pPr>
            <a:endParaRPr lang="en-US" sz="1400" dirty="0"/>
          </a:p>
          <a:p>
            <a:pPr>
              <a:buNone/>
            </a:pPr>
            <a:r>
              <a:rPr lang="en-US" sz="1400" dirty="0"/>
              <a:t>1 Peter 1:22</a:t>
            </a:r>
          </a:p>
          <a:p>
            <a:pPr>
              <a:buNone/>
            </a:pPr>
            <a:r>
              <a:rPr lang="en-US" sz="1400" dirty="0"/>
              <a:t> Since you have in obedience to the truth purified your souls for a sincere love of the brethren, fervently love one another from the heart,</a:t>
            </a:r>
          </a:p>
          <a:p>
            <a:pPr>
              <a:buNone/>
            </a:pPr>
            <a:endParaRPr lang="en-US" sz="1400" dirty="0"/>
          </a:p>
          <a:p>
            <a:pPr>
              <a:buNone/>
            </a:pPr>
            <a:r>
              <a:rPr lang="en-US" sz="1400" dirty="0"/>
              <a:t>Gal 5:13-15</a:t>
            </a:r>
          </a:p>
          <a:p>
            <a:pPr>
              <a:buNone/>
            </a:pPr>
            <a:r>
              <a:rPr lang="en-US" sz="1400" dirty="0"/>
              <a:t> For you were called to freedom, brethren; only do not turn your freedom into an opportunity for the flesh, but through love serve one another. 14 For the whole Law is fulfilled in one word, in the statement, "YOU SHALL LOVE YOUR NEIGHBOR AS YOURSELF." 15 But if you bite and devour one another, take care that you are not consumed by one another.</a:t>
            </a:r>
          </a:p>
          <a:p>
            <a:pPr>
              <a:buNone/>
            </a:pPr>
            <a:endParaRPr lang="en-US" sz="1400" dirty="0"/>
          </a:p>
          <a:p>
            <a:pPr>
              <a:buNone/>
            </a:pPr>
            <a:r>
              <a:rPr lang="en-US" sz="1400" dirty="0"/>
              <a:t>Rom 12:9-13</a:t>
            </a:r>
          </a:p>
          <a:p>
            <a:pPr>
              <a:buNone/>
            </a:pPr>
            <a:r>
              <a:rPr lang="en-US" sz="1400" dirty="0"/>
              <a:t> Let love be without hypocrisy. Abhor what is evil; cling to what is good. 10 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a:t>
            </a:r>
          </a:p>
          <a:p>
            <a:pPr>
              <a:buNone/>
            </a:pPr>
            <a:endParaRPr lang="en-US" sz="1400" dirty="0"/>
          </a:p>
        </p:txBody>
      </p:sp>
    </p:spTree>
    <p:extLst>
      <p:ext uri="{BB962C8B-B14F-4D97-AF65-F5344CB8AC3E}">
        <p14:creationId xmlns:p14="http://schemas.microsoft.com/office/powerpoint/2010/main" val="31735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As the Lord’s church, do we try to be like “other churches”?</a:t>
            </a:r>
          </a:p>
          <a:p>
            <a:pPr>
              <a:buNone/>
            </a:pPr>
            <a:endParaRPr lang="en-US" sz="1400" dirty="0"/>
          </a:p>
        </p:txBody>
      </p:sp>
    </p:spTree>
    <p:extLst>
      <p:ext uri="{BB962C8B-B14F-4D97-AF65-F5344CB8AC3E}">
        <p14:creationId xmlns:p14="http://schemas.microsoft.com/office/powerpoint/2010/main" val="234770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1 Peter 4:1-6</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 Therefore, since Christ has suffered in the flesh, arm yourselves also with the same purpose, because he who has suffered in the flesh has ceased from sin, 2 so as to live the rest of the time in the flesh no longer for the lusts of men, but for the will of God. 3 For the time already past is sufficient for you to have carried out the desire of the Gentiles, having pursued a course of sensuality, lusts, drunkenness, carousing, drinking parties and abominable idolatries. 4 In all this, they are surprised that you do not run with them into the same excesses of dissipation, and they malign you;  5 but they will give account to Him who is ready to judge the living and the dead. 6 For the gospel has for this purpose been preached even to those who are dead, that though they are judged in the flesh as men, they may live in the spirit according to the will of God.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400"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Eccl 4:9-12</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 Two are better than one because they have a good return for their labor. 10 For if either of them falls, the one will lift up his companion. But woe to the one who falls when there is not another to lift him up. 11 Furthermore, if two lie down together they keep warm, but how can one be warm alone?  12 And if one can overpower him who is alone, two can resist him. A cord of three strands is not quickly torn apart.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400"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John 6:60-71</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 Therefore many of His disciples, when they heard this said, "This is a difficult statement; who can listen to it?" 61 But Jesus, conscious that His disciples grumbled at this, said to them, "Does this cause you to stumble?  62 "What then if you see the Son of Man ascending to where He was before?  63 "It is the Spirit who gives life; the flesh profits nothing; the words that I have spoken to you are spirit and are life.  64 "But there are some of you who do not believe." For Jesus knew from the beginning who they were who did not believe, and who it was that would betray Him. 65 And He was saying, "For this reason I have said to you, that no one can come to Me unless it has been granted him from the Father."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400"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Peter's Confession of Faith</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400"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66 As a result of this many of His disciples withdrew and were not walking with Him anymore. 67 So Jesus said to the twelve, "You do not want to go away also, do you?"  68 Simon Peter answered Him, "Lord, to whom shall we go? You have words of eternal life. 69 "We have believed and have come to know that You are the Holy One of God." 70 Jesus answered them, "Did I Myself not choose you, the twelve, and yet one of you is a devil?"  71 Now He meant Judas the son of Simon Iscariot, for he, one of the twelve, was going to betray Him.</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400"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 </a:t>
            </a:r>
          </a:p>
          <a:p>
            <a:pPr>
              <a:buNone/>
            </a:pPr>
            <a:endParaRPr lang="en-US" sz="1400" dirty="0"/>
          </a:p>
        </p:txBody>
      </p:sp>
    </p:spTree>
    <p:extLst>
      <p:ext uri="{BB962C8B-B14F-4D97-AF65-F5344CB8AC3E}">
        <p14:creationId xmlns:p14="http://schemas.microsoft.com/office/powerpoint/2010/main" val="3153474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One type of distraction. </a:t>
            </a:r>
          </a:p>
          <a:p>
            <a:pPr>
              <a:buNone/>
            </a:pPr>
            <a:endParaRPr lang="en-US" sz="1400" dirty="0"/>
          </a:p>
        </p:txBody>
      </p:sp>
    </p:spTree>
    <p:extLst>
      <p:ext uri="{BB962C8B-B14F-4D97-AF65-F5344CB8AC3E}">
        <p14:creationId xmlns:p14="http://schemas.microsoft.com/office/powerpoint/2010/main" val="3211667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buNone/>
            </a:pPr>
            <a:r>
              <a:rPr lang="en-US" sz="1400" dirty="0"/>
              <a:t>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dirty="0"/>
              <a:t>One type of distraction. </a:t>
            </a:r>
          </a:p>
          <a:p>
            <a:pPr>
              <a:buNone/>
            </a:pPr>
            <a:endParaRPr lang="en-US" sz="1400" dirty="0"/>
          </a:p>
          <a:p>
            <a:pPr>
              <a:buNone/>
            </a:pPr>
            <a:r>
              <a:rPr lang="en-US" sz="1400" dirty="0"/>
              <a:t>2 Cor 12:7-10</a:t>
            </a:r>
          </a:p>
          <a:p>
            <a:pPr>
              <a:buNone/>
            </a:pPr>
            <a:r>
              <a:rPr lang="en-US" sz="1400" dirty="0"/>
              <a:t> Because of the surpassing greatness of the revelations, for this reason, to keep me from exalting myself, there was given me a thorn in the flesh, a messenger of Satan to torment me — to keep me from exalting myself! 8 Concerning this I implored the Lord three times that it might leave me. 9 And He has said to me, "My grace is sufficient for you, for power is perfected in weakness." Most gladly, therefore, I will rather boast about my weaknesses, so that the power of Christ may dwell in me. 10 Therefore I am well content with weaknesses, with insults, with distresses, with persecutions, with difficulties, for Christ's sake; for when I am weak, then I am strong. </a:t>
            </a:r>
          </a:p>
          <a:p>
            <a:pPr>
              <a:buNone/>
            </a:pPr>
            <a:endParaRPr lang="en-US" sz="1400" dirty="0"/>
          </a:p>
          <a:p>
            <a:pPr>
              <a:buNone/>
            </a:pPr>
            <a:r>
              <a:rPr lang="en-US" sz="1400" dirty="0"/>
              <a:t>1 Peter 5:6-10</a:t>
            </a:r>
          </a:p>
          <a:p>
            <a:pPr>
              <a:buNone/>
            </a:pPr>
            <a:r>
              <a:rPr lang="en-US" sz="1400" dirty="0"/>
              <a:t> Therefore humble yourselves under the mighty hand of God, that He may exalt you at the proper time, 7 casting all your anxiety on Him, because He cares for you. 8 Be of sober spirit, be on the alert. Your adversary, the devil, prowls around like a roaring lion, seeking someone to devour. 9 But resist him, firm in your faith, knowing that the same experiences of suffering are being accomplished by your brethren who are in the world. </a:t>
            </a:r>
          </a:p>
          <a:p>
            <a:pPr>
              <a:buNone/>
            </a:pPr>
            <a:endParaRPr lang="en-US" sz="1400" dirty="0"/>
          </a:p>
          <a:p>
            <a:pPr>
              <a:buNone/>
            </a:pPr>
            <a:r>
              <a:rPr lang="en-US" sz="1400" dirty="0"/>
              <a:t>Phil 4:4-7</a:t>
            </a:r>
          </a:p>
          <a:p>
            <a:pPr>
              <a:buNone/>
            </a:pPr>
            <a:r>
              <a:rPr lang="en-US" sz="1400" dirty="0"/>
              <a:t>Rejoice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 </a:t>
            </a:r>
          </a:p>
          <a:p>
            <a:pPr>
              <a:buNone/>
            </a:pPr>
            <a:endParaRPr lang="en-US" sz="1400" dirty="0"/>
          </a:p>
          <a:p>
            <a:pPr>
              <a:buNone/>
            </a:pPr>
            <a:r>
              <a:rPr lang="en-US" sz="1400" dirty="0"/>
              <a:t>Phil 3:17-18</a:t>
            </a:r>
          </a:p>
          <a:p>
            <a:pPr>
              <a:buNone/>
            </a:pPr>
            <a:r>
              <a:rPr lang="en-US" sz="1400" dirty="0"/>
              <a:t> Brethren, join in following my example, and observe those who walk according to the pattern you have in us. </a:t>
            </a:r>
          </a:p>
          <a:p>
            <a:pPr>
              <a:buNone/>
            </a:pPr>
            <a:endParaRPr lang="en-US" sz="1400" dirty="0"/>
          </a:p>
          <a:p>
            <a:pPr>
              <a:buNone/>
            </a:pPr>
            <a:r>
              <a:rPr lang="en-US" sz="1400" dirty="0"/>
              <a:t>Look outside - lesson of</a:t>
            </a:r>
            <a:r>
              <a:rPr lang="en-US" sz="1400" baseline="0" dirty="0"/>
              <a:t> my mother, take your mind off of your own problems by seeing the good you can do for others. </a:t>
            </a:r>
          </a:p>
          <a:p>
            <a:pPr>
              <a:buNone/>
            </a:pPr>
            <a:endParaRPr lang="en-US" sz="1400" baseline="0" dirty="0"/>
          </a:p>
          <a:p>
            <a:pPr>
              <a:buNone/>
            </a:pPr>
            <a:r>
              <a:rPr lang="en-US" sz="1400" dirty="0"/>
              <a:t>Be right so we can look forward with confidence to being with</a:t>
            </a:r>
            <a:r>
              <a:rPr lang="en-US" sz="1400" baseline="0" dirty="0"/>
              <a:t> God.</a:t>
            </a:r>
            <a:endParaRPr lang="en-US" sz="1400" dirty="0"/>
          </a:p>
        </p:txBody>
      </p:sp>
    </p:spTree>
    <p:extLst>
      <p:ext uri="{BB962C8B-B14F-4D97-AF65-F5344CB8AC3E}">
        <p14:creationId xmlns:p14="http://schemas.microsoft.com/office/powerpoint/2010/main" val="370567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012325" y="2220413"/>
            <a:ext cx="5445900" cy="1804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691200" y="1511100"/>
            <a:ext cx="7761600" cy="2868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0" y="0"/>
            <a:ext cx="100500" cy="5143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691200" y="1511100"/>
            <a:ext cx="7761600" cy="2868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1pPr>
            <a:lvl2pPr marL="914400" lvl="1"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2pPr>
            <a:lvl3pPr marL="1371600" lvl="2" indent="-381000">
              <a:spcBef>
                <a:spcPts val="0"/>
              </a:spcBef>
              <a:spcAft>
                <a:spcPts val="0"/>
              </a:spcAft>
              <a:buClr>
                <a:schemeClr val="accent2"/>
              </a:buClr>
              <a:buSzPts val="2400"/>
              <a:buFont typeface="Montserrat"/>
              <a:buChar char="■"/>
              <a:defRPr sz="2400">
                <a:solidFill>
                  <a:schemeClr val="dk1"/>
                </a:solidFill>
                <a:latin typeface="Montserrat"/>
                <a:ea typeface="Montserrat"/>
                <a:cs typeface="Montserrat"/>
                <a:sym typeface="Montserrat"/>
              </a:defRPr>
            </a:lvl3pPr>
            <a:lvl4pPr marL="1828800" lvl="3"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4pPr>
            <a:lvl5pPr marL="2286000" lvl="4"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5pPr>
            <a:lvl6pPr marL="2743200" lvl="5"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6pPr>
            <a:lvl7pPr marL="3200400" lvl="6"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7pPr>
            <a:lvl8pPr marL="3657600" lvl="7"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8pPr>
            <a:lvl9pPr marL="4114800" lvl="8" indent="-381000">
              <a:spcBef>
                <a:spcPts val="0"/>
              </a:spcBef>
              <a:spcAft>
                <a:spcPts val="0"/>
              </a:spcAft>
              <a:buClr>
                <a:schemeClr val="dk1"/>
              </a:buClr>
              <a:buSzPts val="2400"/>
              <a:buFont typeface="Montserrat"/>
              <a:buChar char="■"/>
              <a:defRPr sz="24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556775" y="4758433"/>
            <a:ext cx="548700" cy="309000"/>
          </a:xfrm>
          <a:prstGeom prst="rect">
            <a:avLst/>
          </a:prstGeom>
          <a:noFill/>
          <a:ln>
            <a:noFill/>
          </a:ln>
        </p:spPr>
        <p:txBody>
          <a:bodyPr spcFirstLastPara="1" wrap="square" lIns="91425" tIns="91425" rIns="91425" bIns="91425" anchor="t" anchorCtr="0">
            <a:noAutofit/>
          </a:bodyPr>
          <a:lstStyle>
            <a:lvl1pPr lvl="0" algn="r">
              <a:buNone/>
              <a:defRPr sz="1200" b="1">
                <a:solidFill>
                  <a:schemeClr val="accent1"/>
                </a:solidFill>
                <a:latin typeface="Montserrat"/>
                <a:ea typeface="Montserrat"/>
                <a:cs typeface="Montserrat"/>
                <a:sym typeface="Montserrat"/>
              </a:defRPr>
            </a:lvl1pPr>
            <a:lvl2pPr lvl="1" algn="r">
              <a:buNone/>
              <a:defRPr sz="1200" b="1">
                <a:solidFill>
                  <a:schemeClr val="accent1"/>
                </a:solidFill>
                <a:latin typeface="Montserrat"/>
                <a:ea typeface="Montserrat"/>
                <a:cs typeface="Montserrat"/>
                <a:sym typeface="Montserrat"/>
              </a:defRPr>
            </a:lvl2pPr>
            <a:lvl3pPr lvl="2" algn="r">
              <a:buNone/>
              <a:defRPr sz="1200" b="1">
                <a:solidFill>
                  <a:schemeClr val="accent1"/>
                </a:solidFill>
                <a:latin typeface="Montserrat"/>
                <a:ea typeface="Montserrat"/>
                <a:cs typeface="Montserrat"/>
                <a:sym typeface="Montserrat"/>
              </a:defRPr>
            </a:lvl3pPr>
            <a:lvl4pPr lvl="3" algn="r">
              <a:buNone/>
              <a:defRPr sz="1200" b="1">
                <a:solidFill>
                  <a:schemeClr val="accent1"/>
                </a:solidFill>
                <a:latin typeface="Montserrat"/>
                <a:ea typeface="Montserrat"/>
                <a:cs typeface="Montserrat"/>
                <a:sym typeface="Montserrat"/>
              </a:defRPr>
            </a:lvl4pPr>
            <a:lvl5pPr lvl="4" algn="r">
              <a:buNone/>
              <a:defRPr sz="1200" b="1">
                <a:solidFill>
                  <a:schemeClr val="accent1"/>
                </a:solidFill>
                <a:latin typeface="Montserrat"/>
                <a:ea typeface="Montserrat"/>
                <a:cs typeface="Montserrat"/>
                <a:sym typeface="Montserrat"/>
              </a:defRPr>
            </a:lvl5pPr>
            <a:lvl6pPr lvl="5" algn="r">
              <a:buNone/>
              <a:defRPr sz="1200" b="1">
                <a:solidFill>
                  <a:schemeClr val="accent1"/>
                </a:solidFill>
                <a:latin typeface="Montserrat"/>
                <a:ea typeface="Montserrat"/>
                <a:cs typeface="Montserrat"/>
                <a:sym typeface="Montserrat"/>
              </a:defRPr>
            </a:lvl6pPr>
            <a:lvl7pPr lvl="6" algn="r">
              <a:buNone/>
              <a:defRPr sz="1200" b="1">
                <a:solidFill>
                  <a:schemeClr val="accent1"/>
                </a:solidFill>
                <a:latin typeface="Montserrat"/>
                <a:ea typeface="Montserrat"/>
                <a:cs typeface="Montserrat"/>
                <a:sym typeface="Montserrat"/>
              </a:defRPr>
            </a:lvl7pPr>
            <a:lvl8pPr lvl="7" algn="r">
              <a:buNone/>
              <a:defRPr sz="1200" b="1">
                <a:solidFill>
                  <a:schemeClr val="accent1"/>
                </a:solidFill>
                <a:latin typeface="Montserrat"/>
                <a:ea typeface="Montserrat"/>
                <a:cs typeface="Montserrat"/>
                <a:sym typeface="Montserrat"/>
              </a:defRPr>
            </a:lvl8pPr>
            <a:lvl9pPr lvl="8" algn="r">
              <a:buNone/>
              <a:defRPr sz="1200" b="1">
                <a:solidFill>
                  <a:schemeClr val="accent1"/>
                </a:solidFill>
                <a:latin typeface="Montserrat"/>
                <a:ea typeface="Montserrat"/>
                <a:cs typeface="Montserrat"/>
                <a:sym typeface="Montserra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1"/>
          <p:cNvSpPr txBox="1">
            <a:spLocks noGrp="1"/>
          </p:cNvSpPr>
          <p:nvPr>
            <p:ph type="ctrTitle"/>
          </p:nvPr>
        </p:nvSpPr>
        <p:spPr>
          <a:xfrm>
            <a:off x="685800" y="2220413"/>
            <a:ext cx="7772425" cy="18042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6000" dirty="0"/>
              <a:t>To Be Victorious…</a:t>
            </a:r>
            <a:br>
              <a:rPr lang="en" sz="6000" dirty="0"/>
            </a:br>
            <a:r>
              <a:rPr lang="en" sz="4000" dirty="0"/>
              <a:t>We have to know the schemes of our enemy</a:t>
            </a:r>
            <a:br>
              <a:rPr lang="en" dirty="0"/>
            </a:br>
            <a:r>
              <a:rPr lang="en" sz="1800" b="0" dirty="0"/>
              <a:t>1 Corinthians 15:54-57</a:t>
            </a:r>
            <a:endParaRPr b="0" dirty="0"/>
          </a:p>
        </p:txBody>
      </p:sp>
    </p:spTree>
    <p:extLst>
      <p:ext uri="{BB962C8B-B14F-4D97-AF65-F5344CB8AC3E}">
        <p14:creationId xmlns:p14="http://schemas.microsoft.com/office/powerpoint/2010/main" val="373594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Satan’s Devices</a:t>
            </a:r>
            <a:endParaRPr dirty="0"/>
          </a:p>
        </p:txBody>
      </p:sp>
      <p:sp>
        <p:nvSpPr>
          <p:cNvPr id="100" name="Google Shape;100;p16"/>
          <p:cNvSpPr txBox="1">
            <a:spLocks noGrp="1"/>
          </p:cNvSpPr>
          <p:nvPr>
            <p:ph type="body" idx="1"/>
          </p:nvPr>
        </p:nvSpPr>
        <p:spPr>
          <a:xfrm>
            <a:off x="412955" y="1277471"/>
            <a:ext cx="8465574" cy="3480961"/>
          </a:xfrm>
          <a:prstGeom prst="rect">
            <a:avLst/>
          </a:prstGeom>
        </p:spPr>
        <p:txBody>
          <a:bodyPr spcFirstLastPara="1" wrap="square" lIns="91425" tIns="91425" rIns="91425" bIns="91425" anchor="t" anchorCtr="0">
            <a:noAutofit/>
          </a:bodyPr>
          <a:lstStyle/>
          <a:p>
            <a:pPr lvl="0">
              <a:lnSpc>
                <a:spcPts val="2800"/>
              </a:lnSpc>
              <a:spcBef>
                <a:spcPts val="0"/>
              </a:spcBef>
            </a:pPr>
            <a:r>
              <a:rPr lang="en-US" sz="2800" dirty="0"/>
              <a:t>Discouragement</a:t>
            </a:r>
          </a:p>
          <a:p>
            <a:pPr lvl="0">
              <a:lnSpc>
                <a:spcPts val="2800"/>
              </a:lnSpc>
              <a:spcBef>
                <a:spcPts val="0"/>
              </a:spcBef>
            </a:pPr>
            <a:r>
              <a:rPr lang="en-US" sz="2800" dirty="0"/>
              <a:t>Doubt</a:t>
            </a:r>
          </a:p>
          <a:p>
            <a:pPr lvl="0">
              <a:lnSpc>
                <a:spcPts val="2800"/>
              </a:lnSpc>
              <a:spcBef>
                <a:spcPts val="0"/>
              </a:spcBef>
            </a:pPr>
            <a:r>
              <a:rPr lang="en-US" sz="2800" dirty="0"/>
              <a:t>Fear</a:t>
            </a:r>
          </a:p>
          <a:p>
            <a:pPr lvl="0">
              <a:lnSpc>
                <a:spcPts val="2800"/>
              </a:lnSpc>
              <a:spcBef>
                <a:spcPts val="0"/>
              </a:spcBef>
            </a:pPr>
            <a:r>
              <a:rPr lang="en-US" sz="2800" dirty="0"/>
              <a:t>Anxiety and Worry</a:t>
            </a:r>
          </a:p>
          <a:p>
            <a:pPr lvl="0">
              <a:lnSpc>
                <a:spcPts val="2800"/>
              </a:lnSpc>
              <a:spcBef>
                <a:spcPts val="0"/>
              </a:spcBef>
            </a:pPr>
            <a:r>
              <a:rPr lang="en-US" sz="2800" dirty="0"/>
              <a:t>Apathy and Indifference</a:t>
            </a:r>
          </a:p>
          <a:p>
            <a:pPr lvl="0">
              <a:lnSpc>
                <a:spcPts val="2800"/>
              </a:lnSpc>
              <a:spcBef>
                <a:spcPts val="0"/>
              </a:spcBef>
            </a:pPr>
            <a:r>
              <a:rPr lang="en-US" sz="2800" dirty="0"/>
              <a:t>Distractions</a:t>
            </a:r>
          </a:p>
          <a:p>
            <a:pPr lvl="0">
              <a:lnSpc>
                <a:spcPts val="2800"/>
              </a:lnSpc>
              <a:spcBef>
                <a:spcPts val="0"/>
              </a:spcBef>
            </a:pPr>
            <a:r>
              <a:rPr lang="en-US" sz="2800" dirty="0"/>
              <a:t>Procrastination</a:t>
            </a:r>
          </a:p>
          <a:p>
            <a:pPr lvl="0">
              <a:lnSpc>
                <a:spcPts val="2800"/>
              </a:lnSpc>
              <a:spcBef>
                <a:spcPts val="0"/>
              </a:spcBef>
            </a:pPr>
            <a:r>
              <a:rPr lang="en-US" sz="2800" b="1" dirty="0"/>
              <a:t>Discord &amp; Division</a:t>
            </a:r>
          </a:p>
          <a:p>
            <a:pPr lvl="0">
              <a:lnSpc>
                <a:spcPts val="2800"/>
              </a:lnSpc>
              <a:spcBef>
                <a:spcPts val="0"/>
              </a:spcBef>
            </a:pPr>
            <a:r>
              <a:rPr lang="en-US" sz="2800" b="1" dirty="0"/>
              <a:t>Peer Pressure</a:t>
            </a:r>
          </a:p>
          <a:p>
            <a:pPr lvl="0">
              <a:lnSpc>
                <a:spcPts val="2800"/>
              </a:lnSpc>
              <a:spcBef>
                <a:spcPts val="0"/>
              </a:spcBef>
            </a:pPr>
            <a:r>
              <a:rPr lang="en-US" sz="2800" b="1" dirty="0"/>
              <a:t>Physical health problems</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179150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Discord &amp; Division Among Brethren</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If Satan can’t get us to turn against God, he’ll seek to get us to turn against each other and put stumbling blocks in the way of others. (Galatians 5:15; 2 Corinthians 12:20; Romans 14:13ff)</a:t>
            </a:r>
          </a:p>
          <a:p>
            <a:pPr marL="457200" lvl="0" indent="-381000" algn="l" rtl="0">
              <a:spcAft>
                <a:spcPts val="600"/>
              </a:spcAft>
              <a:buSzPts val="2400"/>
              <a:buChar char="▣"/>
            </a:pPr>
            <a:r>
              <a:rPr lang="en-US" sz="2800" dirty="0"/>
              <a:t>Lacking humility and love. (Philippians 2:1-5)</a:t>
            </a:r>
          </a:p>
          <a:p>
            <a:pPr marL="457200" lvl="0" indent="-381000" algn="l" rtl="0">
              <a:spcAft>
                <a:spcPts val="600"/>
              </a:spcAft>
              <a:buSzPts val="2400"/>
              <a:buChar char="▣"/>
            </a:pPr>
            <a:r>
              <a:rPr lang="en-US" sz="2800" dirty="0"/>
              <a:t>Aligning ourselves with men rather than Jesus Christ. </a:t>
            </a:r>
            <a:r>
              <a:rPr lang="en-US" sz="2800"/>
              <a:t>(1 </a:t>
            </a:r>
            <a:r>
              <a:rPr lang="en-US" sz="2800" dirty="0"/>
              <a:t>Corinthians 1:10-13)</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217827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How to Overcome Discord &amp; Division Among Brethren</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Consider others more important than self. </a:t>
            </a:r>
            <a:br>
              <a:rPr lang="en-US" sz="2800" dirty="0"/>
            </a:br>
            <a:r>
              <a:rPr lang="en-US" sz="2800" dirty="0"/>
              <a:t>(Philippians 2:3-5)</a:t>
            </a:r>
          </a:p>
          <a:p>
            <a:pPr marL="457200" lvl="0" indent="-381000" algn="l" rtl="0">
              <a:spcAft>
                <a:spcPts val="600"/>
              </a:spcAft>
              <a:buSzPts val="2400"/>
              <a:buChar char="▣"/>
            </a:pPr>
            <a:r>
              <a:rPr lang="en-US" sz="2800" dirty="0"/>
              <a:t>Agree on the same standard - God’s will. </a:t>
            </a:r>
          </a:p>
          <a:p>
            <a:pPr marL="457200" lvl="0" indent="-381000" algn="l" rtl="0">
              <a:spcAft>
                <a:spcPts val="600"/>
              </a:spcAft>
              <a:buSzPts val="2400"/>
              <a:buChar char="▣"/>
            </a:pPr>
            <a:r>
              <a:rPr lang="en-US" sz="2800" dirty="0"/>
              <a:t>Apply brotherly love bountifully. (John 13:34-35; 15:12-17; 1 Thessalonians 4:9; 1 Peter 1:22)</a:t>
            </a:r>
          </a:p>
          <a:p>
            <a:pPr marL="457200" lvl="0" indent="-381000" algn="l" rtl="0">
              <a:spcAft>
                <a:spcPts val="600"/>
              </a:spcAft>
              <a:buSzPts val="2400"/>
              <a:buChar char="▣"/>
            </a:pPr>
            <a:r>
              <a:rPr lang="en-US" sz="2800" dirty="0"/>
              <a:t>Stop insisting on “my rights”. (Galatians 5:13-15)</a:t>
            </a:r>
          </a:p>
          <a:p>
            <a:pPr marL="457200" lvl="0" indent="-381000" algn="l" rtl="0">
              <a:spcAft>
                <a:spcPts val="600"/>
              </a:spcAft>
              <a:buSzPts val="2400"/>
              <a:buChar char="▣"/>
            </a:pPr>
            <a:r>
              <a:rPr lang="en-US" sz="2800" dirty="0"/>
              <a:t>Be devoted to / Prefer one another. (Romans 12:10</a:t>
            </a:r>
            <a:r>
              <a:rPr lang="en-US" dirty="0"/>
              <a:t>)</a:t>
            </a:r>
            <a:endParaRPr lang="en-US" sz="2800" dirty="0"/>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428066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Peer Pressure</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buSzPts val="2400"/>
              <a:buChar char="▣"/>
            </a:pPr>
            <a:r>
              <a:rPr lang="en-US" sz="2800" dirty="0"/>
              <a:t>Not just a young people issue. (Exodus 23:2; </a:t>
            </a:r>
            <a:br>
              <a:rPr lang="en-US" sz="2800" dirty="0"/>
            </a:br>
            <a:r>
              <a:rPr lang="en-US" sz="2800" dirty="0"/>
              <a:t>Jeremiah 10:2; Leviticus 20:23)</a:t>
            </a:r>
          </a:p>
          <a:p>
            <a:pPr marL="457200" lvl="0" indent="-381000" algn="l" rtl="0">
              <a:buSzPts val="2400"/>
              <a:buChar char="▣"/>
            </a:pPr>
            <a:r>
              <a:rPr lang="en-US" sz="2800" dirty="0"/>
              <a:t>Example of Pilate (Mark 15:15) &amp; Peter (Galatians 2:14)</a:t>
            </a:r>
          </a:p>
          <a:p>
            <a:pPr marL="457200" lvl="0" indent="-381000" algn="l" rtl="0">
              <a:buSzPts val="2400"/>
              <a:buChar char="▣"/>
            </a:pPr>
            <a:r>
              <a:rPr lang="en-US" sz="2800" dirty="0"/>
              <a:t>Satan wants us to be “</a:t>
            </a:r>
            <a:r>
              <a:rPr lang="en-US" sz="2800" b="1" i="1" dirty="0"/>
              <a:t>conformed to this world</a:t>
            </a:r>
            <a:r>
              <a:rPr lang="en-US" sz="2800" dirty="0"/>
              <a:t>”. </a:t>
            </a:r>
            <a:br>
              <a:rPr lang="en-US" sz="2800" dirty="0"/>
            </a:br>
            <a:r>
              <a:rPr lang="en-US" sz="2800" dirty="0"/>
              <a:t>(Romans 12:2)</a:t>
            </a:r>
          </a:p>
          <a:p>
            <a:pPr marL="457200" lvl="0" indent="-381000" algn="l" rtl="0">
              <a:buSzPts val="2400"/>
              <a:buChar char="▣"/>
            </a:pPr>
            <a:r>
              <a:rPr lang="en-US" sz="2800" b="1" dirty="0"/>
              <a:t>Overcoming Peer Pressure</a:t>
            </a:r>
            <a:r>
              <a:rPr lang="en-US" sz="2800" dirty="0"/>
              <a:t>: key is having the right “peers”. (1 Cor. 15:58; Phil. 3:17; Eccles. 4:9-12)</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18240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Overcoming Peer Pressure</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buSzPts val="2400"/>
              <a:buChar char="▣"/>
            </a:pPr>
            <a:r>
              <a:rPr lang="en-US" sz="2800" dirty="0"/>
              <a:t>Key is having the right “</a:t>
            </a:r>
            <a:r>
              <a:rPr lang="en-US" sz="2800" b="1" i="1" dirty="0"/>
              <a:t>peers</a:t>
            </a:r>
            <a:r>
              <a:rPr lang="en-US" sz="2800" dirty="0"/>
              <a:t>”. (1 Corinthians 15:58; Philippians 3:17; Ecclesiastes 4:9-12)</a:t>
            </a:r>
          </a:p>
          <a:p>
            <a:pPr marL="457200" lvl="0" indent="-381000" algn="l" rtl="0">
              <a:buSzPts val="2400"/>
              <a:buChar char="▣"/>
            </a:pPr>
            <a:r>
              <a:rPr lang="en-US" sz="2800" b="1" dirty="0"/>
              <a:t>Be prepared</a:t>
            </a:r>
            <a:r>
              <a:rPr lang="en-US" sz="2800" dirty="0"/>
              <a:t>… (1 Peter 4:1-4; John 15:18-19)</a:t>
            </a:r>
          </a:p>
          <a:p>
            <a:pPr marL="457200" lvl="0" indent="-381000" algn="l" rtl="0">
              <a:buSzPts val="2400"/>
              <a:buChar char="▣"/>
            </a:pPr>
            <a:r>
              <a:rPr lang="en-US" sz="2800" b="1" dirty="0"/>
              <a:t>Love God’s word</a:t>
            </a:r>
            <a:r>
              <a:rPr lang="en-US" sz="2800" dirty="0"/>
              <a:t>! (John 6:66)</a:t>
            </a:r>
          </a:p>
          <a:p>
            <a:pPr marL="457200" lvl="0" indent="-381000" algn="l" rtl="0">
              <a:buSzPts val="2400"/>
              <a:buChar char="▣"/>
            </a:pPr>
            <a:r>
              <a:rPr lang="en-US" sz="2800" b="1" dirty="0"/>
              <a:t>Remember we’re not alone! </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76859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Physical health problems &amp; challenges</a:t>
            </a:r>
            <a:endParaRPr dirty="0"/>
          </a:p>
        </p:txBody>
      </p:sp>
      <p:sp>
        <p:nvSpPr>
          <p:cNvPr id="100" name="Google Shape;100;p16"/>
          <p:cNvSpPr txBox="1">
            <a:spLocks noGrp="1"/>
          </p:cNvSpPr>
          <p:nvPr>
            <p:ph type="body" idx="1"/>
          </p:nvPr>
        </p:nvSpPr>
        <p:spPr>
          <a:xfrm>
            <a:off x="201706" y="1277471"/>
            <a:ext cx="8903769" cy="3480961"/>
          </a:xfrm>
          <a:prstGeom prst="rect">
            <a:avLst/>
          </a:prstGeom>
        </p:spPr>
        <p:txBody>
          <a:bodyPr spcFirstLastPara="1" wrap="square" lIns="91425" tIns="91425" rIns="91425" bIns="91425" anchor="t" anchorCtr="0">
            <a:noAutofit/>
          </a:bodyPr>
          <a:lstStyle/>
          <a:p>
            <a:pPr marL="457200" lvl="0" indent="-381000" algn="l" rtl="0">
              <a:spcAft>
                <a:spcPts val="600"/>
              </a:spcAft>
              <a:buSzPts val="2400"/>
              <a:buChar char="▣"/>
            </a:pPr>
            <a:r>
              <a:rPr lang="en-US" sz="2800" dirty="0"/>
              <a:t>Paul understood his </a:t>
            </a:r>
            <a:r>
              <a:rPr lang="en-US" sz="2800" b="1" i="1" dirty="0"/>
              <a:t>“thorn in the flesh”</a:t>
            </a:r>
            <a:r>
              <a:rPr lang="en-US" sz="2800" dirty="0"/>
              <a:t> to be a </a:t>
            </a:r>
            <a:r>
              <a:rPr lang="en-US" sz="2800" b="1" i="1" dirty="0"/>
              <a:t>“messenger of Satan”</a:t>
            </a:r>
            <a:r>
              <a:rPr lang="en-US" sz="2800" dirty="0"/>
              <a:t>. (2 Corinthians 12:7; Job)</a:t>
            </a:r>
          </a:p>
          <a:p>
            <a:pPr lvl="1">
              <a:spcAft>
                <a:spcPts val="600"/>
              </a:spcAft>
              <a:buChar char="▣"/>
            </a:pPr>
            <a:r>
              <a:rPr lang="en-US" sz="2800" dirty="0"/>
              <a:t>Paul understood the need to trust God and that </a:t>
            </a:r>
            <a:r>
              <a:rPr lang="en-US" sz="2800" b="1" dirty="0"/>
              <a:t>His</a:t>
            </a:r>
            <a:r>
              <a:rPr lang="en-US" sz="2800" b="1" i="1" dirty="0"/>
              <a:t> “power is perfected in weakness.”</a:t>
            </a:r>
            <a:r>
              <a:rPr lang="en-US" sz="2800" dirty="0"/>
              <a:t> </a:t>
            </a:r>
          </a:p>
          <a:p>
            <a:pPr marL="457200" lvl="0" indent="-381000" algn="l" rtl="0">
              <a:spcAft>
                <a:spcPts val="600"/>
              </a:spcAft>
              <a:buSzPts val="2400"/>
              <a:buChar char="▣"/>
            </a:pPr>
            <a:r>
              <a:rPr lang="en-US" sz="2800" dirty="0"/>
              <a:t>Are we as concerned about our spiritual health as our physical? (3 John 2)</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09988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
                                            <p:txEl>
                                              <p:pRg st="1" end="1"/>
                                            </p:txEl>
                                          </p:spTgt>
                                        </p:tgtEl>
                                        <p:attrNameLst>
                                          <p:attrName>style.visibility</p:attrName>
                                        </p:attrNameLst>
                                      </p:cBhvr>
                                      <p:to>
                                        <p:strVal val="visible"/>
                                      </p:to>
                                    </p:set>
                                    <p:animEffect transition="in" filter="fade">
                                      <p:cBhvr>
                                        <p:cTn id="10" dur="500"/>
                                        <p:tgtEl>
                                          <p:spTgt spid="10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animEffect transition="in" filter="fade">
                                      <p:cBhvr>
                                        <p:cTn id="15" dur="500"/>
                                        <p:tgtEl>
                                          <p:spTgt spid="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691200" y="152400"/>
            <a:ext cx="7761600" cy="96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Overcoming Physical health problems &amp; challenges</a:t>
            </a:r>
            <a:endParaRPr dirty="0"/>
          </a:p>
        </p:txBody>
      </p:sp>
      <p:sp>
        <p:nvSpPr>
          <p:cNvPr id="100" name="Google Shape;100;p16"/>
          <p:cNvSpPr txBox="1">
            <a:spLocks noGrp="1"/>
          </p:cNvSpPr>
          <p:nvPr>
            <p:ph type="body" idx="1"/>
          </p:nvPr>
        </p:nvSpPr>
        <p:spPr>
          <a:xfrm>
            <a:off x="94130" y="1277471"/>
            <a:ext cx="9011346" cy="3480961"/>
          </a:xfrm>
          <a:prstGeom prst="rect">
            <a:avLst/>
          </a:prstGeom>
        </p:spPr>
        <p:txBody>
          <a:bodyPr spcFirstLastPara="1" wrap="square" lIns="91425" tIns="91425" rIns="91425" bIns="91425" anchor="t" anchorCtr="0">
            <a:noAutofit/>
          </a:bodyPr>
          <a:lstStyle/>
          <a:p>
            <a:pPr marL="457200" lvl="0" indent="-381000" algn="l" rtl="0">
              <a:buSzPts val="2400"/>
              <a:buChar char="▣"/>
            </a:pPr>
            <a:r>
              <a:rPr lang="en-US" dirty="0"/>
              <a:t>Pray (2 Corinthians 12:7-10; 1 Peter 5:7; Philippians 4:4-7)</a:t>
            </a:r>
          </a:p>
          <a:p>
            <a:pPr marL="457200" lvl="0" indent="-381000" algn="l" rtl="0">
              <a:buSzPts val="2400"/>
              <a:buChar char="▣"/>
            </a:pPr>
            <a:r>
              <a:rPr lang="en-US" dirty="0"/>
              <a:t>Trust in God’s grace and favor and focus on the spiritual &amp; not the flesh. (1 Corinthians10:12; 2 Corinthians 12:7ff) </a:t>
            </a:r>
          </a:p>
          <a:p>
            <a:pPr marL="457200" lvl="0" indent="-381000" algn="l" rtl="0">
              <a:buSzPts val="2400"/>
              <a:buChar char="▣"/>
            </a:pPr>
            <a:r>
              <a:rPr lang="en-US" dirty="0"/>
              <a:t>“Look outside” of ourselves. </a:t>
            </a:r>
          </a:p>
          <a:p>
            <a:pPr marL="457200" lvl="0" indent="-381000" algn="l" rtl="0">
              <a:buSzPts val="2400"/>
              <a:buChar char="▣"/>
            </a:pPr>
            <a:r>
              <a:rPr lang="en-US" dirty="0"/>
              <a:t>Learn from our brethren. (Philippians 3:17)</a:t>
            </a:r>
          </a:p>
          <a:p>
            <a:pPr marL="457200" lvl="0" indent="-381000" algn="l" rtl="0">
              <a:buSzPts val="2400"/>
              <a:buChar char="▣"/>
            </a:pPr>
            <a:r>
              <a:rPr lang="en-US" dirty="0"/>
              <a:t>Focus on the future (Revelation 21:4; 1 Corinthians 15:42-44)</a:t>
            </a:r>
          </a:p>
          <a:p>
            <a:pPr marL="457200" lvl="0" indent="-381000" algn="l" rtl="0">
              <a:buSzPts val="2400"/>
              <a:buChar char="▣"/>
            </a:pPr>
            <a:r>
              <a:rPr lang="en-US" dirty="0"/>
              <a:t>Be right with God! (Philippians 1:21)</a:t>
            </a:r>
          </a:p>
        </p:txBody>
      </p:sp>
      <p:sp>
        <p:nvSpPr>
          <p:cNvPr id="101" name="Google Shape;101;p16"/>
          <p:cNvSpPr txBox="1">
            <a:spLocks noGrp="1"/>
          </p:cNvSpPr>
          <p:nvPr>
            <p:ph type="sldNum" idx="12"/>
          </p:nvPr>
        </p:nvSpPr>
        <p:spPr>
          <a:xfrm>
            <a:off x="8556775" y="4758433"/>
            <a:ext cx="548700" cy="309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77104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5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5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5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500"/>
                                        <p:tgtEl>
                                          <p:spTgt spid="1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0">
                                            <p:txEl>
                                              <p:pRg st="5" end="5"/>
                                            </p:txEl>
                                          </p:spTgt>
                                        </p:tgtEl>
                                        <p:attrNameLst>
                                          <p:attrName>style.visibility</p:attrName>
                                        </p:attrNameLst>
                                      </p:cBhvr>
                                      <p:to>
                                        <p:strVal val="visible"/>
                                      </p:to>
                                    </p:set>
                                    <p:animEffect transition="in" filter="fade">
                                      <p:cBhvr>
                                        <p:cTn id="32" dur="500"/>
                                        <p:tgtEl>
                                          <p:spTgt spid="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theme/theme1.xml><?xml version="1.0" encoding="utf-8"?>
<a:theme xmlns:a="http://schemas.openxmlformats.org/drawingml/2006/main" name="Desdemona template">
  <a:themeElements>
    <a:clrScheme name="Custom 347">
      <a:dk1>
        <a:srgbClr val="454F5B"/>
      </a:dk1>
      <a:lt1>
        <a:srgbClr val="FFFFFF"/>
      </a:lt1>
      <a:dk2>
        <a:srgbClr val="89929B"/>
      </a:dk2>
      <a:lt2>
        <a:srgbClr val="EFF1F3"/>
      </a:lt2>
      <a:accent1>
        <a:srgbClr val="4ECDC4"/>
      </a:accent1>
      <a:accent2>
        <a:srgbClr val="C7F464"/>
      </a:accent2>
      <a:accent3>
        <a:srgbClr val="454F5B"/>
      </a:accent3>
      <a:accent4>
        <a:srgbClr val="738498"/>
      </a:accent4>
      <a:accent5>
        <a:srgbClr val="A6B5C7"/>
      </a:accent5>
      <a:accent6>
        <a:srgbClr val="D4DAE0"/>
      </a:accent6>
      <a:hlink>
        <a:srgbClr val="454F5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45146</TotalTime>
  <Words>2417</Words>
  <Application>Microsoft Office PowerPoint</Application>
  <PresentationFormat>On-screen Show (16:9)</PresentationFormat>
  <Paragraphs>114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Montserrat</vt:lpstr>
      <vt:lpstr>Arial</vt:lpstr>
      <vt:lpstr>Desdemona template</vt:lpstr>
      <vt:lpstr>To Be Victorious… We have to know the schemes of our enemy 1 Corinthians 15:54-57</vt:lpstr>
      <vt:lpstr>Satan’s Devices</vt:lpstr>
      <vt:lpstr>Discord &amp; Division Among Brethren</vt:lpstr>
      <vt:lpstr>How to Overcome Discord &amp; Division Among Brethren</vt:lpstr>
      <vt:lpstr>Peer Pressure</vt:lpstr>
      <vt:lpstr>Overcoming Peer Pressure</vt:lpstr>
      <vt:lpstr>Physical health problems &amp; challenges</vt:lpstr>
      <vt:lpstr>Overcoming Physical health problems &amp;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37</cp:revision>
  <cp:lastPrinted>2022-01-16T22:10:45Z</cp:lastPrinted>
  <dcterms:modified xsi:type="dcterms:W3CDTF">2022-04-27T19:23:25Z</dcterms:modified>
</cp:coreProperties>
</file>