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1" r:id="rId4"/>
    <p:sldId id="278" r:id="rId5"/>
    <p:sldId id="279" r:id="rId6"/>
    <p:sldId id="263" r:id="rId7"/>
    <p:sldId id="288" r:id="rId8"/>
    <p:sldId id="280" r:id="rId9"/>
    <p:sldId id="286" r:id="rId10"/>
    <p:sldId id="265" r:id="rId11"/>
    <p:sldId id="281" r:id="rId12"/>
    <p:sldId id="268" r:id="rId13"/>
    <p:sldId id="282" r:id="rId14"/>
    <p:sldId id="270" r:id="rId15"/>
    <p:sldId id="283" r:id="rId16"/>
    <p:sldId id="272" r:id="rId17"/>
    <p:sldId id="284" r:id="rId18"/>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07" autoAdjust="0"/>
    <p:restoredTop sz="84715" autoAdjust="0"/>
  </p:normalViewPr>
  <p:slideViewPr>
    <p:cSldViewPr>
      <p:cViewPr varScale="1">
        <p:scale>
          <a:sx n="58" d="100"/>
          <a:sy n="58" d="100"/>
        </p:scale>
        <p:origin x="630" y="4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EC4A75E-10A9-4958-B4BD-4BBCCB7C0161}"/>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3075" name="Rectangle 3">
            <a:extLst>
              <a:ext uri="{FF2B5EF4-FFF2-40B4-BE49-F238E27FC236}">
                <a16:creationId xmlns:a16="http://schemas.microsoft.com/office/drawing/2014/main" id="{B551DFFC-2587-4469-B5D1-B5CF426B0588}"/>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ltLang="en-US"/>
          </a:p>
        </p:txBody>
      </p:sp>
      <p:sp>
        <p:nvSpPr>
          <p:cNvPr id="2052" name="Rectangle 4">
            <a:extLst>
              <a:ext uri="{FF2B5EF4-FFF2-40B4-BE49-F238E27FC236}">
                <a16:creationId xmlns:a16="http://schemas.microsoft.com/office/drawing/2014/main" id="{0052773F-3BBA-410C-A825-FD19F8FABD65}"/>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019836B7-D1BE-492E-88EE-8ADAFD2D4AF3}"/>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D06CEE11-BF6E-4F3A-9FDB-75C821FD9CCE}"/>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3079" name="Rectangle 7">
            <a:extLst>
              <a:ext uri="{FF2B5EF4-FFF2-40B4-BE49-F238E27FC236}">
                <a16:creationId xmlns:a16="http://schemas.microsoft.com/office/drawing/2014/main" id="{5470BCFF-2DBF-4818-8CCE-0189E3809F4A}"/>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35EE6432-29AD-40C8-98FD-8753254738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952E4B51-2581-4175-B698-B194770F0F7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42F5750-1078-4FFB-9CCA-C73A86E327B8}" type="slidenum">
              <a:rPr lang="en-US" altLang="en-US" smtClean="0">
                <a:latin typeface="Arial" panose="020B0604020202020204" pitchFamily="34" charset="0"/>
                <a:cs typeface="Arial" panose="020B0604020202020204" pitchFamily="34" charset="0"/>
              </a:rPr>
              <a:pPr fontAlgn="base">
                <a:spcBef>
                  <a:spcPct val="0"/>
                </a:spcBef>
                <a:spcAft>
                  <a:spcPct val="0"/>
                </a:spcAft>
              </a:pPr>
              <a:t>1</a:t>
            </a:fld>
            <a:endParaRPr lang="en-US" altLang="en-US">
              <a:latin typeface="Arial" panose="020B0604020202020204" pitchFamily="34" charset="0"/>
              <a:cs typeface="Arial" panose="020B0604020202020204" pitchFamily="34" charset="0"/>
            </a:endParaRPr>
          </a:p>
        </p:txBody>
      </p:sp>
      <p:sp>
        <p:nvSpPr>
          <p:cNvPr id="4099" name="Rectangle 2">
            <a:extLst>
              <a:ext uri="{FF2B5EF4-FFF2-40B4-BE49-F238E27FC236}">
                <a16:creationId xmlns:a16="http://schemas.microsoft.com/office/drawing/2014/main" id="{BE3C41A1-D4D4-4BBA-90EB-265F2B90ABC8}"/>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FC8112AE-3093-4993-BA8F-BEED7BC32A3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7AFA116-4FBD-4A40-BBF7-E4651799FD3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CABBF18-77C9-45B7-9D19-D5DB8C694046}" type="slidenum">
              <a:rPr lang="en-US" altLang="en-US" smtClean="0">
                <a:latin typeface="Arial" panose="020B0604020202020204" pitchFamily="34" charset="0"/>
                <a:cs typeface="Arial" panose="020B0604020202020204" pitchFamily="34" charset="0"/>
              </a:rPr>
              <a:pPr fontAlgn="base">
                <a:spcBef>
                  <a:spcPct val="0"/>
                </a:spcBef>
                <a:spcAft>
                  <a:spcPct val="0"/>
                </a:spcAft>
              </a:pPr>
              <a:t>10</a:t>
            </a:fld>
            <a:endParaRPr lang="en-US" altLang="en-US">
              <a:latin typeface="Arial" panose="020B0604020202020204" pitchFamily="34" charset="0"/>
              <a:cs typeface="Arial" panose="020B0604020202020204" pitchFamily="34" charset="0"/>
            </a:endParaRPr>
          </a:p>
        </p:txBody>
      </p:sp>
      <p:sp>
        <p:nvSpPr>
          <p:cNvPr id="22531" name="Rectangle 2">
            <a:extLst>
              <a:ext uri="{FF2B5EF4-FFF2-40B4-BE49-F238E27FC236}">
                <a16:creationId xmlns:a16="http://schemas.microsoft.com/office/drawing/2014/main" id="{8D04860A-7FD5-4D64-B9DE-6548812FCD0A}"/>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47980E57-230F-4EAE-8124-E7918ABD9E2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sz="1400"/>
              <a:t>2 Tim. 4:11 – Paul asked for John Mark to come to him because </a:t>
            </a:r>
            <a:r>
              <a:rPr lang="en-US" altLang="en-US" sz="1400" b="1" i="1"/>
              <a:t>“he is useful to me for service”.</a:t>
            </a:r>
          </a:p>
          <a:p>
            <a:pPr eaLnBrk="1" hangingPunct="1"/>
            <a:endParaRPr lang="en-US" altLang="en-US" sz="1400"/>
          </a:p>
          <a:p>
            <a:pPr eaLnBrk="1" hangingPunct="1"/>
            <a:endParaRPr lang="en-US" altLang="en-US" sz="1400" b="1" u="sng"/>
          </a:p>
          <a:p>
            <a:pPr eaLnBrk="1" hangingPunct="1">
              <a:lnSpc>
                <a:spcPct val="90000"/>
              </a:lnSpc>
            </a:pPr>
            <a:r>
              <a:rPr lang="en-US" altLang="en-US"/>
              <a:t>Must be </a:t>
            </a:r>
            <a:r>
              <a:rPr lang="en-US" altLang="en-US" b="1"/>
              <a:t>willing to do His will</a:t>
            </a:r>
            <a:r>
              <a:rPr lang="en-US" altLang="en-US"/>
              <a:t> and not our own.  John 4:34; Psalms 40:8; 1 Peter 4:1-2</a:t>
            </a:r>
          </a:p>
          <a:p>
            <a:pPr eaLnBrk="1" hangingPunct="1">
              <a:lnSpc>
                <a:spcPct val="90000"/>
              </a:lnSpc>
            </a:pPr>
            <a:r>
              <a:rPr lang="en-US" altLang="en-US"/>
              <a:t>What does God need?</a:t>
            </a:r>
          </a:p>
          <a:p>
            <a:pPr lvl="2" eaLnBrk="1" hangingPunct="1">
              <a:lnSpc>
                <a:spcPct val="90000"/>
              </a:lnSpc>
            </a:pPr>
            <a:r>
              <a:rPr lang="en-US" altLang="en-US" sz="3200"/>
              <a:t>Someone willing to “</a:t>
            </a:r>
            <a:r>
              <a:rPr lang="en-US" altLang="en-US" sz="3200" b="1" i="1"/>
              <a:t>stand in the gap</a:t>
            </a:r>
            <a:r>
              <a:rPr lang="en-US" altLang="en-US" sz="3200"/>
              <a:t>” Ezekiel 22:30 and “</a:t>
            </a:r>
            <a:r>
              <a:rPr lang="en-US" altLang="en-US" sz="3200" b="1" i="1" u="sng"/>
              <a:t>ready</a:t>
            </a:r>
            <a:r>
              <a:rPr lang="en-US" altLang="en-US" sz="3200"/>
              <a:t> </a:t>
            </a:r>
            <a:r>
              <a:rPr lang="en-US" altLang="en-US" sz="3200" i="1"/>
              <a:t>for every good deed</a:t>
            </a:r>
            <a:r>
              <a:rPr lang="en-US" altLang="en-US" sz="3200"/>
              <a:t>”  (Titus 3:1)</a:t>
            </a:r>
          </a:p>
          <a:p>
            <a:pPr eaLnBrk="1" hangingPunct="1"/>
            <a:endParaRPr lang="en-US" altLang="en-US" sz="1400" b="1" u="sng"/>
          </a:p>
          <a:p>
            <a:pPr eaLnBrk="1" hangingPunct="1"/>
            <a:r>
              <a:rPr lang="en-US" altLang="en-US" sz="1400" b="1" u="sng"/>
              <a:t>John 4:34-35</a:t>
            </a:r>
            <a:r>
              <a:rPr lang="en-US" altLang="en-US" sz="1400"/>
              <a:t>, “Jesus said to them, "</a:t>
            </a:r>
            <a:r>
              <a:rPr lang="en-US" altLang="en-US" sz="1400" b="1" i="1"/>
              <a:t>My food is to do the will of Him who sent Me, and to accomplish His work</a:t>
            </a:r>
            <a:r>
              <a:rPr lang="en-US" altLang="en-US" sz="1400"/>
              <a:t>. 35 "Do you not say, 'There are yet four months, and then comes the harvest'? Behold, I say to you, lift up your eyes, and look on the fields, that they are white for harvest.”</a:t>
            </a:r>
          </a:p>
          <a:p>
            <a:pPr eaLnBrk="1" hangingPunct="1"/>
            <a:endParaRPr lang="en-US" altLang="en-US" sz="1400"/>
          </a:p>
          <a:p>
            <a:pPr eaLnBrk="1" hangingPunct="1"/>
            <a:r>
              <a:rPr lang="en-US" altLang="en-US" sz="1400" b="1" u="sng"/>
              <a:t>Ps 40:8</a:t>
            </a:r>
            <a:r>
              <a:rPr lang="en-US" altLang="en-US" sz="1400"/>
              <a:t>, “I </a:t>
            </a:r>
            <a:r>
              <a:rPr lang="en-US" altLang="en-US" sz="1400" b="1" i="1"/>
              <a:t>delight to do Thy will, O my God</a:t>
            </a:r>
            <a:r>
              <a:rPr lang="en-US" altLang="en-US" sz="1400"/>
              <a:t>; Thy Law is within my heart.”</a:t>
            </a:r>
          </a:p>
          <a:p>
            <a:pPr eaLnBrk="1" hangingPunct="1"/>
            <a:endParaRPr lang="en-US" altLang="en-US" sz="1400"/>
          </a:p>
          <a:p>
            <a:pPr eaLnBrk="1" hangingPunct="1"/>
            <a:r>
              <a:rPr lang="en-US" altLang="en-US" sz="1400" b="1" u="sng"/>
              <a:t>Acts 21:19 </a:t>
            </a:r>
            <a:r>
              <a:rPr lang="en-US" altLang="en-US" sz="1400"/>
              <a:t>- Paul related to the brethren the things “</a:t>
            </a:r>
            <a:r>
              <a:rPr lang="en-US" altLang="en-US" sz="1400" b="1" i="1"/>
              <a:t>God had done… through his ministry</a:t>
            </a:r>
            <a:r>
              <a:rPr lang="en-US" altLang="en-US" sz="1400"/>
              <a:t>”.</a:t>
            </a:r>
          </a:p>
          <a:p>
            <a:pPr eaLnBrk="1" hangingPunct="1"/>
            <a:endParaRPr lang="en-US" altLang="en-US" sz="1400"/>
          </a:p>
          <a:p>
            <a:pPr eaLnBrk="1" hangingPunct="1"/>
            <a:r>
              <a:rPr lang="en-US" altLang="en-US" sz="1400" b="1" u="sng"/>
              <a:t>Hebrews 13:21 </a:t>
            </a:r>
            <a:r>
              <a:rPr lang="en-US" altLang="en-US" sz="1400"/>
              <a:t>- Paul’s prayer that “the God of peace… </a:t>
            </a:r>
            <a:r>
              <a:rPr lang="en-US" altLang="en-US" sz="1400" b="1" i="1"/>
              <a:t>equip you in every good thing to do His will, working in us that which is pleasing in His sight</a:t>
            </a:r>
            <a:r>
              <a:rPr lang="en-US" altLang="en-US" sz="1400"/>
              <a:t>…” </a:t>
            </a:r>
          </a:p>
          <a:p>
            <a:pPr eaLnBrk="1" hangingPunct="1"/>
            <a:endParaRPr lang="en-US" altLang="en-US" sz="1400"/>
          </a:p>
          <a:p>
            <a:pPr eaLnBrk="1" hangingPunct="1"/>
            <a:r>
              <a:rPr lang="en-US" altLang="en-US" sz="1400" b="1" u="sng"/>
              <a:t>1 Peter 4:1-2</a:t>
            </a:r>
            <a:r>
              <a:rPr lang="en-US" altLang="en-US" sz="1400"/>
              <a:t>, “Therefore, since Christ has suffered in the flesh, arm yourselves also with the same purpose, because he who has suffered in the flesh has </a:t>
            </a:r>
            <a:r>
              <a:rPr lang="en-US" altLang="en-US" sz="1400" b="1" i="1"/>
              <a:t>ceased from sin, 2 so as to live the rest of the time in the flesh no longer for the lusts of men, but for the will of God</a:t>
            </a:r>
            <a:r>
              <a:rPr lang="en-US" altLang="en-US" sz="1400"/>
              <a:t>.”</a:t>
            </a:r>
          </a:p>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ECDA6F56-F097-45F9-880C-CAD68C4CEE7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68D938E-B466-4FC1-A287-99F0E0D96C9C}" type="slidenum">
              <a:rPr lang="en-US" altLang="en-US" smtClean="0">
                <a:latin typeface="Arial" panose="020B0604020202020204" pitchFamily="34" charset="0"/>
                <a:cs typeface="Arial" panose="020B0604020202020204" pitchFamily="34" charset="0"/>
              </a:rPr>
              <a:pPr fontAlgn="base">
                <a:spcBef>
                  <a:spcPct val="0"/>
                </a:spcBef>
                <a:spcAft>
                  <a:spcPct val="0"/>
                </a:spcAft>
              </a:pPr>
              <a:t>11</a:t>
            </a:fld>
            <a:endParaRPr lang="en-US" altLang="en-US">
              <a:latin typeface="Arial" panose="020B0604020202020204" pitchFamily="34" charset="0"/>
              <a:cs typeface="Arial" panose="020B0604020202020204" pitchFamily="34" charset="0"/>
            </a:endParaRPr>
          </a:p>
        </p:txBody>
      </p:sp>
      <p:sp>
        <p:nvSpPr>
          <p:cNvPr id="24579" name="Rectangle 2">
            <a:extLst>
              <a:ext uri="{FF2B5EF4-FFF2-40B4-BE49-F238E27FC236}">
                <a16:creationId xmlns:a16="http://schemas.microsoft.com/office/drawing/2014/main" id="{06D43993-93CC-460E-89FD-3F8DAD039BA3}"/>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019C10A2-58C6-493A-8C20-D4CC22B458B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a:t>Matt 23:27-28</a:t>
            </a:r>
            <a:r>
              <a:rPr lang="en-US" altLang="en-US"/>
              <a:t>, “Woe to you, scribes and Pharisees, hypocrites! For you are like whitewashed tombs which </a:t>
            </a:r>
            <a:r>
              <a:rPr lang="en-US" altLang="en-US" b="1" i="1"/>
              <a:t>on the outside appear beautiful, but inside they are full of dead men's bones and all uncleanness</a:t>
            </a:r>
            <a:r>
              <a:rPr lang="en-US" altLang="en-US"/>
              <a:t>. 28 "Even so you too </a:t>
            </a:r>
            <a:r>
              <a:rPr lang="en-US" altLang="en-US" b="1" i="1"/>
              <a:t>outwardly appear righteous to men, but inwardly you are full of hypocrisy and lawlessness</a:t>
            </a:r>
            <a:r>
              <a:rPr lang="en-US" altLang="en-US"/>
              <a:t>.”</a:t>
            </a:r>
          </a:p>
          <a:p>
            <a:pPr eaLnBrk="1" hangingPunct="1"/>
            <a:endParaRPr lang="en-US" altLang="en-US"/>
          </a:p>
          <a:p>
            <a:pPr eaLnBrk="1" hangingPunct="1"/>
            <a:r>
              <a:rPr lang="en-US" altLang="en-US" b="1" u="sng"/>
              <a:t>Eph 6:5-7;</a:t>
            </a:r>
            <a:r>
              <a:rPr lang="en-US" altLang="en-US"/>
              <a:t> “Slaves, be obedient to those who are your masters according to the flesh, with fear and trembling, in the sincerity of your heart, as to Christ; 6 not by way of eyeservice, as men-pleasers, but as slaves of Christ, doing the will of God from the heart.”</a:t>
            </a:r>
          </a:p>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FA871155-0A94-4152-B4FC-02E63E16DFA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6B4CB9-2AB7-4430-886F-31A401AC5926}" type="slidenum">
              <a:rPr lang="en-US" altLang="en-US" smtClean="0">
                <a:latin typeface="Arial" panose="020B0604020202020204" pitchFamily="34" charset="0"/>
                <a:cs typeface="Arial" panose="020B0604020202020204" pitchFamily="34" charset="0"/>
              </a:rPr>
              <a:pPr fontAlgn="base">
                <a:spcBef>
                  <a:spcPct val="0"/>
                </a:spcBef>
                <a:spcAft>
                  <a:spcPct val="0"/>
                </a:spcAft>
              </a:pPr>
              <a:t>12</a:t>
            </a:fld>
            <a:endParaRPr lang="en-US" altLang="en-US">
              <a:latin typeface="Arial" panose="020B0604020202020204" pitchFamily="34" charset="0"/>
              <a:cs typeface="Arial" panose="020B0604020202020204" pitchFamily="34" charset="0"/>
            </a:endParaRPr>
          </a:p>
        </p:txBody>
      </p:sp>
      <p:sp>
        <p:nvSpPr>
          <p:cNvPr id="26627" name="Rectangle 2">
            <a:extLst>
              <a:ext uri="{FF2B5EF4-FFF2-40B4-BE49-F238E27FC236}">
                <a16:creationId xmlns:a16="http://schemas.microsoft.com/office/drawing/2014/main" id="{6B062BFD-FB77-4DC8-8A32-475D523C1C0A}"/>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28482C52-638D-40BB-B455-CC1616015DA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sz="1400" b="1" u="sng"/>
              <a:t>1 Cor 10:10-12</a:t>
            </a:r>
            <a:r>
              <a:rPr lang="en-US" altLang="en-US" sz="1400"/>
              <a:t>, “</a:t>
            </a:r>
            <a:r>
              <a:rPr lang="en-US" altLang="en-US" sz="1400" b="1" i="1"/>
              <a:t>Nor grumble, as some of them did, and were destroyed by the destroyer</a:t>
            </a:r>
            <a:r>
              <a:rPr lang="en-US" altLang="en-US" sz="1400"/>
              <a:t>. 11 Now these things happened to them as an example, and they were written for our instruction, upon whom the ends of the ages have come.”</a:t>
            </a:r>
          </a:p>
          <a:p>
            <a:pPr eaLnBrk="1" hangingPunct="1"/>
            <a:endParaRPr lang="en-US" altLang="en-US" sz="1400"/>
          </a:p>
          <a:p>
            <a:pPr eaLnBrk="1" hangingPunct="1"/>
            <a:r>
              <a:rPr lang="en-US" altLang="en-US" sz="1400" b="1" u="sng"/>
              <a:t>By contrast: Phil 4:4-6</a:t>
            </a:r>
            <a:r>
              <a:rPr lang="en-US" altLang="en-US" sz="1400"/>
              <a:t>, “</a:t>
            </a:r>
            <a:r>
              <a:rPr lang="en-US" altLang="en-US" sz="1400" b="1" i="1"/>
              <a:t>Rejoice in the Lord always</a:t>
            </a:r>
            <a:r>
              <a:rPr lang="en-US" altLang="en-US" sz="1400"/>
              <a:t>; again I will say, rejoice! 5 Let your forbearing spirit be known to all men. The Lord is near. 6 Be anxious for nothing, but in everything by prayer and supplication with thanksgiving let your requests be made known to God. 7 And the peace of God, which surpasses all comprehension, shall guard your hearts and your minds in Christ Jesus.”</a:t>
            </a:r>
          </a:p>
          <a:p>
            <a:pPr eaLnBrk="1" hangingPunct="1"/>
            <a:endParaRPr lang="en-US" altLang="en-US" sz="1400"/>
          </a:p>
          <a:p>
            <a:pPr eaLnBrk="1" hangingPunct="1"/>
            <a:r>
              <a:rPr lang="en-US" altLang="en-US" sz="1400"/>
              <a:t>Not a burden if we serve out of love. 1 John 5:3</a:t>
            </a:r>
          </a:p>
          <a:p>
            <a:pPr eaLnBrk="1" hangingPunct="1"/>
            <a:endParaRPr lang="en-US" altLang="en-US" sz="1400"/>
          </a:p>
          <a:p>
            <a:pPr eaLnBrk="1" hangingPunct="1"/>
            <a:r>
              <a:rPr lang="en-US" altLang="en-US" sz="1400"/>
              <a:t>Let all that you do be done in love. 1 Cor. 16:14</a:t>
            </a:r>
          </a:p>
          <a:p>
            <a:pPr eaLnBrk="1" hangingPunct="1"/>
            <a:r>
              <a:rPr lang="en-US" altLang="en-US" sz="1400"/>
              <a:t>In all things show yourself an example of good deeds. Titus 2:7</a:t>
            </a:r>
          </a:p>
          <a:p>
            <a:pPr eaLnBrk="1" hangingPunct="1"/>
            <a:endParaRPr lang="en-US" altLang="en-US" sz="1400"/>
          </a:p>
          <a:p>
            <a:pPr eaLnBrk="1" hangingPunct="1"/>
            <a:r>
              <a:rPr lang="en-US" altLang="en-US" sz="1400"/>
              <a:t>Job 13:3 - “But I would speak to the Almighty, And I desire to argue with God.”</a:t>
            </a:r>
          </a:p>
          <a:p>
            <a:pPr eaLnBrk="1" hangingPunct="1"/>
            <a:endParaRPr lang="en-US" altLang="en-US" sz="1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A3605E10-797D-4717-AF4A-DF4CD58410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DF66E2-015F-428F-BEC4-805E7FDE68DE}" type="slidenum">
              <a:rPr lang="en-US" altLang="en-US" smtClean="0">
                <a:latin typeface="Arial" panose="020B0604020202020204" pitchFamily="34" charset="0"/>
                <a:cs typeface="Arial" panose="020B0604020202020204" pitchFamily="34" charset="0"/>
              </a:rPr>
              <a:pPr fontAlgn="base">
                <a:spcBef>
                  <a:spcPct val="0"/>
                </a:spcBef>
                <a:spcAft>
                  <a:spcPct val="0"/>
                </a:spcAft>
              </a:pPr>
              <a:t>13</a:t>
            </a:fld>
            <a:endParaRPr lang="en-US" altLang="en-US">
              <a:latin typeface="Arial" panose="020B0604020202020204" pitchFamily="34" charset="0"/>
              <a:cs typeface="Arial" panose="020B0604020202020204" pitchFamily="34" charset="0"/>
            </a:endParaRPr>
          </a:p>
        </p:txBody>
      </p:sp>
      <p:sp>
        <p:nvSpPr>
          <p:cNvPr id="28675" name="Rectangle 2">
            <a:extLst>
              <a:ext uri="{FF2B5EF4-FFF2-40B4-BE49-F238E27FC236}">
                <a16:creationId xmlns:a16="http://schemas.microsoft.com/office/drawing/2014/main" id="{16C95DF3-F5C5-48FB-B033-1DA81652FD28}"/>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ACDF08A8-2D8C-4949-A5E8-DA5E72C78D2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a:t>Matt 23:27-28</a:t>
            </a:r>
            <a:r>
              <a:rPr lang="en-US" altLang="en-US"/>
              <a:t>, “Woe to you, scribes and Pharisees, hypocrites! For you are like whitewashed tombs which </a:t>
            </a:r>
            <a:r>
              <a:rPr lang="en-US" altLang="en-US" b="1" i="1"/>
              <a:t>on the outside appear beautiful, but inside they are full of dead men's bones and all uncleanness</a:t>
            </a:r>
            <a:r>
              <a:rPr lang="en-US" altLang="en-US"/>
              <a:t>. 28 "Even so you too </a:t>
            </a:r>
            <a:r>
              <a:rPr lang="en-US" altLang="en-US" b="1" i="1"/>
              <a:t>outwardly appear righteous to men, but inwardly you are full of hypocrisy and lawlessness</a:t>
            </a:r>
            <a:r>
              <a:rPr lang="en-US" altLang="en-US"/>
              <a:t>.”</a:t>
            </a:r>
          </a:p>
          <a:p>
            <a:pPr eaLnBrk="1" hangingPunct="1"/>
            <a:endParaRPr lang="en-US" altLang="en-US"/>
          </a:p>
          <a:p>
            <a:pPr eaLnBrk="1" hangingPunct="1"/>
            <a:r>
              <a:rPr lang="en-US" altLang="en-US" b="1" u="sng"/>
              <a:t>Eph 6:5-7;</a:t>
            </a:r>
            <a:r>
              <a:rPr lang="en-US" altLang="en-US"/>
              <a:t> “Slaves, be obedient to those who are your masters according to the flesh, with fear and trembling, in the sincerity of your heart, as to Christ; 6 not by way of eyeservice, as men-pleasers, but as slaves of Christ, doing the will of God from the heart.”</a:t>
            </a:r>
          </a:p>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BC8CBDF9-15B7-41F1-AA45-AC51772E381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B8FB012-AC40-42EA-B881-C3ECAA521C72}" type="slidenum">
              <a:rPr lang="en-US" altLang="en-US" smtClean="0">
                <a:latin typeface="Arial" panose="020B0604020202020204" pitchFamily="34" charset="0"/>
                <a:cs typeface="Arial" panose="020B0604020202020204" pitchFamily="34" charset="0"/>
              </a:rPr>
              <a:pPr fontAlgn="base">
                <a:spcBef>
                  <a:spcPct val="0"/>
                </a:spcBef>
                <a:spcAft>
                  <a:spcPct val="0"/>
                </a:spcAft>
              </a:pPr>
              <a:t>14</a:t>
            </a:fld>
            <a:endParaRPr lang="en-US" altLang="en-US">
              <a:latin typeface="Arial" panose="020B0604020202020204" pitchFamily="34" charset="0"/>
              <a:cs typeface="Arial" panose="020B0604020202020204" pitchFamily="34" charset="0"/>
            </a:endParaRPr>
          </a:p>
        </p:txBody>
      </p:sp>
      <p:sp>
        <p:nvSpPr>
          <p:cNvPr id="30723" name="Rectangle 2">
            <a:extLst>
              <a:ext uri="{FF2B5EF4-FFF2-40B4-BE49-F238E27FC236}">
                <a16:creationId xmlns:a16="http://schemas.microsoft.com/office/drawing/2014/main" id="{1F0F8E0C-D987-4848-90A6-54257FD52910}"/>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061C0B3B-AE90-4BDB-BC56-8466849E975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In the world-not of the world.  John 17:11-16</a:t>
            </a:r>
          </a:p>
          <a:p>
            <a:pPr eaLnBrk="1" hangingPunct="1"/>
            <a:endParaRPr lang="en-US" altLang="en-US" b="1" u="sng"/>
          </a:p>
          <a:p>
            <a:pPr eaLnBrk="1" hangingPunct="1"/>
            <a:r>
              <a:rPr lang="en-US" altLang="en-US" b="1" u="sng"/>
              <a:t>Prov 14:12</a:t>
            </a:r>
            <a:r>
              <a:rPr lang="en-US" altLang="en-US"/>
              <a:t>, “There is a way which seems right to a man, But its end is the way of death.”</a:t>
            </a:r>
          </a:p>
          <a:p>
            <a:pPr eaLnBrk="1" hangingPunct="1"/>
            <a:endParaRPr lang="en-US" altLang="en-US"/>
          </a:p>
          <a:p>
            <a:pPr eaLnBrk="1" hangingPunct="1"/>
            <a:r>
              <a:rPr lang="en-US" altLang="en-US" b="1" u="sng"/>
              <a:t>1 Cor 6:9-11</a:t>
            </a:r>
            <a:r>
              <a:rPr lang="en-US" altLang="en-US"/>
              <a:t>, “Or do you not know that </a:t>
            </a:r>
            <a:r>
              <a:rPr lang="en-US" altLang="en-US" b="1" i="1"/>
              <a:t>the unrighteous shall not inherit the kingdom of God</a:t>
            </a:r>
            <a:r>
              <a:rPr lang="en-US" altLang="en-US"/>
              <a:t>? Do not be deceived; neither </a:t>
            </a:r>
            <a:r>
              <a:rPr lang="en-US" altLang="en-US" b="1" i="1"/>
              <a:t>fornicators, nor idolaters, nor adulterers, nor effeminate, nor homosexuals, 10 nor thieves, nor the covetous, nor drunkards, nor revilers, nor swindlers</a:t>
            </a:r>
            <a:r>
              <a:rPr lang="en-US" altLang="en-US"/>
              <a:t>, shall inherit the kingdom of God. 11 And such were some of you; but you were washed, but you were sanctified, but you were justified in the name of the Lord Jesus Christ, and in the Spirit of our God.”</a:t>
            </a:r>
          </a:p>
          <a:p>
            <a:pPr eaLnBrk="1" hangingPunct="1"/>
            <a:endParaRPr lang="en-US" altLang="en-US"/>
          </a:p>
          <a:p>
            <a:pPr eaLnBrk="1" hangingPunct="1"/>
            <a:r>
              <a:rPr lang="en-US" altLang="en-US" b="1" u="sng"/>
              <a:t>Gal 5:16-21</a:t>
            </a:r>
            <a:r>
              <a:rPr lang="en-US" altLang="en-US"/>
              <a:t>, “</a:t>
            </a:r>
            <a:r>
              <a:rPr lang="en-US" altLang="en-US" b="1" i="1"/>
              <a:t>But I say, walk by the Spirit, and you will not carry out the desire of the flesh</a:t>
            </a:r>
            <a:r>
              <a:rPr lang="en-US" altLang="en-US"/>
              <a:t>. 17 For the flesh sets its desire against the Spirit, and the Spirit against the flesh; for these are in opposition to one another, so that you may not do the things that you please. 18 But if you are led by the Spirit, you are not under the Law. 19 Now the deeds of the flesh are evident, which are: immorality, impurity, sensuality, 20 idolatry, sorcery, enmities, strife, jealousy, outbursts of anger, disputes, dissensions, factions, 21 envying, drunkenness, carousing, </a:t>
            </a:r>
            <a:r>
              <a:rPr lang="en-US" altLang="en-US" b="1" i="1"/>
              <a:t>and things like these</a:t>
            </a:r>
            <a:r>
              <a:rPr lang="en-US" altLang="en-US"/>
              <a:t>, of which I forewarn you just as I have forewarned you that those who practice such things shall not inherit the kingdom of God.”</a:t>
            </a:r>
          </a:p>
          <a:p>
            <a:pPr eaLnBrk="1" hangingPunct="1"/>
            <a:endParaRPr lang="en-US" altLang="en-US"/>
          </a:p>
          <a:p>
            <a:pPr eaLnBrk="1" hangingPunct="1"/>
            <a:r>
              <a:rPr lang="en-US" altLang="en-US" b="1" u="sng"/>
              <a:t>2 Cor 6:14-7:1</a:t>
            </a:r>
            <a:r>
              <a:rPr lang="en-US" altLang="en-US"/>
              <a:t>, “14 Do not be bound together with unbelievers; for </a:t>
            </a:r>
            <a:r>
              <a:rPr lang="en-US" altLang="en-US" b="1" i="1"/>
              <a:t>what partnership have righteousness and lawlessness, or what fellowship has light with darkness</a:t>
            </a:r>
            <a:r>
              <a:rPr lang="en-US" altLang="en-US"/>
              <a:t>? 15 Or what harmony has Christ with Belial, or what has a believer in common with an unbeliever? 16 Or what agreement has the temple of God with idols? For we are the temple of the living God; just as God said, "I will dwell in them and walk among them; And I will be their God, and they shall be My people. 17 </a:t>
            </a:r>
            <a:r>
              <a:rPr lang="en-US" altLang="en-US" b="1" i="1"/>
              <a:t>Therefore, come out from their midst and be separate</a:t>
            </a:r>
            <a:r>
              <a:rPr lang="en-US" altLang="en-US"/>
              <a:t>," says the Lord. "And do not touch what is unclean; And I will welcome you. 18 "And I will be a father to you, And you shall be sons and daughters to Me," Says the Lord Almighty. 7:1 Therefore, having these promises, beloved, let us cleanse ourselves from all defilement of flesh and spirit, perfecting holiness in the fear of God.”</a:t>
            </a:r>
          </a:p>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033BF6FE-5341-4455-911B-901C6049819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EEAB652-6028-4B49-8E92-16E23016C3E9}" type="slidenum">
              <a:rPr lang="en-US" altLang="en-US" smtClean="0">
                <a:latin typeface="Arial" panose="020B0604020202020204" pitchFamily="34" charset="0"/>
                <a:cs typeface="Arial" panose="020B0604020202020204" pitchFamily="34" charset="0"/>
              </a:rPr>
              <a:pPr fontAlgn="base">
                <a:spcBef>
                  <a:spcPct val="0"/>
                </a:spcBef>
                <a:spcAft>
                  <a:spcPct val="0"/>
                </a:spcAft>
              </a:pPr>
              <a:t>15</a:t>
            </a:fld>
            <a:endParaRPr lang="en-US" altLang="en-US">
              <a:latin typeface="Arial" panose="020B0604020202020204" pitchFamily="34" charset="0"/>
              <a:cs typeface="Arial" panose="020B0604020202020204" pitchFamily="34" charset="0"/>
            </a:endParaRPr>
          </a:p>
        </p:txBody>
      </p:sp>
      <p:sp>
        <p:nvSpPr>
          <p:cNvPr id="32771" name="Rectangle 2">
            <a:extLst>
              <a:ext uri="{FF2B5EF4-FFF2-40B4-BE49-F238E27FC236}">
                <a16:creationId xmlns:a16="http://schemas.microsoft.com/office/drawing/2014/main" id="{D82F4373-07E4-40DD-974E-10DB7BA306E0}"/>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E005583C-764F-4744-89E7-DCE88A1455C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a:t>Matt 23:27-28</a:t>
            </a:r>
            <a:r>
              <a:rPr lang="en-US" altLang="en-US"/>
              <a:t>, “Woe to you, scribes and Pharisees, hypocrites! For you are like whitewashed tombs which </a:t>
            </a:r>
            <a:r>
              <a:rPr lang="en-US" altLang="en-US" b="1" i="1"/>
              <a:t>on the outside appear beautiful, but inside they are full of dead men's bones and all uncleanness</a:t>
            </a:r>
            <a:r>
              <a:rPr lang="en-US" altLang="en-US"/>
              <a:t>. 28 "Even so you too </a:t>
            </a:r>
            <a:r>
              <a:rPr lang="en-US" altLang="en-US" b="1" i="1"/>
              <a:t>outwardly appear righteous to men, but inwardly you are full of hypocrisy and lawlessness</a:t>
            </a:r>
            <a:r>
              <a:rPr lang="en-US" altLang="en-US"/>
              <a:t>.”</a:t>
            </a:r>
          </a:p>
          <a:p>
            <a:pPr eaLnBrk="1" hangingPunct="1"/>
            <a:endParaRPr lang="en-US" altLang="en-US"/>
          </a:p>
          <a:p>
            <a:pPr eaLnBrk="1" hangingPunct="1"/>
            <a:r>
              <a:rPr lang="en-US" altLang="en-US" b="1" u="sng"/>
              <a:t>Eph 6:5-7;</a:t>
            </a:r>
            <a:r>
              <a:rPr lang="en-US" altLang="en-US"/>
              <a:t> “Slaves, be obedient to those who are your masters according to the flesh, with fear and trembling, in the sincerity of your heart, as to Christ; 6 not by way of eyeservice, as men-pleasers, but as slaves of Christ, doing the will of God from the heart.”</a:t>
            </a:r>
          </a:p>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2DF59359-BF06-491D-A2DF-AEA9EE0DD87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25510D4-F8CE-4CF8-9F70-79F15A88BDA6}" type="slidenum">
              <a:rPr lang="en-US" altLang="en-US" smtClean="0">
                <a:latin typeface="Arial" panose="020B0604020202020204" pitchFamily="34" charset="0"/>
                <a:cs typeface="Arial" panose="020B0604020202020204" pitchFamily="34" charset="0"/>
              </a:rPr>
              <a:pPr fontAlgn="base">
                <a:spcBef>
                  <a:spcPct val="0"/>
                </a:spcBef>
                <a:spcAft>
                  <a:spcPct val="0"/>
                </a:spcAft>
              </a:pPr>
              <a:t>16</a:t>
            </a:fld>
            <a:endParaRPr lang="en-US" altLang="en-US">
              <a:latin typeface="Arial" panose="020B0604020202020204" pitchFamily="34" charset="0"/>
              <a:cs typeface="Arial" panose="020B0604020202020204" pitchFamily="34" charset="0"/>
            </a:endParaRPr>
          </a:p>
        </p:txBody>
      </p:sp>
      <p:sp>
        <p:nvSpPr>
          <p:cNvPr id="34819" name="Rectangle 2">
            <a:extLst>
              <a:ext uri="{FF2B5EF4-FFF2-40B4-BE49-F238E27FC236}">
                <a16:creationId xmlns:a16="http://schemas.microsoft.com/office/drawing/2014/main" id="{85B30FDB-551D-40F8-BE48-A04270C86444}"/>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81B62C3F-3368-49BE-B83E-0F32C734993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r>
              <a:rPr lang="en-US" altLang="en-US" sz="900" b="1" u="sng"/>
              <a:t>Heb 3:12-15</a:t>
            </a:r>
            <a:r>
              <a:rPr lang="en-US" altLang="en-US" sz="900"/>
              <a:t>, “Take care, brethren, lest there should be in any one of you an evil, unbelieving heart, in falling away from the living God. 13 But encourage one another day after day, as long as it is still called "Today," lest any one of you be hardened by the deceitfulness of sin. 14 </a:t>
            </a:r>
            <a:r>
              <a:rPr lang="en-US" altLang="en-US" sz="900" b="1" i="1"/>
              <a:t>For we have become partakers of Christ, if we hold fast the beginning of our assurance firm until the end;</a:t>
            </a:r>
            <a:r>
              <a:rPr lang="en-US" altLang="en-US" sz="900"/>
              <a:t> 15 while it is said,"Today if you hear His voice, Do not harden your hearts, as when they provoked Me."</a:t>
            </a:r>
          </a:p>
          <a:p>
            <a:pPr eaLnBrk="1" hangingPunct="1">
              <a:lnSpc>
                <a:spcPct val="90000"/>
              </a:lnSpc>
            </a:pPr>
            <a:endParaRPr lang="en-US" altLang="en-US" sz="900"/>
          </a:p>
          <a:p>
            <a:pPr eaLnBrk="1" hangingPunct="1">
              <a:lnSpc>
                <a:spcPct val="90000"/>
              </a:lnSpc>
            </a:pPr>
            <a:r>
              <a:rPr lang="en-US" altLang="en-US" sz="900" b="1" u="sng"/>
              <a:t>Heb 6:11-12</a:t>
            </a:r>
            <a:r>
              <a:rPr lang="en-US" altLang="en-US" sz="900"/>
              <a:t>, “And we desire that each one of you show the same diligence so as to realize the full assurance of hope </a:t>
            </a:r>
            <a:r>
              <a:rPr lang="en-US" altLang="en-US" sz="900" b="1" i="1"/>
              <a:t>until the end</a:t>
            </a:r>
            <a:r>
              <a:rPr lang="en-US" altLang="en-US" sz="900"/>
              <a:t>, 12 that you may not be sluggish, but imitators of those who through faith and patience inherit the promises.”</a:t>
            </a:r>
          </a:p>
          <a:p>
            <a:pPr eaLnBrk="1" hangingPunct="1">
              <a:lnSpc>
                <a:spcPct val="90000"/>
              </a:lnSpc>
            </a:pPr>
            <a:endParaRPr lang="en-US" altLang="en-US" sz="900"/>
          </a:p>
          <a:p>
            <a:pPr eaLnBrk="1" hangingPunct="1">
              <a:lnSpc>
                <a:spcPct val="90000"/>
              </a:lnSpc>
            </a:pPr>
            <a:r>
              <a:rPr lang="en-US" altLang="en-US" sz="900" b="1" u="sng"/>
              <a:t>Heb 10:32-39</a:t>
            </a:r>
            <a:r>
              <a:rPr lang="en-US" altLang="en-US" sz="900"/>
              <a:t>, “But remember the former days, when, after being enlightened, you endured a great conflict of sufferings, 33 partly, by being made a public spectacle through reproaches and tribulations, and partly by becoming sharers with those who were so treated. 34 For you showed sympathy to the prisoners, and accepted joyfully the seizure of your property, knowing that you have for yourselves a better possession and an abiding one. 35 Therefore, do not throw away your confidence, which has a great reward. 36 </a:t>
            </a:r>
            <a:r>
              <a:rPr lang="en-US" altLang="en-US" sz="900" b="1" i="1"/>
              <a:t>For you have need of endurance, so that when you have done the will of God, you may receive what was promised</a:t>
            </a:r>
            <a:r>
              <a:rPr lang="en-US" altLang="en-US" sz="900"/>
              <a:t>. 37 For yet in a very little while, He who is coming will come, and will not delay. 38 But My righteous one shall live by faith; </a:t>
            </a:r>
            <a:r>
              <a:rPr lang="en-US" altLang="en-US" sz="900" b="1" i="1"/>
              <a:t>And if he shrinks back, My soul has no pleasure in him</a:t>
            </a:r>
            <a:r>
              <a:rPr lang="en-US" altLang="en-US" sz="900"/>
              <a:t>. 39 </a:t>
            </a:r>
            <a:r>
              <a:rPr lang="en-US" altLang="en-US" sz="900" b="1" i="1"/>
              <a:t>But we are not of those who shrink back to destruction, but of those who have faith to the preserving of the soul</a:t>
            </a:r>
            <a:r>
              <a:rPr lang="en-US" altLang="en-US" sz="900"/>
              <a:t>.”</a:t>
            </a:r>
          </a:p>
          <a:p>
            <a:pPr eaLnBrk="1" hangingPunct="1">
              <a:lnSpc>
                <a:spcPct val="90000"/>
              </a:lnSpc>
            </a:pPr>
            <a:endParaRPr lang="en-US" altLang="en-US" sz="900"/>
          </a:p>
          <a:p>
            <a:pPr eaLnBrk="1" hangingPunct="1">
              <a:lnSpc>
                <a:spcPct val="90000"/>
              </a:lnSpc>
            </a:pPr>
            <a:r>
              <a:rPr lang="en-US" altLang="en-US" sz="900" b="1" u="sng"/>
              <a:t>James 1:2-4</a:t>
            </a:r>
            <a:r>
              <a:rPr lang="en-US" altLang="en-US" sz="900"/>
              <a:t>, “Consider it all joy, my brethren, when you encounter various trials, 3 knowing that </a:t>
            </a:r>
            <a:r>
              <a:rPr lang="en-US" altLang="en-US" sz="900" b="1" i="1"/>
              <a:t>the testing of your faith produces endurance. 4 And let endurance have its perfect result, that you may be perfect and complete, lacking in nothing</a:t>
            </a:r>
            <a:r>
              <a:rPr lang="en-US" altLang="en-US" sz="900"/>
              <a:t>.”</a:t>
            </a:r>
          </a:p>
          <a:p>
            <a:pPr eaLnBrk="1" hangingPunct="1">
              <a:lnSpc>
                <a:spcPct val="90000"/>
              </a:lnSpc>
            </a:pPr>
            <a:endParaRPr lang="en-US" altLang="en-US" sz="900"/>
          </a:p>
          <a:p>
            <a:pPr eaLnBrk="1" hangingPunct="1">
              <a:lnSpc>
                <a:spcPct val="90000"/>
              </a:lnSpc>
            </a:pPr>
            <a:r>
              <a:rPr lang="en-US" altLang="en-US" sz="900" b="1" u="sng"/>
              <a:t>James 5:10-11</a:t>
            </a:r>
            <a:r>
              <a:rPr lang="en-US" altLang="en-US" sz="900"/>
              <a:t>, “As an example, brethren, of suffering and patience, take the prophets who spoke in the name of the Lord. 11 </a:t>
            </a:r>
            <a:r>
              <a:rPr lang="en-US" altLang="en-US" sz="900" b="1" i="1"/>
              <a:t>Behold, we count those blessed who endured</a:t>
            </a:r>
            <a:r>
              <a:rPr lang="en-US" altLang="en-US" sz="900"/>
              <a:t>. You have heard of the endurance of Job and have seen the outcome of the Lord's dealings, that the Lord is full of compassion and is merciful.”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7347E409-9FAB-4990-90FF-83991FB80AF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9964D7D-3793-4319-9CE1-C6C0EB180373}" type="slidenum">
              <a:rPr lang="en-US" altLang="en-US" smtClean="0">
                <a:latin typeface="Arial" panose="020B0604020202020204" pitchFamily="34" charset="0"/>
                <a:cs typeface="Arial" panose="020B0604020202020204" pitchFamily="34" charset="0"/>
              </a:rPr>
              <a:pPr fontAlgn="base">
                <a:spcBef>
                  <a:spcPct val="0"/>
                </a:spcBef>
                <a:spcAft>
                  <a:spcPct val="0"/>
                </a:spcAft>
              </a:pPr>
              <a:t>17</a:t>
            </a:fld>
            <a:endParaRPr lang="en-US" altLang="en-US">
              <a:latin typeface="Arial" panose="020B0604020202020204" pitchFamily="34" charset="0"/>
              <a:cs typeface="Arial" panose="020B0604020202020204" pitchFamily="34" charset="0"/>
            </a:endParaRPr>
          </a:p>
        </p:txBody>
      </p:sp>
      <p:sp>
        <p:nvSpPr>
          <p:cNvPr id="36867" name="Rectangle 2">
            <a:extLst>
              <a:ext uri="{FF2B5EF4-FFF2-40B4-BE49-F238E27FC236}">
                <a16:creationId xmlns:a16="http://schemas.microsoft.com/office/drawing/2014/main" id="{0596660D-9D2B-4B47-9DA5-270ED8F03900}"/>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93A89792-76D9-4E98-9241-835B4EA5059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    </a:t>
            </a:r>
          </a:p>
          <a:p>
            <a:pPr eaLnBrk="1" hangingPunct="1"/>
            <a:r>
              <a:rPr lang="en-US" altLang="en-US"/>
              <a:t>Acts 26:18-19</a:t>
            </a:r>
          </a:p>
          <a:p>
            <a:pPr eaLnBrk="1" hangingPunct="1"/>
            <a:r>
              <a:rPr lang="en-US" altLang="en-US"/>
              <a:t>to open their eyes so that they may turn from darkness to light and from the dominion of Satan to God, in order that they may receive forgiveness of sins and an inheritance among those who have been sanctified by faith in Me. '  </a:t>
            </a:r>
          </a:p>
          <a:p>
            <a:pPr eaLnBrk="1" hangingPunct="1"/>
            <a:endParaRPr lang="en-US" altLang="en-US"/>
          </a:p>
          <a:p>
            <a:pPr eaLnBrk="1" hangingPunct="1"/>
            <a:r>
              <a:rPr lang="en-US" altLang="en-US"/>
              <a:t>NASB</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3B822F85-227B-41F0-B52B-07FAA2CEF3B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2AF0B32-71FE-4DB5-B8DC-1999B7CE129D}" type="slidenum">
              <a:rPr lang="en-US" altLang="en-US" smtClean="0">
                <a:latin typeface="Arial" panose="020B0604020202020204" pitchFamily="34" charset="0"/>
                <a:cs typeface="Arial" panose="020B0604020202020204" pitchFamily="34" charset="0"/>
              </a:rPr>
              <a:pPr fontAlgn="base">
                <a:spcBef>
                  <a:spcPct val="0"/>
                </a:spcBef>
                <a:spcAft>
                  <a:spcPct val="0"/>
                </a:spcAft>
              </a:pPr>
              <a:t>2</a:t>
            </a:fld>
            <a:endParaRPr lang="en-US" altLang="en-US">
              <a:latin typeface="Arial" panose="020B0604020202020204" pitchFamily="34" charset="0"/>
              <a:cs typeface="Arial" panose="020B0604020202020204" pitchFamily="34" charset="0"/>
            </a:endParaRPr>
          </a:p>
        </p:txBody>
      </p:sp>
      <p:sp>
        <p:nvSpPr>
          <p:cNvPr id="6147" name="Rectangle 2">
            <a:extLst>
              <a:ext uri="{FF2B5EF4-FFF2-40B4-BE49-F238E27FC236}">
                <a16:creationId xmlns:a16="http://schemas.microsoft.com/office/drawing/2014/main" id="{81C446DE-05A9-4155-A08B-95A87FC8E15A}"/>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D90B800F-2976-4B2B-9628-E744D013856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a:p>
            <a:pPr eaLnBrk="1" hangingPunct="1"/>
            <a:r>
              <a:rPr lang="en-US" altLang="en-US"/>
              <a:t> </a:t>
            </a:r>
          </a:p>
          <a:p>
            <a:pPr eaLnBrk="1" hangingPunct="1"/>
            <a:r>
              <a:rPr lang="en-US" altLang="en-US"/>
              <a:t>Matt 5:14-16, “You are the light of the world. A city set on a hill cannot be hidden. </a:t>
            </a:r>
            <a:r>
              <a:rPr lang="en-US" altLang="en-US" b="1"/>
              <a:t>15 </a:t>
            </a:r>
            <a:r>
              <a:rPr lang="en-US" altLang="en-US"/>
              <a:t>"Nor do </a:t>
            </a:r>
            <a:r>
              <a:rPr lang="en-US" altLang="en-US" i="1"/>
              <a:t>men </a:t>
            </a:r>
            <a:r>
              <a:rPr lang="en-US" altLang="en-US"/>
              <a:t>light a lamp, and put it under the peck-measure, but on the lampstand; and it gives light to all who are in the house. </a:t>
            </a:r>
            <a:r>
              <a:rPr lang="en-US" altLang="en-US" b="1"/>
              <a:t>16 </a:t>
            </a:r>
            <a:r>
              <a:rPr lang="en-US" altLang="en-US"/>
              <a:t>"Let your light shine before men in such a way that they may see your good works, and glorify your Father who is in heaven.”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86FF4CC-4DA0-40C7-BF3E-A73B309DCCD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A8DCCFE-A1F1-4B24-A7C4-9DFCB7567371}" type="slidenum">
              <a:rPr lang="en-US" altLang="en-US" smtClean="0">
                <a:latin typeface="Arial" panose="020B0604020202020204" pitchFamily="34" charset="0"/>
                <a:cs typeface="Arial" panose="020B0604020202020204" pitchFamily="34" charset="0"/>
              </a:rPr>
              <a:pPr fontAlgn="base">
                <a:spcBef>
                  <a:spcPct val="0"/>
                </a:spcBef>
                <a:spcAft>
                  <a:spcPct val="0"/>
                </a:spcAft>
              </a:pPr>
              <a:t>3</a:t>
            </a:fld>
            <a:endParaRPr lang="en-US" altLang="en-US">
              <a:latin typeface="Arial" panose="020B0604020202020204" pitchFamily="34" charset="0"/>
              <a:cs typeface="Arial" panose="020B0604020202020204" pitchFamily="34" charset="0"/>
            </a:endParaRPr>
          </a:p>
        </p:txBody>
      </p:sp>
      <p:sp>
        <p:nvSpPr>
          <p:cNvPr id="8195" name="Rectangle 2">
            <a:extLst>
              <a:ext uri="{FF2B5EF4-FFF2-40B4-BE49-F238E27FC236}">
                <a16:creationId xmlns:a16="http://schemas.microsoft.com/office/drawing/2014/main" id="{8E42B614-19A2-44B6-B860-148367C22518}"/>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8082E2EC-BFA1-419F-B848-E7876C01916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sz="1400" b="1" u="sng"/>
              <a:t>Matt 23:27-28</a:t>
            </a:r>
            <a:r>
              <a:rPr lang="en-US" altLang="en-US" sz="1400"/>
              <a:t>, “Woe to you, scribes and Pharisees, hypocrites! For you are like whitewashed tombs which </a:t>
            </a:r>
            <a:r>
              <a:rPr lang="en-US" altLang="en-US" sz="1400" b="1" i="1"/>
              <a:t>on the outside appear beautiful, but inside they are full of dead men's bones and all uncleanness</a:t>
            </a:r>
            <a:r>
              <a:rPr lang="en-US" altLang="en-US" sz="1400"/>
              <a:t>. 28 "Even so you too </a:t>
            </a:r>
            <a:r>
              <a:rPr lang="en-US" altLang="en-US" sz="1400" b="1" i="1"/>
              <a:t>outwardly appear righteous to men, but inwardly you are full of hypocrisy and lawlessness</a:t>
            </a:r>
            <a:r>
              <a:rPr lang="en-US" altLang="en-US" sz="1400"/>
              <a:t>.”</a:t>
            </a:r>
          </a:p>
          <a:p>
            <a:pPr eaLnBrk="1" hangingPunct="1"/>
            <a:endParaRPr lang="en-US" altLang="en-US" sz="1400"/>
          </a:p>
          <a:p>
            <a:pPr eaLnBrk="1" hangingPunct="1"/>
            <a:r>
              <a:rPr lang="en-US" altLang="en-US" sz="1400" b="1" u="sng"/>
              <a:t>Eph 6:5-7;</a:t>
            </a:r>
            <a:r>
              <a:rPr lang="en-US" altLang="en-US" sz="1400"/>
              <a:t> “Slaves, be obedient to those who are your masters according to the flesh, with fear and trembling, in the sincerity of your heart, as to Christ; 6 not by way of eyeservice, as men-pleasers, but as slaves of Christ, doing the will of God from the heart.”</a:t>
            </a:r>
          </a:p>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2366B27-9943-4DF3-8C5F-D8598D037BE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947550B-394A-40F5-B1E7-EE438F2D7522}" type="slidenum">
              <a:rPr lang="en-US" altLang="en-US" smtClean="0">
                <a:latin typeface="Arial" panose="020B0604020202020204" pitchFamily="34" charset="0"/>
                <a:cs typeface="Arial" panose="020B0604020202020204" pitchFamily="34" charset="0"/>
              </a:rPr>
              <a:pPr fontAlgn="base">
                <a:spcBef>
                  <a:spcPct val="0"/>
                </a:spcBef>
                <a:spcAft>
                  <a:spcPct val="0"/>
                </a:spcAft>
              </a:pPr>
              <a:t>4</a:t>
            </a:fld>
            <a:endParaRPr lang="en-US" altLang="en-US">
              <a:latin typeface="Arial" panose="020B0604020202020204" pitchFamily="34" charset="0"/>
              <a:cs typeface="Arial" panose="020B0604020202020204" pitchFamily="34" charset="0"/>
            </a:endParaRPr>
          </a:p>
        </p:txBody>
      </p:sp>
      <p:sp>
        <p:nvSpPr>
          <p:cNvPr id="10243" name="Rectangle 2">
            <a:extLst>
              <a:ext uri="{FF2B5EF4-FFF2-40B4-BE49-F238E27FC236}">
                <a16:creationId xmlns:a16="http://schemas.microsoft.com/office/drawing/2014/main" id="{BC692079-81B4-4716-BD3E-75D7513CF886}"/>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685578FF-7129-4C69-B652-629437AFBA6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a:t>Matt 23:27-28</a:t>
            </a:r>
            <a:r>
              <a:rPr lang="en-US" altLang="en-US"/>
              <a:t>, “Woe to you, scribes and Pharisees, hypocrites! For you are like whitewashed tombs which </a:t>
            </a:r>
            <a:r>
              <a:rPr lang="en-US" altLang="en-US" b="1" i="1"/>
              <a:t>on the outside appear beautiful, but inside they are full of dead men's bones and all uncleanness</a:t>
            </a:r>
            <a:r>
              <a:rPr lang="en-US" altLang="en-US"/>
              <a:t>. 28 "Even so you too </a:t>
            </a:r>
            <a:r>
              <a:rPr lang="en-US" altLang="en-US" b="1" i="1"/>
              <a:t>outwardly appear righteous to men, but inwardly you are full of hypocrisy and lawlessness</a:t>
            </a:r>
            <a:r>
              <a:rPr lang="en-US" altLang="en-US"/>
              <a:t>.”</a:t>
            </a:r>
          </a:p>
          <a:p>
            <a:pPr eaLnBrk="1" hangingPunct="1"/>
            <a:endParaRPr lang="en-US" altLang="en-US"/>
          </a:p>
          <a:p>
            <a:pPr eaLnBrk="1" hangingPunct="1"/>
            <a:r>
              <a:rPr lang="en-US" altLang="en-US" b="1" u="sng"/>
              <a:t>Eph 6:5-7;</a:t>
            </a:r>
            <a:r>
              <a:rPr lang="en-US" altLang="en-US"/>
              <a:t> “Slaves, be obedient to those who are your masters according to the flesh, with fear and trembling, in the sincerity of your heart, as to Christ; 6 not by way of eyeservice, as men-pleasers, but as slaves of Christ, doing the will of God from the heart.”</a:t>
            </a:r>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660C6F56-1BF5-4940-B9A2-9420CFF2FAC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A1B15CB-DEB7-4D2C-83F0-D659986DC842}" type="slidenum">
              <a:rPr lang="en-US" altLang="en-US" smtClean="0">
                <a:latin typeface="Arial" panose="020B0604020202020204" pitchFamily="34" charset="0"/>
                <a:cs typeface="Arial" panose="020B0604020202020204" pitchFamily="34" charset="0"/>
              </a:rPr>
              <a:pPr fontAlgn="base">
                <a:spcBef>
                  <a:spcPct val="0"/>
                </a:spcBef>
                <a:spcAft>
                  <a:spcPct val="0"/>
                </a:spcAft>
              </a:pPr>
              <a:t>5</a:t>
            </a:fld>
            <a:endParaRPr lang="en-US" altLang="en-US">
              <a:latin typeface="Arial" panose="020B0604020202020204" pitchFamily="34" charset="0"/>
              <a:cs typeface="Arial" panose="020B0604020202020204" pitchFamily="34" charset="0"/>
            </a:endParaRPr>
          </a:p>
        </p:txBody>
      </p:sp>
      <p:sp>
        <p:nvSpPr>
          <p:cNvPr id="12291" name="Rectangle 2">
            <a:extLst>
              <a:ext uri="{FF2B5EF4-FFF2-40B4-BE49-F238E27FC236}">
                <a16:creationId xmlns:a16="http://schemas.microsoft.com/office/drawing/2014/main" id="{D77E4E82-8E74-4FDE-A8FB-313149A4FCE4}"/>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DCBCBE85-5115-42F8-87A3-39B5B2D960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a:t>Matt 23:27-28</a:t>
            </a:r>
            <a:r>
              <a:rPr lang="en-US" altLang="en-US"/>
              <a:t>, “Woe to you, scribes and Pharisees, hypocrites! For you are like whitewashed tombs which </a:t>
            </a:r>
            <a:r>
              <a:rPr lang="en-US" altLang="en-US" b="1" i="1"/>
              <a:t>on the outside appear beautiful, but inside they are full of dead men's bones and all uncleanness</a:t>
            </a:r>
            <a:r>
              <a:rPr lang="en-US" altLang="en-US"/>
              <a:t>. 28 "Even so you too </a:t>
            </a:r>
            <a:r>
              <a:rPr lang="en-US" altLang="en-US" b="1" i="1"/>
              <a:t>outwardly appear righteous to men, but inwardly you are full of hypocrisy and lawlessness</a:t>
            </a:r>
            <a:r>
              <a:rPr lang="en-US" altLang="en-US"/>
              <a:t>.”</a:t>
            </a:r>
          </a:p>
          <a:p>
            <a:pPr eaLnBrk="1" hangingPunct="1"/>
            <a:endParaRPr lang="en-US" altLang="en-US"/>
          </a:p>
          <a:p>
            <a:pPr eaLnBrk="1" hangingPunct="1"/>
            <a:r>
              <a:rPr lang="en-US" altLang="en-US" b="1" u="sng"/>
              <a:t>Eph 6:5-7;</a:t>
            </a:r>
            <a:r>
              <a:rPr lang="en-US" altLang="en-US"/>
              <a:t> “Slaves, be obedient to those who are your masters according to the flesh, with fear and trembling, in the sincerity of your heart, as to Christ; 6 not by way of eyeservice, as men-pleasers, but as slaves of Christ, doing the will of God from the heart.”</a:t>
            </a:r>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37E7069-EC93-447F-B823-3718AFA0B81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7172F2D-6123-44CC-AC9E-29057393140F}" type="slidenum">
              <a:rPr lang="en-US" altLang="en-US" smtClean="0">
                <a:latin typeface="Arial" panose="020B0604020202020204" pitchFamily="34" charset="0"/>
                <a:cs typeface="Arial" panose="020B0604020202020204" pitchFamily="34" charset="0"/>
              </a:rPr>
              <a:pPr fontAlgn="base">
                <a:spcBef>
                  <a:spcPct val="0"/>
                </a:spcBef>
                <a:spcAft>
                  <a:spcPct val="0"/>
                </a:spcAft>
              </a:pPr>
              <a:t>6</a:t>
            </a:fld>
            <a:endParaRPr lang="en-US" altLang="en-US">
              <a:latin typeface="Arial" panose="020B0604020202020204" pitchFamily="34" charset="0"/>
              <a:cs typeface="Arial" panose="020B0604020202020204" pitchFamily="34" charset="0"/>
            </a:endParaRPr>
          </a:p>
        </p:txBody>
      </p:sp>
      <p:sp>
        <p:nvSpPr>
          <p:cNvPr id="14339" name="Rectangle 2">
            <a:extLst>
              <a:ext uri="{FF2B5EF4-FFF2-40B4-BE49-F238E27FC236}">
                <a16:creationId xmlns:a16="http://schemas.microsoft.com/office/drawing/2014/main" id="{9F44B1AF-6503-42D0-8169-9E182E24D377}"/>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46B8F7F7-7B8B-40B7-AE90-3F07734F8AD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sz="1000" b="1" u="sng"/>
              <a:t>Prov 14:12</a:t>
            </a:r>
            <a:r>
              <a:rPr lang="en-US" altLang="en-US" sz="1000"/>
              <a:t>, “There is a way which seems right to a man, But its end is the way of death.”</a:t>
            </a:r>
          </a:p>
          <a:p>
            <a:pPr eaLnBrk="1" hangingPunct="1"/>
            <a:endParaRPr lang="en-US" altLang="en-US" sz="1000"/>
          </a:p>
          <a:p>
            <a:pPr eaLnBrk="1" hangingPunct="1"/>
            <a:r>
              <a:rPr lang="en-US" altLang="en-US" sz="1000" b="1" u="sng"/>
              <a:t>1 Kings 12:33</a:t>
            </a:r>
            <a:r>
              <a:rPr lang="en-US" altLang="en-US" sz="1000"/>
              <a:t>, “Then he went up to the altar which he had made in Bethel on the fifteenth day in the eighth month, even in the month which he had devised in his own heart; and he instituted a feast for the sons of Israel, and went up to the altar to burn incense.”</a:t>
            </a:r>
          </a:p>
          <a:p>
            <a:pPr eaLnBrk="1" hangingPunct="1"/>
            <a:endParaRPr lang="en-US" altLang="en-US" sz="1000"/>
          </a:p>
          <a:p>
            <a:pPr eaLnBrk="1" hangingPunct="1"/>
            <a:r>
              <a:rPr lang="en-US" altLang="en-US" sz="1000" b="1" u="sng"/>
              <a:t>Jeremiah 10:23</a:t>
            </a:r>
            <a:r>
              <a:rPr lang="en-US" altLang="en-US" sz="1000"/>
              <a:t>, “I know, O LORD, that a man's way is not in himself; Nor is it in a man who walks to direct his steps.”</a:t>
            </a:r>
          </a:p>
          <a:p>
            <a:pPr eaLnBrk="1" hangingPunct="1"/>
            <a:endParaRPr lang="en-US" altLang="en-US" sz="1000"/>
          </a:p>
          <a:p>
            <a:pPr eaLnBrk="1" hangingPunct="1"/>
            <a:r>
              <a:rPr lang="en-US" altLang="en-US" sz="1000" b="1" u="sng"/>
              <a:t>Eccl 9:10</a:t>
            </a:r>
            <a:r>
              <a:rPr lang="en-US" altLang="en-US" sz="1000"/>
              <a:t>, “</a:t>
            </a:r>
            <a:r>
              <a:rPr lang="en-US" altLang="en-US" sz="1000" b="1" i="1"/>
              <a:t>Whatever your hand finds to do, verily, do it with all your might</a:t>
            </a:r>
            <a:r>
              <a:rPr lang="en-US" altLang="en-US" sz="1000"/>
              <a:t>; for there is no activity or planning or knowledge or wisdom in Sheol where you are going.”</a:t>
            </a:r>
          </a:p>
          <a:p>
            <a:pPr eaLnBrk="1" hangingPunct="1"/>
            <a:endParaRPr lang="en-US" altLang="en-US" sz="1000"/>
          </a:p>
          <a:p>
            <a:pPr eaLnBrk="1" hangingPunct="1"/>
            <a:r>
              <a:rPr lang="en-US" altLang="en-US" sz="1000" b="1" u="sng"/>
              <a:t>Luke 13:24</a:t>
            </a:r>
            <a:r>
              <a:rPr lang="en-US" altLang="en-US" sz="1000"/>
              <a:t>, “</a:t>
            </a:r>
            <a:r>
              <a:rPr lang="en-US" altLang="en-US" sz="1000" b="1" i="1"/>
              <a:t>Strive to enter by the narrow door</a:t>
            </a:r>
            <a:r>
              <a:rPr lang="en-US" altLang="en-US" sz="1000"/>
              <a:t>; for many, I tell you, will seek to enter and will not be able.”</a:t>
            </a:r>
          </a:p>
          <a:p>
            <a:pPr eaLnBrk="1" hangingPunct="1"/>
            <a:endParaRPr lang="en-US" altLang="en-US" sz="1000"/>
          </a:p>
          <a:p>
            <a:pPr eaLnBrk="1" hangingPunct="1"/>
            <a:r>
              <a:rPr lang="en-US" altLang="en-US" sz="1000" b="1" u="sng"/>
              <a:t>1 Cor 9:24-27</a:t>
            </a:r>
            <a:r>
              <a:rPr lang="en-US" altLang="en-US" sz="1000"/>
              <a:t>, “Do you not know that those who run in a race all run, but only one receives the prize? </a:t>
            </a:r>
            <a:r>
              <a:rPr lang="en-US" altLang="en-US" sz="1000" b="1" i="1"/>
              <a:t>Run in such a way that you may win</a:t>
            </a:r>
            <a:r>
              <a:rPr lang="en-US" altLang="en-US" sz="1000"/>
              <a:t>. 25 And everyone who competes in the games exercises self-control in all things. They then do it to receive a perishable wreath, but we an imperishable. 26 Therefore I run in such a way, as not without aim; I box in such a way, as not beating the air; 27 but I buffet my body and make it my slave, lest possibly, after I have preached to others, I myself should be disqualified.”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E8FDE3E7-FC01-4F0F-9AA4-6442FEE3C3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73F85E2-3421-4005-95D3-DD85020FA474}" type="slidenum">
              <a:rPr lang="en-US" altLang="en-US" smtClean="0">
                <a:latin typeface="Arial" panose="020B0604020202020204" pitchFamily="34" charset="0"/>
                <a:cs typeface="Arial" panose="020B0604020202020204" pitchFamily="34" charset="0"/>
              </a:rPr>
              <a:pPr fontAlgn="base">
                <a:spcBef>
                  <a:spcPct val="0"/>
                </a:spcBef>
                <a:spcAft>
                  <a:spcPct val="0"/>
                </a:spcAft>
              </a:pPr>
              <a:t>7</a:t>
            </a:fld>
            <a:endParaRPr lang="en-US" altLang="en-US">
              <a:latin typeface="Arial" panose="020B0604020202020204" pitchFamily="34" charset="0"/>
              <a:cs typeface="Arial" panose="020B0604020202020204" pitchFamily="34" charset="0"/>
            </a:endParaRPr>
          </a:p>
        </p:txBody>
      </p:sp>
      <p:sp>
        <p:nvSpPr>
          <p:cNvPr id="16387" name="Rectangle 2">
            <a:extLst>
              <a:ext uri="{FF2B5EF4-FFF2-40B4-BE49-F238E27FC236}">
                <a16:creationId xmlns:a16="http://schemas.microsoft.com/office/drawing/2014/main" id="{BA86B364-A7D5-463F-B744-A7E31617F7A5}"/>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AEFDE8A1-8D06-49BF-8E9E-AE14E760B9A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a:t>Matt 23:27-28</a:t>
            </a:r>
            <a:r>
              <a:rPr lang="en-US" altLang="en-US"/>
              <a:t>, “Woe to you, scribes and Pharisees, hypocrites! For you are like whitewashed tombs which </a:t>
            </a:r>
            <a:r>
              <a:rPr lang="en-US" altLang="en-US" b="1" i="1"/>
              <a:t>on the outside appear beautiful, but inside they are full of dead men's bones and all uncleanness</a:t>
            </a:r>
            <a:r>
              <a:rPr lang="en-US" altLang="en-US"/>
              <a:t>. 28 "Even so you too </a:t>
            </a:r>
            <a:r>
              <a:rPr lang="en-US" altLang="en-US" b="1" i="1"/>
              <a:t>outwardly appear righteous to men, but inwardly you are full of hypocrisy and lawlessness</a:t>
            </a:r>
            <a:r>
              <a:rPr lang="en-US" altLang="en-US"/>
              <a:t>.”</a:t>
            </a:r>
          </a:p>
          <a:p>
            <a:pPr eaLnBrk="1" hangingPunct="1"/>
            <a:endParaRPr lang="en-US" altLang="en-US"/>
          </a:p>
          <a:p>
            <a:pPr eaLnBrk="1" hangingPunct="1"/>
            <a:r>
              <a:rPr lang="en-US" altLang="en-US" b="1" u="sng"/>
              <a:t>Eph 6:5-7;</a:t>
            </a:r>
            <a:r>
              <a:rPr lang="en-US" altLang="en-US"/>
              <a:t> “Slaves, be obedient to those who are your masters according to the flesh, with fear and trembling, in the sincerity of your heart, as to Christ; 6 not by way of eyeservice, as men-pleasers, but as slaves of Christ, doing the will of God from the heart.”</a:t>
            </a:r>
          </a:p>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B35E3569-887E-43AF-BC1C-DC373444A7B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CF5C7EC-596A-47E5-98AC-AA23B4C6CC72}" type="slidenum">
              <a:rPr lang="en-US" altLang="en-US" smtClean="0">
                <a:latin typeface="Arial" panose="020B0604020202020204" pitchFamily="34" charset="0"/>
                <a:cs typeface="Arial" panose="020B0604020202020204" pitchFamily="34" charset="0"/>
              </a:rPr>
              <a:pPr fontAlgn="base">
                <a:spcBef>
                  <a:spcPct val="0"/>
                </a:spcBef>
                <a:spcAft>
                  <a:spcPct val="0"/>
                </a:spcAft>
              </a:pPr>
              <a:t>8</a:t>
            </a:fld>
            <a:endParaRPr lang="en-US" altLang="en-US">
              <a:latin typeface="Arial" panose="020B0604020202020204" pitchFamily="34" charset="0"/>
              <a:cs typeface="Arial" panose="020B0604020202020204" pitchFamily="34" charset="0"/>
            </a:endParaRPr>
          </a:p>
        </p:txBody>
      </p:sp>
      <p:sp>
        <p:nvSpPr>
          <p:cNvPr id="18435" name="Rectangle 2">
            <a:extLst>
              <a:ext uri="{FF2B5EF4-FFF2-40B4-BE49-F238E27FC236}">
                <a16:creationId xmlns:a16="http://schemas.microsoft.com/office/drawing/2014/main" id="{19D72F9F-25B5-4B1C-8738-413EA38E5E4D}"/>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113E5A1D-3232-4AC7-891D-26FFB29C614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a:t>Matt 23:27-28</a:t>
            </a:r>
            <a:r>
              <a:rPr lang="en-US" altLang="en-US"/>
              <a:t>, “Woe to you, scribes and Pharisees, hypocrites! For you are like whitewashed tombs which </a:t>
            </a:r>
            <a:r>
              <a:rPr lang="en-US" altLang="en-US" b="1" i="1"/>
              <a:t>on the outside appear beautiful, but inside they are full of dead men's bones and all uncleanness</a:t>
            </a:r>
            <a:r>
              <a:rPr lang="en-US" altLang="en-US"/>
              <a:t>. 28 "Even so you too </a:t>
            </a:r>
            <a:r>
              <a:rPr lang="en-US" altLang="en-US" b="1" i="1"/>
              <a:t>outwardly appear righteous to men, but inwardly you are full of hypocrisy and lawlessness</a:t>
            </a:r>
            <a:r>
              <a:rPr lang="en-US" altLang="en-US"/>
              <a:t>.”</a:t>
            </a:r>
          </a:p>
          <a:p>
            <a:pPr eaLnBrk="1" hangingPunct="1"/>
            <a:endParaRPr lang="en-US" altLang="en-US"/>
          </a:p>
          <a:p>
            <a:pPr eaLnBrk="1" hangingPunct="1"/>
            <a:r>
              <a:rPr lang="en-US" altLang="en-US" b="1" u="sng"/>
              <a:t>Eph 6:5-7;</a:t>
            </a:r>
            <a:r>
              <a:rPr lang="en-US" altLang="en-US"/>
              <a:t> “Slaves, be obedient to those who are your masters according to the flesh, with fear and trembling, in the sincerity of your heart, as to Christ; 6 not by way of eyeservice, as men-pleasers, but as slaves of Christ, doing the will of God from the heart.”</a:t>
            </a:r>
          </a:p>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281F4689-4FE1-466A-AE2C-5ED9EA25A28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C357F1-74BB-492A-9191-86D125CF1658}" type="slidenum">
              <a:rPr lang="en-US" altLang="en-US" smtClean="0">
                <a:latin typeface="Arial" panose="020B0604020202020204" pitchFamily="34" charset="0"/>
                <a:cs typeface="Arial" panose="020B0604020202020204" pitchFamily="34" charset="0"/>
              </a:rPr>
              <a:pPr fontAlgn="base">
                <a:spcBef>
                  <a:spcPct val="0"/>
                </a:spcBef>
                <a:spcAft>
                  <a:spcPct val="0"/>
                </a:spcAft>
              </a:pPr>
              <a:t>9</a:t>
            </a:fld>
            <a:endParaRPr lang="en-US" altLang="en-US">
              <a:latin typeface="Arial" panose="020B0604020202020204" pitchFamily="34" charset="0"/>
              <a:cs typeface="Arial" panose="020B0604020202020204" pitchFamily="34" charset="0"/>
            </a:endParaRPr>
          </a:p>
        </p:txBody>
      </p:sp>
      <p:sp>
        <p:nvSpPr>
          <p:cNvPr id="20483" name="Rectangle 2">
            <a:extLst>
              <a:ext uri="{FF2B5EF4-FFF2-40B4-BE49-F238E27FC236}">
                <a16:creationId xmlns:a16="http://schemas.microsoft.com/office/drawing/2014/main" id="{A0A7370D-1606-4296-9411-68BAE9AE21D7}"/>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9E7DE623-BDFA-4D42-A675-05D6BC5727D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71C66E6-8D51-4C6D-A163-28E977AD682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3C9EA62-8480-4F7D-AF6F-823029C1315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E8E8236-B3C8-45F2-862D-61A43AD9D662}"/>
              </a:ext>
            </a:extLst>
          </p:cNvPr>
          <p:cNvSpPr>
            <a:spLocks noGrp="1"/>
          </p:cNvSpPr>
          <p:nvPr>
            <p:ph type="sldNum" sz="quarter" idx="12"/>
          </p:nvPr>
        </p:nvSpPr>
        <p:spPr/>
        <p:txBody>
          <a:bodyPr/>
          <a:lstStyle>
            <a:lvl1pPr>
              <a:defRPr/>
            </a:lvl1pPr>
          </a:lstStyle>
          <a:p>
            <a:pPr>
              <a:defRPr/>
            </a:pPr>
            <a:fld id="{A0950E84-EA45-441A-BA7D-F3A6653A869A}" type="slidenum">
              <a:rPr lang="en-US" altLang="en-US"/>
              <a:pPr>
                <a:defRPr/>
              </a:pPr>
              <a:t>‹#›</a:t>
            </a:fld>
            <a:endParaRPr lang="en-US" altLang="en-US"/>
          </a:p>
        </p:txBody>
      </p:sp>
    </p:spTree>
    <p:extLst>
      <p:ext uri="{BB962C8B-B14F-4D97-AF65-F5344CB8AC3E}">
        <p14:creationId xmlns:p14="http://schemas.microsoft.com/office/powerpoint/2010/main" val="347542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3802015-2F8A-40DB-B8D3-CF858A127C6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173634C-BB21-48CA-889D-E9D616BBE73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66F3416-18BB-4A2A-AF40-6B335CF1F645}"/>
              </a:ext>
            </a:extLst>
          </p:cNvPr>
          <p:cNvSpPr>
            <a:spLocks noGrp="1"/>
          </p:cNvSpPr>
          <p:nvPr>
            <p:ph type="sldNum" sz="quarter" idx="12"/>
          </p:nvPr>
        </p:nvSpPr>
        <p:spPr/>
        <p:txBody>
          <a:bodyPr/>
          <a:lstStyle>
            <a:lvl1pPr>
              <a:defRPr/>
            </a:lvl1pPr>
          </a:lstStyle>
          <a:p>
            <a:pPr>
              <a:defRPr/>
            </a:pPr>
            <a:fld id="{C2356D68-BC9C-4762-B3EE-5D8B71815CFF}" type="slidenum">
              <a:rPr lang="en-US" altLang="en-US"/>
              <a:pPr>
                <a:defRPr/>
              </a:pPr>
              <a:t>‹#›</a:t>
            </a:fld>
            <a:endParaRPr lang="en-US" altLang="en-US"/>
          </a:p>
        </p:txBody>
      </p:sp>
    </p:spTree>
    <p:extLst>
      <p:ext uri="{BB962C8B-B14F-4D97-AF65-F5344CB8AC3E}">
        <p14:creationId xmlns:p14="http://schemas.microsoft.com/office/powerpoint/2010/main" val="59421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1BA6F82-E007-45DB-807A-5AFB603DC048}"/>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AE2FE16-CF1F-44FC-9CBC-29D84DA547B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DD867DA-720A-498E-8F10-1342AB929F5D}"/>
              </a:ext>
            </a:extLst>
          </p:cNvPr>
          <p:cNvSpPr>
            <a:spLocks noGrp="1"/>
          </p:cNvSpPr>
          <p:nvPr>
            <p:ph type="sldNum" sz="quarter" idx="12"/>
          </p:nvPr>
        </p:nvSpPr>
        <p:spPr/>
        <p:txBody>
          <a:bodyPr/>
          <a:lstStyle>
            <a:lvl1pPr>
              <a:defRPr/>
            </a:lvl1pPr>
          </a:lstStyle>
          <a:p>
            <a:pPr>
              <a:defRPr/>
            </a:pPr>
            <a:fld id="{4CA43C71-375B-4D56-A056-86AE6277F514}" type="slidenum">
              <a:rPr lang="en-US" altLang="en-US"/>
              <a:pPr>
                <a:defRPr/>
              </a:pPr>
              <a:t>‹#›</a:t>
            </a:fld>
            <a:endParaRPr lang="en-US" altLang="en-US"/>
          </a:p>
        </p:txBody>
      </p:sp>
    </p:spTree>
    <p:extLst>
      <p:ext uri="{BB962C8B-B14F-4D97-AF65-F5344CB8AC3E}">
        <p14:creationId xmlns:p14="http://schemas.microsoft.com/office/powerpoint/2010/main" val="37825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1291FBA-2FB1-45AA-9E52-265B077FAB4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CCF41C8-10A6-4FC9-973F-DE791B75262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5E301D9-C4F4-4A07-AC72-E32A724623B0}"/>
              </a:ext>
            </a:extLst>
          </p:cNvPr>
          <p:cNvSpPr>
            <a:spLocks noGrp="1"/>
          </p:cNvSpPr>
          <p:nvPr>
            <p:ph type="sldNum" sz="quarter" idx="12"/>
          </p:nvPr>
        </p:nvSpPr>
        <p:spPr/>
        <p:txBody>
          <a:bodyPr/>
          <a:lstStyle>
            <a:lvl1pPr>
              <a:defRPr/>
            </a:lvl1pPr>
          </a:lstStyle>
          <a:p>
            <a:pPr>
              <a:defRPr/>
            </a:pPr>
            <a:fld id="{614620A1-86C3-4DCA-8696-8C63A149DF2C}" type="slidenum">
              <a:rPr lang="en-US" altLang="en-US"/>
              <a:pPr>
                <a:defRPr/>
              </a:pPr>
              <a:t>‹#›</a:t>
            </a:fld>
            <a:endParaRPr lang="en-US" altLang="en-US"/>
          </a:p>
        </p:txBody>
      </p:sp>
    </p:spTree>
    <p:extLst>
      <p:ext uri="{BB962C8B-B14F-4D97-AF65-F5344CB8AC3E}">
        <p14:creationId xmlns:p14="http://schemas.microsoft.com/office/powerpoint/2010/main" val="249053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269E3D-39BA-44B9-B695-FE480F70CF3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546211A9-1F33-4ECB-86E9-3769066F54D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8B5ED7E-B5FB-4FFF-A7AB-196A31BE077D}"/>
              </a:ext>
            </a:extLst>
          </p:cNvPr>
          <p:cNvSpPr>
            <a:spLocks noGrp="1"/>
          </p:cNvSpPr>
          <p:nvPr>
            <p:ph type="sldNum" sz="quarter" idx="12"/>
          </p:nvPr>
        </p:nvSpPr>
        <p:spPr/>
        <p:txBody>
          <a:bodyPr/>
          <a:lstStyle>
            <a:lvl1pPr>
              <a:defRPr/>
            </a:lvl1pPr>
          </a:lstStyle>
          <a:p>
            <a:pPr>
              <a:defRPr/>
            </a:pPr>
            <a:fld id="{DDE4B361-F38F-427A-8AE1-D7B8FDD53C5D}" type="slidenum">
              <a:rPr lang="en-US" altLang="en-US"/>
              <a:pPr>
                <a:defRPr/>
              </a:pPr>
              <a:t>‹#›</a:t>
            </a:fld>
            <a:endParaRPr lang="en-US" altLang="en-US"/>
          </a:p>
        </p:txBody>
      </p:sp>
    </p:spTree>
    <p:extLst>
      <p:ext uri="{BB962C8B-B14F-4D97-AF65-F5344CB8AC3E}">
        <p14:creationId xmlns:p14="http://schemas.microsoft.com/office/powerpoint/2010/main" val="190139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CC23FAD-F3AD-4D22-93BB-05A62925A75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81E355E5-9377-4EB3-AE9A-1BB02FC8135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F38A1A50-8541-4E4F-837C-73BCE62012AB}"/>
              </a:ext>
            </a:extLst>
          </p:cNvPr>
          <p:cNvSpPr>
            <a:spLocks noGrp="1"/>
          </p:cNvSpPr>
          <p:nvPr>
            <p:ph type="sldNum" sz="quarter" idx="12"/>
          </p:nvPr>
        </p:nvSpPr>
        <p:spPr/>
        <p:txBody>
          <a:bodyPr/>
          <a:lstStyle>
            <a:lvl1pPr>
              <a:defRPr/>
            </a:lvl1pPr>
          </a:lstStyle>
          <a:p>
            <a:pPr>
              <a:defRPr/>
            </a:pPr>
            <a:fld id="{D9C44428-1E30-408A-80B9-916282233309}" type="slidenum">
              <a:rPr lang="en-US" altLang="en-US"/>
              <a:pPr>
                <a:defRPr/>
              </a:pPr>
              <a:t>‹#›</a:t>
            </a:fld>
            <a:endParaRPr lang="en-US" altLang="en-US"/>
          </a:p>
        </p:txBody>
      </p:sp>
    </p:spTree>
    <p:extLst>
      <p:ext uri="{BB962C8B-B14F-4D97-AF65-F5344CB8AC3E}">
        <p14:creationId xmlns:p14="http://schemas.microsoft.com/office/powerpoint/2010/main" val="286184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4BCEB13-75AA-40F6-ABBD-B371FDDC4B97}"/>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C3C8748D-76D2-4685-9574-E333169329B7}"/>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26AF24F4-F98F-4BB4-9786-AC203B64FC8B}"/>
              </a:ext>
            </a:extLst>
          </p:cNvPr>
          <p:cNvSpPr>
            <a:spLocks noGrp="1"/>
          </p:cNvSpPr>
          <p:nvPr>
            <p:ph type="sldNum" sz="quarter" idx="12"/>
          </p:nvPr>
        </p:nvSpPr>
        <p:spPr/>
        <p:txBody>
          <a:bodyPr/>
          <a:lstStyle>
            <a:lvl1pPr>
              <a:defRPr/>
            </a:lvl1pPr>
          </a:lstStyle>
          <a:p>
            <a:pPr>
              <a:defRPr/>
            </a:pPr>
            <a:fld id="{DEBACEE0-8870-43D1-B062-F5DE1B26C2BC}" type="slidenum">
              <a:rPr lang="en-US" altLang="en-US"/>
              <a:pPr>
                <a:defRPr/>
              </a:pPr>
              <a:t>‹#›</a:t>
            </a:fld>
            <a:endParaRPr lang="en-US" altLang="en-US"/>
          </a:p>
        </p:txBody>
      </p:sp>
    </p:spTree>
    <p:extLst>
      <p:ext uri="{BB962C8B-B14F-4D97-AF65-F5344CB8AC3E}">
        <p14:creationId xmlns:p14="http://schemas.microsoft.com/office/powerpoint/2010/main" val="63511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901374D-EC61-4792-8E69-931D97495EC8}"/>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730AD9FD-CBB6-4237-AECA-EA63E9BF0D91}"/>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36578FD7-8258-4638-BD55-7204AD881669}"/>
              </a:ext>
            </a:extLst>
          </p:cNvPr>
          <p:cNvSpPr>
            <a:spLocks noGrp="1"/>
          </p:cNvSpPr>
          <p:nvPr>
            <p:ph type="sldNum" sz="quarter" idx="12"/>
          </p:nvPr>
        </p:nvSpPr>
        <p:spPr/>
        <p:txBody>
          <a:bodyPr/>
          <a:lstStyle>
            <a:lvl1pPr>
              <a:defRPr/>
            </a:lvl1pPr>
          </a:lstStyle>
          <a:p>
            <a:pPr>
              <a:defRPr/>
            </a:pPr>
            <a:fld id="{A2A70F6D-2A33-4BE4-B0A6-537ED7132953}" type="slidenum">
              <a:rPr lang="en-US" altLang="en-US"/>
              <a:pPr>
                <a:defRPr/>
              </a:pPr>
              <a:t>‹#›</a:t>
            </a:fld>
            <a:endParaRPr lang="en-US" altLang="en-US"/>
          </a:p>
        </p:txBody>
      </p:sp>
    </p:spTree>
    <p:extLst>
      <p:ext uri="{BB962C8B-B14F-4D97-AF65-F5344CB8AC3E}">
        <p14:creationId xmlns:p14="http://schemas.microsoft.com/office/powerpoint/2010/main" val="212893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9D13E3-1F35-4DAD-97DD-FC089434BAC7}"/>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F179F301-24C8-4E00-8D3C-8ED361280B60}"/>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8D4444E7-D7A6-48FC-B6DE-31CF018410F8}"/>
              </a:ext>
            </a:extLst>
          </p:cNvPr>
          <p:cNvSpPr>
            <a:spLocks noGrp="1"/>
          </p:cNvSpPr>
          <p:nvPr>
            <p:ph type="sldNum" sz="quarter" idx="12"/>
          </p:nvPr>
        </p:nvSpPr>
        <p:spPr/>
        <p:txBody>
          <a:bodyPr/>
          <a:lstStyle>
            <a:lvl1pPr>
              <a:defRPr/>
            </a:lvl1pPr>
          </a:lstStyle>
          <a:p>
            <a:pPr>
              <a:defRPr/>
            </a:pPr>
            <a:fld id="{E80E80EF-E0EF-40DB-8B18-4B267B5CF07F}" type="slidenum">
              <a:rPr lang="en-US" altLang="en-US"/>
              <a:pPr>
                <a:defRPr/>
              </a:pPr>
              <a:t>‹#›</a:t>
            </a:fld>
            <a:endParaRPr lang="en-US" altLang="en-US"/>
          </a:p>
        </p:txBody>
      </p:sp>
    </p:spTree>
    <p:extLst>
      <p:ext uri="{BB962C8B-B14F-4D97-AF65-F5344CB8AC3E}">
        <p14:creationId xmlns:p14="http://schemas.microsoft.com/office/powerpoint/2010/main" val="384222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B97A0299-D301-49E5-BD56-6E698BD6E25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626C0D7-DE4C-401C-B3F7-FBEA646E00C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9B7D9EC-4FFA-4CE7-B833-5C6680FE9E38}"/>
              </a:ext>
            </a:extLst>
          </p:cNvPr>
          <p:cNvSpPr>
            <a:spLocks noGrp="1"/>
          </p:cNvSpPr>
          <p:nvPr>
            <p:ph type="sldNum" sz="quarter" idx="12"/>
          </p:nvPr>
        </p:nvSpPr>
        <p:spPr/>
        <p:txBody>
          <a:bodyPr/>
          <a:lstStyle>
            <a:lvl1pPr>
              <a:defRPr/>
            </a:lvl1pPr>
          </a:lstStyle>
          <a:p>
            <a:pPr>
              <a:defRPr/>
            </a:pPr>
            <a:fld id="{BE6D723D-ECC2-414A-9645-0D669F15E145}" type="slidenum">
              <a:rPr lang="en-US" altLang="en-US"/>
              <a:pPr>
                <a:defRPr/>
              </a:pPr>
              <a:t>‹#›</a:t>
            </a:fld>
            <a:endParaRPr lang="en-US" altLang="en-US"/>
          </a:p>
        </p:txBody>
      </p:sp>
    </p:spTree>
    <p:extLst>
      <p:ext uri="{BB962C8B-B14F-4D97-AF65-F5344CB8AC3E}">
        <p14:creationId xmlns:p14="http://schemas.microsoft.com/office/powerpoint/2010/main" val="352703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15AAC56-F4B6-4914-96CC-E29FF522EC7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CD8C4F2-5E22-4CA9-937C-C34C455B4A3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12B152A-CACB-47E6-868F-9E2A0FDC71E8}"/>
              </a:ext>
            </a:extLst>
          </p:cNvPr>
          <p:cNvSpPr>
            <a:spLocks noGrp="1"/>
          </p:cNvSpPr>
          <p:nvPr>
            <p:ph type="sldNum" sz="quarter" idx="12"/>
          </p:nvPr>
        </p:nvSpPr>
        <p:spPr/>
        <p:txBody>
          <a:bodyPr/>
          <a:lstStyle>
            <a:lvl1pPr>
              <a:defRPr/>
            </a:lvl1pPr>
          </a:lstStyle>
          <a:p>
            <a:pPr>
              <a:defRPr/>
            </a:pPr>
            <a:fld id="{6D1755A2-61FA-4DEB-BDEF-5D172D2F1847}" type="slidenum">
              <a:rPr lang="en-US" altLang="en-US"/>
              <a:pPr>
                <a:defRPr/>
              </a:pPr>
              <a:t>‹#›</a:t>
            </a:fld>
            <a:endParaRPr lang="en-US" altLang="en-US"/>
          </a:p>
        </p:txBody>
      </p:sp>
    </p:spTree>
    <p:extLst>
      <p:ext uri="{BB962C8B-B14F-4D97-AF65-F5344CB8AC3E}">
        <p14:creationId xmlns:p14="http://schemas.microsoft.com/office/powerpoint/2010/main" val="290390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AB7413-8086-403A-BA36-78E2CC67A27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D8871B25-01D3-4767-8E0A-C8A421771CC2}"/>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EEEDD02-8C66-46E6-94EA-2D1C4E6B9B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F9A871C8-B630-4886-B0BD-6A05B80C00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D903F558-B83D-4D82-8164-46445B030D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22EF19A5-738B-42B6-9B27-B35B18D107A7}" type="slidenum">
              <a:rPr lang="en-US" altLang="en-US"/>
              <a:pPr>
                <a:defRPr/>
              </a:pPr>
              <a:t>‹#›</a:t>
            </a:fld>
            <a:endParaRPr lang="en-US" altLang="en-US"/>
          </a:p>
        </p:txBody>
      </p:sp>
      <p:pic>
        <p:nvPicPr>
          <p:cNvPr id="1031" name="Picture 7" descr="crepimg-0025">
            <a:extLst>
              <a:ext uri="{FF2B5EF4-FFF2-40B4-BE49-F238E27FC236}">
                <a16:creationId xmlns:a16="http://schemas.microsoft.com/office/drawing/2014/main" id="{382CD012-24C0-4D5B-A133-CCC865504D2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Lst>
  </p:timing>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944693E-F8AF-46B0-BE7B-59208E5D923F}"/>
              </a:ext>
            </a:extLst>
          </p:cNvPr>
          <p:cNvSpPr>
            <a:spLocks noGrp="1" noChangeArrowheads="1"/>
          </p:cNvSpPr>
          <p:nvPr>
            <p:ph type="ctrTitle"/>
          </p:nvPr>
        </p:nvSpPr>
        <p:spPr>
          <a:xfrm>
            <a:off x="2133600" y="762000"/>
            <a:ext cx="7772400" cy="1470025"/>
          </a:xfrm>
        </p:spPr>
        <p:txBody>
          <a:bodyPr anchor="ctr"/>
          <a:lstStyle/>
          <a:p>
            <a:r>
              <a:rPr lang="en-US" altLang="en-US" sz="4400">
                <a:solidFill>
                  <a:schemeClr val="bg1"/>
                </a:solidFill>
              </a:rPr>
              <a:t>Appearing As Lights In The World</a:t>
            </a:r>
          </a:p>
        </p:txBody>
      </p:sp>
      <p:sp>
        <p:nvSpPr>
          <p:cNvPr id="3075" name="Rectangle 3">
            <a:extLst>
              <a:ext uri="{FF2B5EF4-FFF2-40B4-BE49-F238E27FC236}">
                <a16:creationId xmlns:a16="http://schemas.microsoft.com/office/drawing/2014/main" id="{5D6361E1-AFF6-4188-98D3-EFAB381CFEB8}"/>
              </a:ext>
            </a:extLst>
          </p:cNvPr>
          <p:cNvSpPr>
            <a:spLocks noGrp="1" noChangeArrowheads="1"/>
          </p:cNvSpPr>
          <p:nvPr>
            <p:ph type="subTitle" idx="1"/>
          </p:nvPr>
        </p:nvSpPr>
        <p:spPr>
          <a:xfrm>
            <a:off x="2971800" y="3276600"/>
            <a:ext cx="6400800" cy="990600"/>
          </a:xfrm>
        </p:spPr>
        <p:txBody>
          <a:bodyPr/>
          <a:lstStyle/>
          <a:p>
            <a:r>
              <a:rPr lang="en-US" altLang="en-US" sz="3200">
                <a:solidFill>
                  <a:schemeClr val="bg1"/>
                </a:solidFill>
              </a:rPr>
              <a:t>Philippians 2:12-15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68B1B61-A73A-4189-AA04-1913DE3A80A2}"/>
              </a:ext>
            </a:extLst>
          </p:cNvPr>
          <p:cNvSpPr>
            <a:spLocks noGrp="1" noChangeArrowheads="1"/>
          </p:cNvSpPr>
          <p:nvPr>
            <p:ph type="title"/>
          </p:nvPr>
        </p:nvSpPr>
        <p:spPr>
          <a:xfrm>
            <a:off x="1524000" y="274638"/>
            <a:ext cx="9144000" cy="944562"/>
          </a:xfrm>
        </p:spPr>
        <p:txBody>
          <a:bodyPr/>
          <a:lstStyle/>
          <a:p>
            <a:pPr algn="ctr"/>
            <a:r>
              <a:rPr lang="en-US" altLang="en-US" sz="3600" b="1">
                <a:solidFill>
                  <a:schemeClr val="bg1"/>
                </a:solidFill>
              </a:rPr>
              <a:t>Useful To The Master</a:t>
            </a:r>
          </a:p>
        </p:txBody>
      </p:sp>
      <p:sp>
        <p:nvSpPr>
          <p:cNvPr id="21507" name="Rectangle 3">
            <a:extLst>
              <a:ext uri="{FF2B5EF4-FFF2-40B4-BE49-F238E27FC236}">
                <a16:creationId xmlns:a16="http://schemas.microsoft.com/office/drawing/2014/main" id="{9A167C25-67CD-48AC-9920-824F02F8D743}"/>
              </a:ext>
            </a:extLst>
          </p:cNvPr>
          <p:cNvSpPr>
            <a:spLocks noGrp="1" noChangeArrowheads="1"/>
          </p:cNvSpPr>
          <p:nvPr>
            <p:ph idx="1"/>
          </p:nvPr>
        </p:nvSpPr>
        <p:spPr>
          <a:xfrm>
            <a:off x="1066800" y="1219200"/>
            <a:ext cx="9982200" cy="5638800"/>
          </a:xfrm>
        </p:spPr>
        <p:txBody>
          <a:bodyPr/>
          <a:lstStyle/>
          <a:p>
            <a:r>
              <a:rPr lang="en-US" altLang="en-US" sz="3200" dirty="0">
                <a:solidFill>
                  <a:schemeClr val="bg1"/>
                </a:solidFill>
              </a:rPr>
              <a:t>How does God work in us? </a:t>
            </a:r>
          </a:p>
          <a:p>
            <a:pPr lvl="1"/>
            <a:r>
              <a:rPr lang="en-US" altLang="en-US" sz="3200" dirty="0">
                <a:solidFill>
                  <a:schemeClr val="bg1"/>
                </a:solidFill>
              </a:rPr>
              <a:t>Make it our desire (will) &amp; our practice (work) to do </a:t>
            </a:r>
            <a:r>
              <a:rPr lang="en-US" altLang="en-US" sz="3200" b="1" u="sng" dirty="0">
                <a:solidFill>
                  <a:schemeClr val="bg1"/>
                </a:solidFill>
              </a:rPr>
              <a:t>what pleases Him</a:t>
            </a:r>
            <a:r>
              <a:rPr lang="en-US" altLang="en-US" sz="3200" dirty="0">
                <a:solidFill>
                  <a:schemeClr val="bg1"/>
                </a:solidFill>
              </a:rPr>
              <a:t>! (Romans 15:18; Acts 21:19; Hebrews 13:21)</a:t>
            </a:r>
          </a:p>
          <a:p>
            <a:pPr lvl="1"/>
            <a:r>
              <a:rPr lang="en-US" altLang="en-US" sz="3200" dirty="0">
                <a:solidFill>
                  <a:schemeClr val="bg1"/>
                </a:solidFill>
              </a:rPr>
              <a:t>But first… </a:t>
            </a:r>
            <a:r>
              <a:rPr lang="en-US" altLang="en-US" sz="3200" b="1" dirty="0">
                <a:solidFill>
                  <a:schemeClr val="bg1"/>
                </a:solidFill>
              </a:rPr>
              <a:t>2 Timothy 2:21</a:t>
            </a:r>
            <a:r>
              <a:rPr lang="en-US" altLang="en-US" sz="3200" dirty="0">
                <a:solidFill>
                  <a:schemeClr val="bg1"/>
                </a:solidFill>
              </a:rPr>
              <a:t>, </a:t>
            </a:r>
            <a:r>
              <a:rPr lang="en-US" altLang="en-US" sz="3200" i="1" dirty="0">
                <a:solidFill>
                  <a:schemeClr val="bg1"/>
                </a:solidFill>
              </a:rPr>
              <a:t>“Therefore, </a:t>
            </a:r>
            <a:r>
              <a:rPr lang="en-US" altLang="en-US" sz="3200" b="1" i="1" u="sng" dirty="0">
                <a:solidFill>
                  <a:schemeClr val="bg1"/>
                </a:solidFill>
              </a:rPr>
              <a:t>if</a:t>
            </a:r>
            <a:r>
              <a:rPr lang="en-US" altLang="en-US" sz="3200" i="1" dirty="0">
                <a:solidFill>
                  <a:schemeClr val="bg1"/>
                </a:solidFill>
              </a:rPr>
              <a:t> a man </a:t>
            </a:r>
            <a:r>
              <a:rPr lang="en-US" altLang="en-US" sz="3200" b="1" i="1" u="sng" dirty="0">
                <a:solidFill>
                  <a:schemeClr val="bg1"/>
                </a:solidFill>
              </a:rPr>
              <a:t>cleanses himself</a:t>
            </a:r>
            <a:r>
              <a:rPr lang="en-US" altLang="en-US" sz="3200" i="1" u="sng" dirty="0">
                <a:solidFill>
                  <a:schemeClr val="bg1"/>
                </a:solidFill>
              </a:rPr>
              <a:t> </a:t>
            </a:r>
            <a:r>
              <a:rPr lang="en-US" altLang="en-US" sz="3200" i="1" dirty="0">
                <a:solidFill>
                  <a:schemeClr val="bg1"/>
                </a:solidFill>
              </a:rPr>
              <a:t>from these things, he will be…</a:t>
            </a:r>
            <a:r>
              <a:rPr lang="en-US" altLang="en-US" sz="3200" b="1" i="1" u="sng" dirty="0">
                <a:solidFill>
                  <a:schemeClr val="bg1"/>
                </a:solidFill>
              </a:rPr>
              <a:t>useful to the Master</a:t>
            </a:r>
            <a:r>
              <a:rPr lang="en-US" altLang="en-US" sz="3200" i="1" dirty="0">
                <a:solidFill>
                  <a:schemeClr val="bg1"/>
                </a:solidFill>
              </a:rPr>
              <a:t>…”</a:t>
            </a:r>
          </a:p>
          <a:p>
            <a:pPr lvl="1"/>
            <a:r>
              <a:rPr lang="en-US" altLang="en-US" sz="3200" dirty="0">
                <a:solidFill>
                  <a:schemeClr val="bg1"/>
                </a:solidFill>
              </a:rPr>
              <a:t>Make it your purpose to be useful to the Lord in His service... you’ll be a light in this world.</a:t>
            </a:r>
          </a:p>
          <a:p>
            <a:pPr lvl="2"/>
            <a:r>
              <a:rPr lang="en-US" altLang="en-US" sz="3200" dirty="0">
                <a:solidFill>
                  <a:schemeClr val="bg1"/>
                </a:solidFill>
              </a:rPr>
              <a:t>Why? Everyone else is pleasing self.</a:t>
            </a:r>
          </a:p>
          <a:p>
            <a:pPr lvl="1"/>
            <a:endParaRPr lang="en-US" altLang="en-US" sz="32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10CA3CE-C39B-4B0B-B0A8-DC809CC4C377}"/>
              </a:ext>
            </a:extLst>
          </p:cNvPr>
          <p:cNvSpPr>
            <a:spLocks noGrp="1" noChangeArrowheads="1"/>
          </p:cNvSpPr>
          <p:nvPr>
            <p:ph type="title"/>
          </p:nvPr>
        </p:nvSpPr>
        <p:spPr>
          <a:xfrm>
            <a:off x="1524000" y="274638"/>
            <a:ext cx="9144000" cy="1143000"/>
          </a:xfrm>
        </p:spPr>
        <p:txBody>
          <a:bodyPr/>
          <a:lstStyle/>
          <a:p>
            <a:r>
              <a:rPr lang="en-US" altLang="en-US" sz="3600" b="1" dirty="0">
                <a:solidFill>
                  <a:schemeClr val="bg1"/>
                </a:solidFill>
              </a:rPr>
              <a:t>How do we prove to be lights in the world?</a:t>
            </a:r>
          </a:p>
        </p:txBody>
      </p:sp>
      <p:sp>
        <p:nvSpPr>
          <p:cNvPr id="54275" name="Rectangle 3">
            <a:extLst>
              <a:ext uri="{FF2B5EF4-FFF2-40B4-BE49-F238E27FC236}">
                <a16:creationId xmlns:a16="http://schemas.microsoft.com/office/drawing/2014/main" id="{9BE6FB23-84FA-4487-8980-636028E5F8C9}"/>
              </a:ext>
            </a:extLst>
          </p:cNvPr>
          <p:cNvSpPr>
            <a:spLocks noGrp="1" noChangeArrowheads="1"/>
          </p:cNvSpPr>
          <p:nvPr>
            <p:ph idx="1"/>
          </p:nvPr>
        </p:nvSpPr>
        <p:spPr>
          <a:xfrm>
            <a:off x="1981200" y="1600200"/>
            <a:ext cx="8686800" cy="4953000"/>
          </a:xfrm>
        </p:spPr>
        <p:txBody>
          <a:bodyPr rtlCol="0">
            <a:normAutofit/>
          </a:bodyPr>
          <a:lstStyle/>
          <a:p>
            <a:pPr fontAlgn="auto">
              <a:spcAft>
                <a:spcPts val="0"/>
              </a:spcAft>
              <a:defRPr/>
            </a:pPr>
            <a:r>
              <a:rPr lang="en-US" altLang="en-US" sz="3200" b="1" u="sng" dirty="0">
                <a:solidFill>
                  <a:srgbClr val="FFFF00"/>
                </a:solidFill>
              </a:rPr>
              <a:t>Consistently Proper Attitude</a:t>
            </a:r>
            <a:r>
              <a:rPr lang="en-US" altLang="en-US" sz="3200" dirty="0"/>
              <a:t> </a:t>
            </a:r>
            <a:r>
              <a:rPr lang="en-US" altLang="en-US" sz="3200" dirty="0">
                <a:solidFill>
                  <a:schemeClr val="bg1"/>
                </a:solidFill>
              </a:rPr>
              <a:t>-     Philippians 2:14, “</a:t>
            </a:r>
            <a:r>
              <a:rPr lang="en-US" altLang="en-US" sz="3200" i="1" dirty="0">
                <a:solidFill>
                  <a:schemeClr val="bg1"/>
                </a:solidFill>
              </a:rPr>
              <a:t>Do </a:t>
            </a:r>
            <a:r>
              <a:rPr lang="en-US" altLang="en-US" sz="3200" b="1" i="1" dirty="0">
                <a:solidFill>
                  <a:schemeClr val="bg1"/>
                </a:solidFill>
              </a:rPr>
              <a:t>all things without grumbling or disputing</a:t>
            </a:r>
            <a:r>
              <a:rPr lang="en-US" altLang="en-US" sz="3200" i="1" dirty="0">
                <a:solidFill>
                  <a:schemeClr val="bg1"/>
                </a:solidFill>
              </a:rPr>
              <a:t>…”</a:t>
            </a:r>
          </a:p>
          <a:p>
            <a:pPr marL="609600" indent="-609600" fontAlgn="auto">
              <a:spcAft>
                <a:spcPts val="0"/>
              </a:spcAft>
              <a:buFontTx/>
              <a:buAutoNum type="arabicPeriod"/>
              <a:defRPr/>
            </a:pPr>
            <a:endParaRPr lang="en-US" altLang="en-US" dirty="0"/>
          </a:p>
          <a:p>
            <a:pPr marL="609600" indent="-609600" fontAlgn="auto">
              <a:spcAft>
                <a:spcPts val="0"/>
              </a:spcAft>
              <a:buFontTx/>
              <a:buAutoNum type="arabicPeriod"/>
              <a:defRPr/>
            </a:pPr>
            <a:endParaRPr lang="en-US" altLang="en-US" dirty="0"/>
          </a:p>
          <a:p>
            <a:pPr marL="609600" indent="-609600" fontAlgn="auto">
              <a:spcAft>
                <a:spcPts val="0"/>
              </a:spcAft>
              <a:buFont typeface="Arial" panose="020B0604020202020204" pitchFamily="34" charset="0"/>
              <a:buNone/>
              <a:defRPr/>
            </a:pP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342054D-B524-4EAE-A67C-E662156807C6}"/>
              </a:ext>
            </a:extLst>
          </p:cNvPr>
          <p:cNvSpPr>
            <a:spLocks noGrp="1" noChangeArrowheads="1"/>
          </p:cNvSpPr>
          <p:nvPr>
            <p:ph type="title"/>
          </p:nvPr>
        </p:nvSpPr>
        <p:spPr/>
        <p:txBody>
          <a:bodyPr/>
          <a:lstStyle/>
          <a:p>
            <a:pPr algn="ctr"/>
            <a:r>
              <a:rPr lang="en-US" altLang="en-US" sz="4000" b="1">
                <a:solidFill>
                  <a:schemeClr val="bg1"/>
                </a:solidFill>
              </a:rPr>
              <a:t>Consistently Proper Attitude</a:t>
            </a:r>
          </a:p>
        </p:txBody>
      </p:sp>
      <p:sp>
        <p:nvSpPr>
          <p:cNvPr id="27651" name="Rectangle 3">
            <a:extLst>
              <a:ext uri="{FF2B5EF4-FFF2-40B4-BE49-F238E27FC236}">
                <a16:creationId xmlns:a16="http://schemas.microsoft.com/office/drawing/2014/main" id="{9D112733-0CD3-479E-8131-784D171772FB}"/>
              </a:ext>
            </a:extLst>
          </p:cNvPr>
          <p:cNvSpPr>
            <a:spLocks noGrp="1" noChangeArrowheads="1"/>
          </p:cNvSpPr>
          <p:nvPr>
            <p:ph idx="1"/>
          </p:nvPr>
        </p:nvSpPr>
        <p:spPr>
          <a:xfrm>
            <a:off x="1981200" y="1600200"/>
            <a:ext cx="8686800" cy="5257800"/>
          </a:xfrm>
        </p:spPr>
        <p:txBody>
          <a:bodyPr rtlCol="0">
            <a:normAutofit/>
          </a:bodyPr>
          <a:lstStyle/>
          <a:p>
            <a:pPr marL="0" indent="0" fontAlgn="auto">
              <a:lnSpc>
                <a:spcPct val="80000"/>
              </a:lnSpc>
              <a:spcAft>
                <a:spcPts val="0"/>
              </a:spcAft>
              <a:buFont typeface="Arial" panose="020B0604020202020204" pitchFamily="34" charset="0"/>
              <a:buNone/>
              <a:defRPr/>
            </a:pPr>
            <a:r>
              <a:rPr lang="en-US" altLang="en-US" sz="3200" dirty="0">
                <a:solidFill>
                  <a:schemeClr val="bg1"/>
                </a:solidFill>
              </a:rPr>
              <a:t>Key:  </a:t>
            </a:r>
            <a:r>
              <a:rPr lang="en-US" altLang="en-US" sz="3200" i="1" dirty="0">
                <a:solidFill>
                  <a:schemeClr val="bg1"/>
                </a:solidFill>
              </a:rPr>
              <a:t>“</a:t>
            </a:r>
            <a:r>
              <a:rPr lang="en-US" altLang="en-US" sz="3200" b="1" i="1" dirty="0">
                <a:solidFill>
                  <a:schemeClr val="bg1"/>
                </a:solidFill>
              </a:rPr>
              <a:t>ALL THINGS</a:t>
            </a:r>
            <a:r>
              <a:rPr lang="en-US" altLang="en-US" sz="3200" i="1" dirty="0">
                <a:solidFill>
                  <a:schemeClr val="bg1"/>
                </a:solidFill>
              </a:rPr>
              <a:t>” </a:t>
            </a:r>
            <a:r>
              <a:rPr lang="en-US" altLang="en-US" sz="3200" dirty="0">
                <a:solidFill>
                  <a:schemeClr val="bg1"/>
                </a:solidFill>
              </a:rPr>
              <a:t>in our duties before God and man. (1 Corinthians 16:14; Titus 2:7)</a:t>
            </a:r>
          </a:p>
          <a:p>
            <a:pPr fontAlgn="auto">
              <a:lnSpc>
                <a:spcPct val="80000"/>
              </a:lnSpc>
              <a:spcAft>
                <a:spcPts val="0"/>
              </a:spcAft>
              <a:defRPr/>
            </a:pPr>
            <a:r>
              <a:rPr lang="en-US" altLang="en-US" sz="3200" b="1" dirty="0">
                <a:solidFill>
                  <a:schemeClr val="bg1"/>
                </a:solidFill>
              </a:rPr>
              <a:t>Without grumbling</a:t>
            </a:r>
            <a:r>
              <a:rPr lang="en-US" altLang="en-US" sz="3200" dirty="0">
                <a:solidFill>
                  <a:schemeClr val="bg1"/>
                </a:solidFill>
              </a:rPr>
              <a:t>, complaining or murmuring. (1 Corinthians 10:10-11)</a:t>
            </a:r>
          </a:p>
          <a:p>
            <a:pPr fontAlgn="auto">
              <a:lnSpc>
                <a:spcPct val="80000"/>
              </a:lnSpc>
              <a:spcAft>
                <a:spcPts val="0"/>
              </a:spcAft>
              <a:defRPr/>
            </a:pPr>
            <a:r>
              <a:rPr lang="en-US" altLang="en-US" sz="3200" b="1" dirty="0">
                <a:solidFill>
                  <a:schemeClr val="bg1"/>
                </a:solidFill>
              </a:rPr>
              <a:t>Without disputing </a:t>
            </a:r>
            <a:r>
              <a:rPr lang="en-US" altLang="en-US" sz="3200" dirty="0">
                <a:solidFill>
                  <a:schemeClr val="bg1"/>
                </a:solidFill>
              </a:rPr>
              <a:t>- i.e., objections, debates or arguments. (Job 13:3; 1 Corinthians 3:18-20)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035ED5D-ED8E-4B8E-9EFA-BD0983EE9842}"/>
              </a:ext>
            </a:extLst>
          </p:cNvPr>
          <p:cNvSpPr>
            <a:spLocks noGrp="1" noChangeArrowheads="1"/>
          </p:cNvSpPr>
          <p:nvPr>
            <p:ph type="title"/>
          </p:nvPr>
        </p:nvSpPr>
        <p:spPr>
          <a:xfrm>
            <a:off x="1524000" y="274638"/>
            <a:ext cx="9144000" cy="1143000"/>
          </a:xfrm>
        </p:spPr>
        <p:txBody>
          <a:bodyPr/>
          <a:lstStyle/>
          <a:p>
            <a:r>
              <a:rPr lang="en-US" altLang="en-US" sz="3600" b="1" dirty="0">
                <a:solidFill>
                  <a:schemeClr val="bg1"/>
                </a:solidFill>
              </a:rPr>
              <a:t>How do we prove to be lights in the world?</a:t>
            </a:r>
          </a:p>
        </p:txBody>
      </p:sp>
      <p:sp>
        <p:nvSpPr>
          <p:cNvPr id="56323" name="Rectangle 3">
            <a:extLst>
              <a:ext uri="{FF2B5EF4-FFF2-40B4-BE49-F238E27FC236}">
                <a16:creationId xmlns:a16="http://schemas.microsoft.com/office/drawing/2014/main" id="{87DB5BA5-6F87-4523-BF30-4C5D9C6AFBB3}"/>
              </a:ext>
            </a:extLst>
          </p:cNvPr>
          <p:cNvSpPr>
            <a:spLocks noGrp="1" noChangeArrowheads="1"/>
          </p:cNvSpPr>
          <p:nvPr>
            <p:ph idx="1"/>
          </p:nvPr>
        </p:nvSpPr>
        <p:spPr>
          <a:xfrm>
            <a:off x="1981200" y="1600200"/>
            <a:ext cx="8686800" cy="4953000"/>
          </a:xfrm>
        </p:spPr>
        <p:txBody>
          <a:bodyPr rtlCol="0">
            <a:normAutofit/>
          </a:bodyPr>
          <a:lstStyle/>
          <a:p>
            <a:pPr fontAlgn="auto">
              <a:spcAft>
                <a:spcPts val="0"/>
              </a:spcAft>
              <a:defRPr/>
            </a:pPr>
            <a:r>
              <a:rPr lang="en-US" altLang="en-US" sz="3200" b="1" u="sng" dirty="0">
                <a:solidFill>
                  <a:srgbClr val="FFFF00"/>
                </a:solidFill>
              </a:rPr>
              <a:t>Higher Standards &amp; Goals</a:t>
            </a:r>
            <a:r>
              <a:rPr lang="en-US" altLang="en-US" sz="3200" dirty="0"/>
              <a:t> </a:t>
            </a:r>
            <a:r>
              <a:rPr lang="en-US" altLang="en-US" sz="3200" dirty="0">
                <a:solidFill>
                  <a:schemeClr val="bg1"/>
                </a:solidFill>
              </a:rPr>
              <a:t>–  Philippians 2:15, </a:t>
            </a:r>
            <a:r>
              <a:rPr lang="en-US" altLang="en-US" sz="3200" i="1" dirty="0">
                <a:solidFill>
                  <a:schemeClr val="bg1"/>
                </a:solidFill>
              </a:rPr>
              <a:t>“…prove yourselves to be </a:t>
            </a:r>
            <a:r>
              <a:rPr lang="en-US" altLang="en-US" sz="3200" b="1" i="1" dirty="0">
                <a:solidFill>
                  <a:schemeClr val="bg1"/>
                </a:solidFill>
              </a:rPr>
              <a:t>blameless and innocent</a:t>
            </a:r>
            <a:r>
              <a:rPr lang="en-US" altLang="en-US" sz="3200" i="1" dirty="0">
                <a:solidFill>
                  <a:schemeClr val="bg1"/>
                </a:solidFill>
              </a:rPr>
              <a:t>, </a:t>
            </a:r>
            <a:r>
              <a:rPr lang="en-US" altLang="en-US" sz="3200" b="1" i="1" dirty="0">
                <a:solidFill>
                  <a:schemeClr val="bg1"/>
                </a:solidFill>
              </a:rPr>
              <a:t>children of God</a:t>
            </a:r>
            <a:r>
              <a:rPr lang="en-US" altLang="en-US" sz="3200" i="1" dirty="0">
                <a:solidFill>
                  <a:schemeClr val="bg1"/>
                </a:solidFill>
              </a:rPr>
              <a:t> </a:t>
            </a:r>
            <a:r>
              <a:rPr lang="en-US" altLang="en-US" sz="3200" b="1" i="1" dirty="0">
                <a:solidFill>
                  <a:schemeClr val="bg1"/>
                </a:solidFill>
              </a:rPr>
              <a:t>above reproach</a:t>
            </a:r>
            <a:r>
              <a:rPr lang="en-US" altLang="en-US" sz="3200" i="1" dirty="0">
                <a:solidFill>
                  <a:schemeClr val="bg1"/>
                </a:solidFill>
              </a:rPr>
              <a:t> in the midst of a </a:t>
            </a:r>
            <a:r>
              <a:rPr lang="en-US" altLang="en-US" sz="3200" b="1" i="1" dirty="0">
                <a:solidFill>
                  <a:schemeClr val="bg1"/>
                </a:solidFill>
              </a:rPr>
              <a:t>crooked and perverse generation</a:t>
            </a:r>
            <a:r>
              <a:rPr lang="en-US" altLang="en-US" sz="3200" i="1" dirty="0">
                <a:solidFill>
                  <a:schemeClr val="bg1"/>
                </a:solidFill>
              </a:rPr>
              <a:t>…”</a:t>
            </a:r>
          </a:p>
          <a:p>
            <a:pPr marL="609600" indent="-609600" fontAlgn="auto">
              <a:spcAft>
                <a:spcPts val="0"/>
              </a:spcAft>
              <a:buFontTx/>
              <a:buAutoNum type="arabicPeriod"/>
              <a:defRPr/>
            </a:pPr>
            <a:endParaRPr lang="en-US" altLang="en-US" dirty="0"/>
          </a:p>
          <a:p>
            <a:pPr marL="609600" indent="-609600" fontAlgn="auto">
              <a:spcAft>
                <a:spcPts val="0"/>
              </a:spcAft>
              <a:buFontTx/>
              <a:buAutoNum type="arabicPeriod"/>
              <a:defRPr/>
            </a:pPr>
            <a:endParaRPr lang="en-US" altLang="en-US" dirty="0"/>
          </a:p>
          <a:p>
            <a:pPr marL="609600" indent="-609600" fontAlgn="auto">
              <a:spcAft>
                <a:spcPts val="0"/>
              </a:spcAft>
              <a:buFontTx/>
              <a:buAutoNum type="arabicPeriod"/>
              <a:defRPr/>
            </a:pPr>
            <a:endParaRPr lang="en-US" altLang="en-US" dirty="0"/>
          </a:p>
          <a:p>
            <a:pPr marL="609600" indent="-609600" fontAlgn="auto">
              <a:spcAft>
                <a:spcPts val="0"/>
              </a:spcAft>
              <a:buFont typeface="Arial" panose="020B0604020202020204" pitchFamily="34" charset="0"/>
              <a:buNone/>
              <a:defRPr/>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3CA16C8-4DA1-4809-9D36-22393814DF06}"/>
              </a:ext>
            </a:extLst>
          </p:cNvPr>
          <p:cNvSpPr>
            <a:spLocks noGrp="1" noChangeArrowheads="1"/>
          </p:cNvSpPr>
          <p:nvPr>
            <p:ph type="title"/>
          </p:nvPr>
        </p:nvSpPr>
        <p:spPr>
          <a:xfrm>
            <a:off x="1524000" y="274638"/>
            <a:ext cx="9144000" cy="1143000"/>
          </a:xfrm>
        </p:spPr>
        <p:txBody>
          <a:bodyPr/>
          <a:lstStyle/>
          <a:p>
            <a:pPr algn="ctr"/>
            <a:r>
              <a:rPr lang="en-US" altLang="en-US" sz="3600" b="1" dirty="0">
                <a:solidFill>
                  <a:schemeClr val="bg1"/>
                </a:solidFill>
              </a:rPr>
              <a:t>Higher Standards and Goals</a:t>
            </a:r>
          </a:p>
        </p:txBody>
      </p:sp>
      <p:sp>
        <p:nvSpPr>
          <p:cNvPr id="29699" name="Rectangle 3">
            <a:extLst>
              <a:ext uri="{FF2B5EF4-FFF2-40B4-BE49-F238E27FC236}">
                <a16:creationId xmlns:a16="http://schemas.microsoft.com/office/drawing/2014/main" id="{0681196C-1687-4E60-85FD-30A00BE67145}"/>
              </a:ext>
            </a:extLst>
          </p:cNvPr>
          <p:cNvSpPr>
            <a:spLocks noGrp="1" noChangeArrowheads="1"/>
          </p:cNvSpPr>
          <p:nvPr>
            <p:ph idx="1"/>
          </p:nvPr>
        </p:nvSpPr>
        <p:spPr>
          <a:xfrm>
            <a:off x="1828800" y="1600200"/>
            <a:ext cx="8839200" cy="5257800"/>
          </a:xfrm>
        </p:spPr>
        <p:txBody>
          <a:bodyPr/>
          <a:lstStyle/>
          <a:p>
            <a:r>
              <a:rPr lang="en-US" altLang="en-US" sz="3200" dirty="0">
                <a:solidFill>
                  <a:schemeClr val="bg1"/>
                </a:solidFill>
              </a:rPr>
              <a:t>We must live by </a:t>
            </a:r>
            <a:r>
              <a:rPr lang="en-US" altLang="en-US" sz="3200" b="1" dirty="0">
                <a:solidFill>
                  <a:schemeClr val="bg1"/>
                </a:solidFill>
              </a:rPr>
              <a:t>a higher standard than our own</a:t>
            </a:r>
            <a:r>
              <a:rPr lang="en-US" altLang="en-US" sz="3200" dirty="0">
                <a:solidFill>
                  <a:schemeClr val="bg1"/>
                </a:solidFill>
              </a:rPr>
              <a:t>. Proverbs 14:12; Isaiah 55:8-9</a:t>
            </a:r>
          </a:p>
          <a:p>
            <a:r>
              <a:rPr lang="en-US" altLang="en-US" sz="3200" dirty="0">
                <a:solidFill>
                  <a:schemeClr val="bg1"/>
                </a:solidFill>
              </a:rPr>
              <a:t>The need for </a:t>
            </a:r>
            <a:r>
              <a:rPr lang="en-US" altLang="en-US" sz="3200" b="1" dirty="0">
                <a:solidFill>
                  <a:schemeClr val="bg1"/>
                </a:solidFill>
              </a:rPr>
              <a:t>Holy conduct</a:t>
            </a:r>
            <a:r>
              <a:rPr lang="en-US" altLang="en-US" sz="3200" dirty="0">
                <a:solidFill>
                  <a:schemeClr val="bg1"/>
                </a:solidFill>
              </a:rPr>
              <a:t>. 1 Peter 1:14-16</a:t>
            </a:r>
          </a:p>
          <a:p>
            <a:r>
              <a:rPr lang="en-US" altLang="en-US" sz="3200" dirty="0">
                <a:solidFill>
                  <a:schemeClr val="bg1"/>
                </a:solidFill>
              </a:rPr>
              <a:t>Need to </a:t>
            </a:r>
            <a:r>
              <a:rPr lang="en-US" altLang="en-US" sz="3200" b="1" dirty="0">
                <a:solidFill>
                  <a:schemeClr val="bg1"/>
                </a:solidFill>
              </a:rPr>
              <a:t>rise above </a:t>
            </a:r>
            <a:r>
              <a:rPr lang="en-US" altLang="en-US" sz="3200" dirty="0">
                <a:solidFill>
                  <a:schemeClr val="bg1"/>
                </a:solidFill>
              </a:rPr>
              <a:t>“</a:t>
            </a:r>
            <a:r>
              <a:rPr lang="en-US" altLang="en-US" sz="3200" b="1" i="1" dirty="0">
                <a:solidFill>
                  <a:schemeClr val="bg1"/>
                </a:solidFill>
              </a:rPr>
              <a:t>Above reproach</a:t>
            </a:r>
            <a:r>
              <a:rPr lang="en-US" altLang="en-US" sz="3200" dirty="0">
                <a:solidFill>
                  <a:schemeClr val="bg1"/>
                </a:solidFill>
              </a:rPr>
              <a:t>…”  the standard of the world; 1 Corinthians 6:9-11; </a:t>
            </a:r>
            <a:br>
              <a:rPr lang="en-US" altLang="en-US" sz="3200" dirty="0">
                <a:solidFill>
                  <a:schemeClr val="bg1"/>
                </a:solidFill>
              </a:rPr>
            </a:br>
            <a:r>
              <a:rPr lang="en-US" altLang="en-US" sz="3200" dirty="0">
                <a:solidFill>
                  <a:schemeClr val="bg1"/>
                </a:solidFill>
              </a:rPr>
              <a:t>1 Peter 2:11-12; 4:1-3</a:t>
            </a:r>
          </a:p>
          <a:p>
            <a:r>
              <a:rPr lang="en-US" altLang="en-US" sz="3200" b="1" dirty="0">
                <a:solidFill>
                  <a:schemeClr val="bg1"/>
                </a:solidFill>
              </a:rPr>
              <a:t>Come out…be separate</a:t>
            </a:r>
            <a:r>
              <a:rPr lang="en-US" altLang="en-US" sz="3200" dirty="0">
                <a:solidFill>
                  <a:schemeClr val="bg1"/>
                </a:solidFill>
              </a:rPr>
              <a:t>!  2 Corinthians 6:17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E86B0D3-74A7-403D-AEAE-4B3EE63D8F6E}"/>
              </a:ext>
            </a:extLst>
          </p:cNvPr>
          <p:cNvSpPr>
            <a:spLocks noGrp="1" noChangeArrowheads="1"/>
          </p:cNvSpPr>
          <p:nvPr>
            <p:ph type="title"/>
          </p:nvPr>
        </p:nvSpPr>
        <p:spPr>
          <a:xfrm>
            <a:off x="1524000" y="0"/>
            <a:ext cx="9144000" cy="990600"/>
          </a:xfrm>
        </p:spPr>
        <p:txBody>
          <a:bodyPr/>
          <a:lstStyle/>
          <a:p>
            <a:r>
              <a:rPr lang="en-US" altLang="en-US" sz="3600" b="1" dirty="0">
                <a:solidFill>
                  <a:schemeClr val="bg1"/>
                </a:solidFill>
              </a:rPr>
              <a:t>How do we prove to be lights in the world?</a:t>
            </a:r>
          </a:p>
        </p:txBody>
      </p:sp>
      <p:sp>
        <p:nvSpPr>
          <p:cNvPr id="58371" name="Rectangle 3">
            <a:extLst>
              <a:ext uri="{FF2B5EF4-FFF2-40B4-BE49-F238E27FC236}">
                <a16:creationId xmlns:a16="http://schemas.microsoft.com/office/drawing/2014/main" id="{98219D7D-BC19-444F-B81F-077D27CFCEE7}"/>
              </a:ext>
            </a:extLst>
          </p:cNvPr>
          <p:cNvSpPr>
            <a:spLocks noGrp="1" noChangeArrowheads="1"/>
          </p:cNvSpPr>
          <p:nvPr>
            <p:ph idx="1"/>
          </p:nvPr>
        </p:nvSpPr>
        <p:spPr>
          <a:xfrm>
            <a:off x="1524000" y="1066800"/>
            <a:ext cx="9144000" cy="5791200"/>
          </a:xfrm>
        </p:spPr>
        <p:txBody>
          <a:bodyPr rtlCol="0">
            <a:normAutofit/>
          </a:bodyPr>
          <a:lstStyle/>
          <a:p>
            <a:pPr fontAlgn="auto">
              <a:spcAft>
                <a:spcPts val="0"/>
              </a:spcAft>
              <a:defRPr/>
            </a:pPr>
            <a:r>
              <a:rPr lang="en-US" altLang="en-US" sz="3200" b="1" u="sng" dirty="0">
                <a:solidFill>
                  <a:srgbClr val="FFFF00"/>
                </a:solidFill>
              </a:rPr>
              <a:t>Never Quitting</a:t>
            </a:r>
            <a:r>
              <a:rPr lang="en-US" altLang="en-US" sz="3200" dirty="0"/>
              <a:t> </a:t>
            </a:r>
            <a:r>
              <a:rPr lang="en-US" altLang="en-US" sz="3200" dirty="0">
                <a:solidFill>
                  <a:schemeClr val="bg1"/>
                </a:solidFill>
              </a:rPr>
              <a:t>- Philippians 2:16, </a:t>
            </a:r>
            <a:br>
              <a:rPr lang="en-US" altLang="en-US" sz="3200" dirty="0">
                <a:solidFill>
                  <a:schemeClr val="bg1"/>
                </a:solidFill>
              </a:rPr>
            </a:br>
            <a:r>
              <a:rPr lang="en-US" altLang="en-US" sz="3200" dirty="0">
                <a:solidFill>
                  <a:schemeClr val="bg1"/>
                </a:solidFill>
              </a:rPr>
              <a:t>“</a:t>
            </a:r>
            <a:r>
              <a:rPr lang="en-US" altLang="en-US" sz="3200" b="1" i="1" dirty="0">
                <a:solidFill>
                  <a:schemeClr val="bg1"/>
                </a:solidFill>
              </a:rPr>
              <a:t>holding fast</a:t>
            </a:r>
            <a:r>
              <a:rPr lang="en-US" altLang="en-US" sz="3200" dirty="0">
                <a:solidFill>
                  <a:schemeClr val="bg1"/>
                </a:solidFill>
              </a:rPr>
              <a:t> the word of life, so that </a:t>
            </a:r>
            <a:r>
              <a:rPr lang="en-US" altLang="en-US" sz="3200" b="1" i="1" dirty="0">
                <a:solidFill>
                  <a:schemeClr val="bg1"/>
                </a:solidFill>
              </a:rPr>
              <a:t>in the day of Christ</a:t>
            </a:r>
            <a:r>
              <a:rPr lang="en-US" altLang="en-US" sz="3200" dirty="0">
                <a:solidFill>
                  <a:schemeClr val="bg1"/>
                </a:solidFill>
              </a:rPr>
              <a:t> I may have cause to glory because I </a:t>
            </a:r>
            <a:r>
              <a:rPr lang="en-US" altLang="en-US" sz="3200" b="1" i="1" dirty="0">
                <a:solidFill>
                  <a:schemeClr val="bg1"/>
                </a:solidFill>
              </a:rPr>
              <a:t>did not run in vain</a:t>
            </a:r>
            <a:r>
              <a:rPr lang="en-US" altLang="en-US" sz="3200" dirty="0">
                <a:solidFill>
                  <a:schemeClr val="bg1"/>
                </a:solidFill>
              </a:rPr>
              <a:t> nor toil in vain”</a:t>
            </a:r>
          </a:p>
          <a:p>
            <a:pPr marL="609600" indent="-609600" fontAlgn="auto">
              <a:spcAft>
                <a:spcPts val="0"/>
              </a:spcAft>
              <a:buFontTx/>
              <a:buAutoNum type="arabicPeriod"/>
              <a:defRPr/>
            </a:pPr>
            <a:endParaRPr lang="en-US" altLang="en-US" dirty="0"/>
          </a:p>
          <a:p>
            <a:pPr marL="609600" indent="-609600" fontAlgn="auto">
              <a:spcAft>
                <a:spcPts val="0"/>
              </a:spcAft>
              <a:buFontTx/>
              <a:buAutoNum type="arabicPeriod"/>
              <a:defRPr/>
            </a:pPr>
            <a:endParaRPr lang="en-US" altLang="en-US" dirty="0"/>
          </a:p>
          <a:p>
            <a:pPr marL="609600" indent="-609600" fontAlgn="auto">
              <a:spcAft>
                <a:spcPts val="0"/>
              </a:spcAft>
              <a:buFontTx/>
              <a:buAutoNum type="arabicPeriod"/>
              <a:defRPr/>
            </a:pPr>
            <a:endParaRPr lang="en-US" altLang="en-US" dirty="0"/>
          </a:p>
          <a:p>
            <a:pPr marL="609600" indent="-609600" fontAlgn="auto">
              <a:spcAft>
                <a:spcPts val="0"/>
              </a:spcAft>
              <a:buFont typeface="Arial" panose="020B0604020202020204" pitchFamily="34" charset="0"/>
              <a:buNone/>
              <a:defRPr/>
            </a:pP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DC94209-5F30-4BE4-97F7-10F348D8FC7A}"/>
              </a:ext>
            </a:extLst>
          </p:cNvPr>
          <p:cNvSpPr>
            <a:spLocks noGrp="1" noChangeArrowheads="1"/>
          </p:cNvSpPr>
          <p:nvPr>
            <p:ph type="title"/>
          </p:nvPr>
        </p:nvSpPr>
        <p:spPr>
          <a:xfrm>
            <a:off x="1524000" y="274638"/>
            <a:ext cx="9144000" cy="1143000"/>
          </a:xfrm>
        </p:spPr>
        <p:txBody>
          <a:bodyPr/>
          <a:lstStyle/>
          <a:p>
            <a:pPr algn="ctr"/>
            <a:r>
              <a:rPr lang="en-US" altLang="en-US" sz="3600" b="1" dirty="0">
                <a:solidFill>
                  <a:schemeClr val="bg1"/>
                </a:solidFill>
              </a:rPr>
              <a:t>Never Quitting</a:t>
            </a:r>
          </a:p>
        </p:txBody>
      </p:sp>
      <p:sp>
        <p:nvSpPr>
          <p:cNvPr id="33795" name="Rectangle 3">
            <a:extLst>
              <a:ext uri="{FF2B5EF4-FFF2-40B4-BE49-F238E27FC236}">
                <a16:creationId xmlns:a16="http://schemas.microsoft.com/office/drawing/2014/main" id="{6020AB85-1B28-4F11-BD03-851A1873843D}"/>
              </a:ext>
            </a:extLst>
          </p:cNvPr>
          <p:cNvSpPr>
            <a:spLocks noGrp="1" noChangeArrowheads="1"/>
          </p:cNvSpPr>
          <p:nvPr>
            <p:ph idx="1"/>
          </p:nvPr>
        </p:nvSpPr>
        <p:spPr>
          <a:xfrm>
            <a:off x="1981200" y="1600200"/>
            <a:ext cx="8229600" cy="5029200"/>
          </a:xfrm>
        </p:spPr>
        <p:txBody>
          <a:bodyPr/>
          <a:lstStyle/>
          <a:p>
            <a:r>
              <a:rPr lang="en-US" altLang="en-US" sz="3200" dirty="0">
                <a:solidFill>
                  <a:schemeClr val="bg1"/>
                </a:solidFill>
              </a:rPr>
              <a:t>It’s </a:t>
            </a:r>
            <a:r>
              <a:rPr lang="en-US" altLang="en-US" sz="3200" b="1" dirty="0">
                <a:solidFill>
                  <a:schemeClr val="bg1"/>
                </a:solidFill>
              </a:rPr>
              <a:t>what </a:t>
            </a:r>
            <a:r>
              <a:rPr lang="en-US" altLang="en-US" sz="3200" b="1" i="1" dirty="0">
                <a:solidFill>
                  <a:schemeClr val="bg1"/>
                </a:solidFill>
              </a:rPr>
              <a:t>“Christians” </a:t>
            </a:r>
            <a:r>
              <a:rPr lang="en-US" altLang="en-US" sz="3200" b="1" dirty="0">
                <a:solidFill>
                  <a:schemeClr val="bg1"/>
                </a:solidFill>
              </a:rPr>
              <a:t>do</a:t>
            </a:r>
            <a:r>
              <a:rPr lang="en-US" altLang="en-US" sz="3200" dirty="0">
                <a:solidFill>
                  <a:schemeClr val="bg1"/>
                </a:solidFill>
              </a:rPr>
              <a:t>! (Acts 11:23)</a:t>
            </a:r>
          </a:p>
          <a:p>
            <a:r>
              <a:rPr lang="en-US" altLang="en-US" sz="3200" b="1" dirty="0">
                <a:solidFill>
                  <a:schemeClr val="bg1"/>
                </a:solidFill>
              </a:rPr>
              <a:t>Hold fast </a:t>
            </a:r>
            <a:r>
              <a:rPr lang="en-US" altLang="en-US" sz="3200" dirty="0">
                <a:solidFill>
                  <a:schemeClr val="bg1"/>
                </a:solidFill>
              </a:rPr>
              <a:t>– Hold On!!! – Hebrews 3:12-14 – “</a:t>
            </a:r>
            <a:r>
              <a:rPr lang="en-US" altLang="en-US" sz="3200" i="1" dirty="0">
                <a:solidFill>
                  <a:schemeClr val="bg1"/>
                </a:solidFill>
              </a:rPr>
              <a:t>firm and secure</a:t>
            </a:r>
            <a:r>
              <a:rPr lang="en-US" altLang="en-US" sz="3200" dirty="0">
                <a:solidFill>
                  <a:schemeClr val="bg1"/>
                </a:solidFill>
              </a:rPr>
              <a:t>”; Hebrews 6:11-12.</a:t>
            </a:r>
          </a:p>
          <a:p>
            <a:r>
              <a:rPr lang="en-US" altLang="en-US" sz="3200" dirty="0">
                <a:solidFill>
                  <a:schemeClr val="bg1"/>
                </a:solidFill>
              </a:rPr>
              <a:t>There’s a vital need for endurance.  </a:t>
            </a:r>
            <a:br>
              <a:rPr lang="en-US" altLang="en-US" sz="3200" dirty="0">
                <a:solidFill>
                  <a:schemeClr val="bg1"/>
                </a:solidFill>
              </a:rPr>
            </a:br>
            <a:r>
              <a:rPr lang="en-US" altLang="en-US" sz="3200" dirty="0">
                <a:solidFill>
                  <a:schemeClr val="bg1"/>
                </a:solidFill>
              </a:rPr>
              <a:t>Hebrews 10:32-39, “…</a:t>
            </a:r>
            <a:r>
              <a:rPr lang="en-US" altLang="en-US" sz="3200" i="1" dirty="0">
                <a:solidFill>
                  <a:schemeClr val="bg1"/>
                </a:solidFill>
              </a:rPr>
              <a:t>you have need of endurance, </a:t>
            </a:r>
            <a:r>
              <a:rPr lang="en-US" altLang="en-US" sz="3200" dirty="0">
                <a:solidFill>
                  <a:schemeClr val="bg1"/>
                </a:solidFill>
              </a:rPr>
              <a:t>…”; James 1:3-4 </a:t>
            </a:r>
          </a:p>
          <a:p>
            <a:r>
              <a:rPr lang="en-US" altLang="en-US" sz="3200" dirty="0">
                <a:solidFill>
                  <a:schemeClr val="bg1"/>
                </a:solidFill>
              </a:rPr>
              <a:t>Revelation 2:10, “</a:t>
            </a:r>
            <a:r>
              <a:rPr lang="en-US" altLang="en-US" sz="3200" i="1" dirty="0">
                <a:solidFill>
                  <a:schemeClr val="bg1"/>
                </a:solidFill>
              </a:rPr>
              <a:t>Be faithful until death…”</a:t>
            </a:r>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E13815C-6FFD-4ED0-A41E-F4D8A6A159AF}"/>
              </a:ext>
            </a:extLst>
          </p:cNvPr>
          <p:cNvSpPr>
            <a:spLocks noGrp="1" noChangeArrowheads="1"/>
          </p:cNvSpPr>
          <p:nvPr>
            <p:ph type="title"/>
          </p:nvPr>
        </p:nvSpPr>
        <p:spPr>
          <a:xfrm>
            <a:off x="1524000" y="0"/>
            <a:ext cx="9144000" cy="990600"/>
          </a:xfrm>
        </p:spPr>
        <p:txBody>
          <a:bodyPr/>
          <a:lstStyle/>
          <a:p>
            <a:r>
              <a:rPr lang="en-US" altLang="en-US" sz="3400" b="1" dirty="0"/>
              <a:t>How do we prove to be lights in the world?</a:t>
            </a:r>
          </a:p>
        </p:txBody>
      </p:sp>
      <p:sp>
        <p:nvSpPr>
          <p:cNvPr id="35843" name="Rectangle 3">
            <a:extLst>
              <a:ext uri="{FF2B5EF4-FFF2-40B4-BE49-F238E27FC236}">
                <a16:creationId xmlns:a16="http://schemas.microsoft.com/office/drawing/2014/main" id="{CE02DF5B-1948-4F5B-8704-B4EFC3DBE94F}"/>
              </a:ext>
            </a:extLst>
          </p:cNvPr>
          <p:cNvSpPr>
            <a:spLocks noGrp="1" noChangeArrowheads="1"/>
          </p:cNvSpPr>
          <p:nvPr>
            <p:ph idx="1"/>
          </p:nvPr>
        </p:nvSpPr>
        <p:spPr>
          <a:xfrm>
            <a:off x="1524000" y="1066800"/>
            <a:ext cx="9144000" cy="5791200"/>
          </a:xfrm>
        </p:spPr>
        <p:txBody>
          <a:bodyPr/>
          <a:lstStyle/>
          <a:p>
            <a:pPr marL="609600" indent="-609600">
              <a:buFontTx/>
              <a:buAutoNum type="arabicPeriod"/>
            </a:pPr>
            <a:r>
              <a:rPr lang="en-US" altLang="en-US" b="1" u="sng" dirty="0">
                <a:solidFill>
                  <a:srgbClr val="FFFF00"/>
                </a:solidFill>
              </a:rPr>
              <a:t>Consistent Obedience</a:t>
            </a:r>
            <a:r>
              <a:rPr lang="en-US" altLang="en-US" dirty="0"/>
              <a:t> – Vs.12</a:t>
            </a:r>
          </a:p>
          <a:p>
            <a:pPr marL="609600" indent="-609600">
              <a:buFontTx/>
              <a:buAutoNum type="arabicPeriod"/>
            </a:pPr>
            <a:r>
              <a:rPr lang="en-US" altLang="en-US" b="1" u="sng" dirty="0">
                <a:solidFill>
                  <a:srgbClr val="FFFF00"/>
                </a:solidFill>
              </a:rPr>
              <a:t>Diligent Effort</a:t>
            </a:r>
            <a:r>
              <a:rPr lang="en-US" altLang="en-US" dirty="0">
                <a:solidFill>
                  <a:srgbClr val="FFFF00"/>
                </a:solidFill>
              </a:rPr>
              <a:t> – </a:t>
            </a:r>
            <a:r>
              <a:rPr lang="en-US" altLang="en-US" dirty="0"/>
              <a:t>Vs. 12, </a:t>
            </a:r>
          </a:p>
          <a:p>
            <a:pPr marL="609600" indent="-609600">
              <a:buFontTx/>
              <a:buAutoNum type="arabicPeriod"/>
            </a:pPr>
            <a:r>
              <a:rPr lang="en-US" altLang="en-US" b="1" u="sng" dirty="0">
                <a:solidFill>
                  <a:srgbClr val="FFFF00"/>
                </a:solidFill>
              </a:rPr>
              <a:t>Reverence For God</a:t>
            </a:r>
            <a:r>
              <a:rPr lang="en-US" altLang="en-US" dirty="0">
                <a:solidFill>
                  <a:srgbClr val="FFFF00"/>
                </a:solidFill>
              </a:rPr>
              <a:t> </a:t>
            </a:r>
            <a:r>
              <a:rPr lang="en-US" altLang="en-US" dirty="0"/>
              <a:t>– vs. 12</a:t>
            </a:r>
          </a:p>
          <a:p>
            <a:pPr marL="609600" indent="-609600">
              <a:buFontTx/>
              <a:buAutoNum type="arabicPeriod"/>
            </a:pPr>
            <a:r>
              <a:rPr lang="en-US" altLang="en-US" b="1" u="sng" dirty="0">
                <a:solidFill>
                  <a:srgbClr val="FFFF00"/>
                </a:solidFill>
              </a:rPr>
              <a:t>Useful To The Master</a:t>
            </a:r>
            <a:r>
              <a:rPr lang="en-US" altLang="en-US" dirty="0"/>
              <a:t> – Vs. 13, </a:t>
            </a:r>
          </a:p>
          <a:p>
            <a:pPr marL="609600" indent="-609600">
              <a:buFontTx/>
              <a:buAutoNum type="arabicPeriod"/>
            </a:pPr>
            <a:r>
              <a:rPr lang="en-US" altLang="en-US" b="1" u="sng" dirty="0">
                <a:solidFill>
                  <a:srgbClr val="FFFF00"/>
                </a:solidFill>
              </a:rPr>
              <a:t>Consistently Proper Attitude</a:t>
            </a:r>
            <a:r>
              <a:rPr lang="en-US" altLang="en-US" dirty="0"/>
              <a:t> – Vs. 14, </a:t>
            </a:r>
          </a:p>
          <a:p>
            <a:pPr marL="609600" indent="-609600">
              <a:buFontTx/>
              <a:buAutoNum type="arabicPeriod"/>
            </a:pPr>
            <a:r>
              <a:rPr lang="en-US" altLang="en-US" b="1" u="sng" dirty="0">
                <a:solidFill>
                  <a:srgbClr val="FFFF00"/>
                </a:solidFill>
              </a:rPr>
              <a:t>Higher Standards &amp; Goals</a:t>
            </a:r>
            <a:r>
              <a:rPr lang="en-US" altLang="en-US" dirty="0"/>
              <a:t> – Vs. 15, </a:t>
            </a:r>
          </a:p>
          <a:p>
            <a:pPr marL="609600" indent="-609600">
              <a:buFontTx/>
              <a:buAutoNum type="arabicPeriod"/>
            </a:pPr>
            <a:r>
              <a:rPr lang="en-US" altLang="en-US" b="1" u="sng" dirty="0">
                <a:solidFill>
                  <a:srgbClr val="FFFF00"/>
                </a:solidFill>
              </a:rPr>
              <a:t>Never Quitting</a:t>
            </a:r>
            <a:r>
              <a:rPr lang="en-US" altLang="en-US" dirty="0"/>
              <a:t> – Vs. 16, </a:t>
            </a:r>
          </a:p>
          <a:p>
            <a:pPr marL="609600" indent="-609600">
              <a:buFont typeface="Arial" panose="020B0604020202020204" pitchFamily="34" charset="0"/>
              <a:buNone/>
            </a:pPr>
            <a:r>
              <a:rPr lang="en-US" altLang="en-US" dirty="0"/>
              <a:t>      It’s was Paul’s mission to turn men from “darkness to light” so that we might receive forgiveness of sins. Acts 26:18</a:t>
            </a:r>
          </a:p>
          <a:p>
            <a:pPr marL="609600" indent="-609600">
              <a:buFontTx/>
              <a:buAutoNum type="arabicPeriod"/>
            </a:pPr>
            <a:endParaRPr lang="en-US" altLang="en-US" dirty="0"/>
          </a:p>
          <a:p>
            <a:pPr marL="609600" indent="-609600">
              <a:buFontTx/>
              <a:buAutoNum type="arabicPeriod"/>
            </a:pPr>
            <a:endParaRPr lang="en-US" altLang="en-US" dirty="0"/>
          </a:p>
          <a:p>
            <a:pPr marL="609600" indent="-609600">
              <a:buFont typeface="Arial" panose="020B0604020202020204" pitchFamily="34" charset="0"/>
              <a:buNone/>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2309768-7F3C-427F-8B0E-C83CFCC0A830}"/>
              </a:ext>
            </a:extLst>
          </p:cNvPr>
          <p:cNvSpPr>
            <a:spLocks noGrp="1" noChangeArrowheads="1"/>
          </p:cNvSpPr>
          <p:nvPr>
            <p:ph type="title"/>
          </p:nvPr>
        </p:nvSpPr>
        <p:spPr>
          <a:xfrm>
            <a:off x="1981200" y="0"/>
            <a:ext cx="8229600" cy="1143000"/>
          </a:xfrm>
        </p:spPr>
        <p:txBody>
          <a:bodyPr/>
          <a:lstStyle/>
          <a:p>
            <a:r>
              <a:rPr lang="en-US" altLang="en-US" b="1" dirty="0">
                <a:solidFill>
                  <a:schemeClr val="bg1"/>
                </a:solidFill>
              </a:rPr>
              <a:t>The Need…</a:t>
            </a:r>
          </a:p>
        </p:txBody>
      </p:sp>
      <p:sp>
        <p:nvSpPr>
          <p:cNvPr id="5123" name="Rectangle 3">
            <a:extLst>
              <a:ext uri="{FF2B5EF4-FFF2-40B4-BE49-F238E27FC236}">
                <a16:creationId xmlns:a16="http://schemas.microsoft.com/office/drawing/2014/main" id="{7001A301-F31B-46E1-8F30-BD8B671A746B}"/>
              </a:ext>
            </a:extLst>
          </p:cNvPr>
          <p:cNvSpPr>
            <a:spLocks noGrp="1" noChangeArrowheads="1"/>
          </p:cNvSpPr>
          <p:nvPr>
            <p:ph idx="1"/>
          </p:nvPr>
        </p:nvSpPr>
        <p:spPr>
          <a:xfrm>
            <a:off x="1524000" y="1219200"/>
            <a:ext cx="10058400" cy="4953000"/>
          </a:xfrm>
        </p:spPr>
        <p:txBody>
          <a:bodyPr/>
          <a:lstStyle/>
          <a:p>
            <a:pPr marL="666750" indent="-457200"/>
            <a:r>
              <a:rPr lang="en-US" altLang="en-US" dirty="0">
                <a:solidFill>
                  <a:schemeClr val="bg1"/>
                </a:solidFill>
              </a:rPr>
              <a:t>There’s a lot of darkness in the world.</a:t>
            </a:r>
          </a:p>
          <a:p>
            <a:pPr marL="666750" indent="-457200"/>
            <a:r>
              <a:rPr lang="en-US" altLang="en-US" dirty="0">
                <a:solidFill>
                  <a:schemeClr val="bg1"/>
                </a:solidFill>
              </a:rPr>
              <a:t>God needs </a:t>
            </a:r>
            <a:r>
              <a:rPr lang="en-US" altLang="en-US" b="1" u="sng" dirty="0">
                <a:solidFill>
                  <a:schemeClr val="bg1"/>
                </a:solidFill>
              </a:rPr>
              <a:t>individuals and the Lord’s Church</a:t>
            </a:r>
            <a:r>
              <a:rPr lang="en-US" altLang="en-US" dirty="0">
                <a:solidFill>
                  <a:schemeClr val="bg1"/>
                </a:solidFill>
              </a:rPr>
              <a:t> to step up and be lights in this dark world.</a:t>
            </a:r>
          </a:p>
          <a:p>
            <a:pPr marL="666750" indent="-457200"/>
            <a:r>
              <a:rPr lang="en-US" altLang="en-US" b="1" u="sng" dirty="0">
                <a:solidFill>
                  <a:schemeClr val="bg1"/>
                </a:solidFill>
              </a:rPr>
              <a:t>Philippians 2:15</a:t>
            </a:r>
            <a:r>
              <a:rPr lang="en-US" altLang="en-US" dirty="0">
                <a:solidFill>
                  <a:schemeClr val="bg1"/>
                </a:solidFill>
              </a:rPr>
              <a:t>, “…</a:t>
            </a:r>
            <a:r>
              <a:rPr lang="en-US" altLang="en-US" b="1" i="1" dirty="0">
                <a:solidFill>
                  <a:schemeClr val="bg1"/>
                </a:solidFill>
              </a:rPr>
              <a:t>prove yourselves</a:t>
            </a:r>
            <a:r>
              <a:rPr lang="en-US" altLang="en-US" i="1" dirty="0">
                <a:solidFill>
                  <a:schemeClr val="bg1"/>
                </a:solidFill>
              </a:rPr>
              <a:t> to be blameless and innocent, children of God above reproach in the midst of a crooked and perverse generation… among whom you appear as </a:t>
            </a:r>
            <a:r>
              <a:rPr lang="en-US" altLang="en-US" b="1" i="1" dirty="0">
                <a:solidFill>
                  <a:schemeClr val="bg1"/>
                </a:solidFill>
              </a:rPr>
              <a:t>lights in the world</a:t>
            </a:r>
            <a:r>
              <a:rPr lang="en-US" altLang="en-US" dirty="0">
                <a:solidFill>
                  <a:schemeClr val="bg1"/>
                </a:solidFill>
              </a:rPr>
              <a:t>…”</a:t>
            </a:r>
          </a:p>
          <a:p>
            <a:pPr marL="666750" indent="-457200"/>
            <a:r>
              <a:rPr lang="en-US" altLang="en-US" dirty="0">
                <a:solidFill>
                  <a:schemeClr val="bg1"/>
                </a:solidFill>
              </a:rPr>
              <a:t>Not to draw attention to self but to glorify God and lead others to Him. Matthew 5:16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15C81AE-FD8F-426E-965F-A30F72A9B8B5}"/>
              </a:ext>
            </a:extLst>
          </p:cNvPr>
          <p:cNvSpPr>
            <a:spLocks noGrp="1" noChangeArrowheads="1"/>
          </p:cNvSpPr>
          <p:nvPr>
            <p:ph type="title"/>
          </p:nvPr>
        </p:nvSpPr>
        <p:spPr>
          <a:xfrm>
            <a:off x="1524000" y="274638"/>
            <a:ext cx="9144000" cy="1143000"/>
          </a:xfrm>
        </p:spPr>
        <p:txBody>
          <a:bodyPr/>
          <a:lstStyle/>
          <a:p>
            <a:r>
              <a:rPr lang="en-US" altLang="en-US" sz="3400" b="1" dirty="0">
                <a:solidFill>
                  <a:schemeClr val="bg1"/>
                </a:solidFill>
              </a:rPr>
              <a:t>How do we prove to be lights in the world?</a:t>
            </a:r>
          </a:p>
        </p:txBody>
      </p:sp>
      <p:sp>
        <p:nvSpPr>
          <p:cNvPr id="13315" name="Rectangle 3">
            <a:extLst>
              <a:ext uri="{FF2B5EF4-FFF2-40B4-BE49-F238E27FC236}">
                <a16:creationId xmlns:a16="http://schemas.microsoft.com/office/drawing/2014/main" id="{DDB11057-DBE2-4AA9-A2A6-10302A62FB61}"/>
              </a:ext>
            </a:extLst>
          </p:cNvPr>
          <p:cNvSpPr>
            <a:spLocks noGrp="1" noChangeArrowheads="1"/>
          </p:cNvSpPr>
          <p:nvPr>
            <p:ph idx="1"/>
          </p:nvPr>
        </p:nvSpPr>
        <p:spPr>
          <a:xfrm>
            <a:off x="1981200" y="1600200"/>
            <a:ext cx="8229600" cy="4953000"/>
          </a:xfrm>
        </p:spPr>
        <p:txBody>
          <a:bodyPr rtlCol="0">
            <a:normAutofit/>
          </a:bodyPr>
          <a:lstStyle/>
          <a:p>
            <a:pPr fontAlgn="auto">
              <a:spcAft>
                <a:spcPts val="0"/>
              </a:spcAft>
              <a:defRPr/>
            </a:pPr>
            <a:r>
              <a:rPr lang="en-US" altLang="en-US" sz="3200" b="1" u="sng" dirty="0">
                <a:solidFill>
                  <a:srgbClr val="FFFF00"/>
                </a:solidFill>
              </a:rPr>
              <a:t>Consistent Obedience</a:t>
            </a:r>
            <a:r>
              <a:rPr lang="en-US" altLang="en-US" sz="3200" dirty="0"/>
              <a:t> </a:t>
            </a:r>
            <a:r>
              <a:rPr lang="en-US" altLang="en-US" sz="3200" dirty="0">
                <a:solidFill>
                  <a:schemeClr val="bg1"/>
                </a:solidFill>
              </a:rPr>
              <a:t>– Philippians 2:12, </a:t>
            </a:r>
            <a:r>
              <a:rPr lang="en-US" altLang="en-US" sz="3200" i="1" dirty="0">
                <a:solidFill>
                  <a:schemeClr val="bg1"/>
                </a:solidFill>
              </a:rPr>
              <a:t>“…just as you have </a:t>
            </a:r>
            <a:r>
              <a:rPr lang="en-US" altLang="en-US" sz="3200" b="1" i="1" dirty="0">
                <a:solidFill>
                  <a:schemeClr val="bg1"/>
                </a:solidFill>
              </a:rPr>
              <a:t>always obeyed</a:t>
            </a:r>
            <a:r>
              <a:rPr lang="en-US" altLang="en-US" sz="3200" i="1" dirty="0">
                <a:solidFill>
                  <a:schemeClr val="bg1"/>
                </a:solidFill>
              </a:rPr>
              <a:t>, not as in my presence only, but </a:t>
            </a:r>
            <a:r>
              <a:rPr lang="en-US" altLang="en-US" sz="3200" b="1" i="1" dirty="0">
                <a:solidFill>
                  <a:schemeClr val="bg1"/>
                </a:solidFill>
              </a:rPr>
              <a:t>now much more in my absence…</a:t>
            </a:r>
            <a:r>
              <a:rPr lang="en-US" altLang="en-US" sz="3200" i="1" dirty="0">
                <a:solidFill>
                  <a:schemeClr val="bg1"/>
                </a:solidFill>
              </a:rPr>
              <a:t>”</a:t>
            </a:r>
          </a:p>
          <a:p>
            <a:pPr marL="609600" indent="-609600" fontAlgn="auto">
              <a:spcAft>
                <a:spcPts val="0"/>
              </a:spcAft>
              <a:buFont typeface="Arial" panose="020B0604020202020204" pitchFamily="34" charset="0"/>
              <a:buNone/>
              <a:defRPr/>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1C2CB432-2202-40A6-800C-36A3AC9B8A8F}"/>
              </a:ext>
            </a:extLst>
          </p:cNvPr>
          <p:cNvSpPr>
            <a:spLocks noGrp="1" noChangeArrowheads="1"/>
          </p:cNvSpPr>
          <p:nvPr>
            <p:ph idx="1"/>
          </p:nvPr>
        </p:nvSpPr>
        <p:spPr>
          <a:xfrm>
            <a:off x="1066800" y="990600"/>
            <a:ext cx="10058400" cy="5562600"/>
          </a:xfrm>
        </p:spPr>
        <p:txBody>
          <a:bodyPr rtlCol="0">
            <a:normAutofit/>
          </a:bodyPr>
          <a:lstStyle/>
          <a:p>
            <a:pPr marL="0" indent="0" algn="ctr" fontAlgn="auto">
              <a:spcAft>
                <a:spcPts val="0"/>
              </a:spcAft>
              <a:buFont typeface="Arial" panose="020B0604020202020204" pitchFamily="34" charset="0"/>
              <a:buNone/>
              <a:defRPr/>
            </a:pPr>
            <a:r>
              <a:rPr lang="en-US" altLang="en-US" sz="3600" b="1" u="sng" dirty="0">
                <a:solidFill>
                  <a:srgbClr val="FFFF00"/>
                </a:solidFill>
              </a:rPr>
              <a:t>Consistent Obedience</a:t>
            </a:r>
            <a:r>
              <a:rPr lang="en-US" altLang="en-US" sz="3600" dirty="0"/>
              <a:t> </a:t>
            </a:r>
            <a:r>
              <a:rPr lang="en-US" altLang="en-US" sz="3600" dirty="0">
                <a:solidFill>
                  <a:schemeClr val="bg1"/>
                </a:solidFill>
              </a:rPr>
              <a:t>– </a:t>
            </a:r>
          </a:p>
          <a:p>
            <a:pPr fontAlgn="auto">
              <a:spcAft>
                <a:spcPts val="0"/>
              </a:spcAft>
              <a:defRPr/>
            </a:pPr>
            <a:endParaRPr lang="en-US" altLang="en-US" sz="3200" dirty="0">
              <a:solidFill>
                <a:schemeClr val="bg1"/>
              </a:solidFill>
            </a:endParaRPr>
          </a:p>
          <a:p>
            <a:pPr fontAlgn="auto">
              <a:spcAft>
                <a:spcPts val="0"/>
              </a:spcAft>
              <a:defRPr/>
            </a:pPr>
            <a:r>
              <a:rPr lang="en-US" altLang="en-US" sz="3200" dirty="0">
                <a:solidFill>
                  <a:schemeClr val="bg1"/>
                </a:solidFill>
              </a:rPr>
              <a:t>What makes us lights in the world is when we’re obedient &amp; faithful </a:t>
            </a:r>
            <a:r>
              <a:rPr lang="en-US" altLang="en-US" sz="3200" b="1" u="sng" dirty="0">
                <a:solidFill>
                  <a:schemeClr val="bg1"/>
                </a:solidFill>
              </a:rPr>
              <a:t>ALL THE TIME</a:t>
            </a:r>
            <a:r>
              <a:rPr lang="en-US" altLang="en-US" sz="3200" dirty="0">
                <a:solidFill>
                  <a:schemeClr val="bg1"/>
                </a:solidFill>
              </a:rPr>
              <a:t>! (Acts 20:18-19)</a:t>
            </a:r>
          </a:p>
          <a:p>
            <a:pPr fontAlgn="auto">
              <a:spcAft>
                <a:spcPts val="0"/>
              </a:spcAft>
              <a:defRPr/>
            </a:pPr>
            <a:r>
              <a:rPr lang="en-US" altLang="en-US" sz="3200" dirty="0">
                <a:solidFill>
                  <a:schemeClr val="bg1"/>
                </a:solidFill>
              </a:rPr>
              <a:t>When we’re being watched and when we think we aren’t. </a:t>
            </a:r>
            <a:br>
              <a:rPr lang="en-US" altLang="en-US" sz="3200" dirty="0">
                <a:solidFill>
                  <a:schemeClr val="bg1"/>
                </a:solidFill>
              </a:rPr>
            </a:br>
            <a:r>
              <a:rPr lang="en-US" altLang="en-US" sz="3200" dirty="0">
                <a:solidFill>
                  <a:schemeClr val="bg1"/>
                </a:solidFill>
              </a:rPr>
              <a:t>(Ephesians 6:5-6; 1 Peter 2:11-12)</a:t>
            </a:r>
          </a:p>
          <a:p>
            <a:pPr fontAlgn="auto">
              <a:spcAft>
                <a:spcPts val="0"/>
              </a:spcAft>
              <a:defRPr/>
            </a:pPr>
            <a:r>
              <a:rPr lang="en-US" altLang="en-US" sz="3200" dirty="0">
                <a:solidFill>
                  <a:schemeClr val="bg1"/>
                </a:solidFill>
              </a:rPr>
              <a:t>When times are good and when they’re not! (Daniel)</a:t>
            </a:r>
          </a:p>
          <a:p>
            <a:pPr fontAlgn="auto">
              <a:spcAft>
                <a:spcPts val="0"/>
              </a:spcAft>
              <a:defRPr/>
            </a:pPr>
            <a:endParaRPr lang="en-US" altLang="en-US" sz="32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62DD8D8-7989-469B-8CE5-7D5FD5342A9A}"/>
              </a:ext>
            </a:extLst>
          </p:cNvPr>
          <p:cNvSpPr>
            <a:spLocks noGrp="1" noChangeArrowheads="1"/>
          </p:cNvSpPr>
          <p:nvPr>
            <p:ph type="title"/>
          </p:nvPr>
        </p:nvSpPr>
        <p:spPr>
          <a:xfrm>
            <a:off x="1524000" y="274638"/>
            <a:ext cx="9144000" cy="1143000"/>
          </a:xfrm>
        </p:spPr>
        <p:txBody>
          <a:bodyPr/>
          <a:lstStyle/>
          <a:p>
            <a:r>
              <a:rPr lang="en-US" altLang="en-US" sz="3600" b="1">
                <a:solidFill>
                  <a:schemeClr val="bg1"/>
                </a:solidFill>
              </a:rPr>
              <a:t>How do we prove to be lights in the world?</a:t>
            </a:r>
          </a:p>
        </p:txBody>
      </p:sp>
      <p:sp>
        <p:nvSpPr>
          <p:cNvPr id="50179" name="Rectangle 3">
            <a:extLst>
              <a:ext uri="{FF2B5EF4-FFF2-40B4-BE49-F238E27FC236}">
                <a16:creationId xmlns:a16="http://schemas.microsoft.com/office/drawing/2014/main" id="{542BA4C7-802D-4244-9AF6-ED24FF64A883}"/>
              </a:ext>
            </a:extLst>
          </p:cNvPr>
          <p:cNvSpPr>
            <a:spLocks noGrp="1" noChangeArrowheads="1"/>
          </p:cNvSpPr>
          <p:nvPr>
            <p:ph idx="1"/>
          </p:nvPr>
        </p:nvSpPr>
        <p:spPr>
          <a:xfrm>
            <a:off x="1981200" y="1600200"/>
            <a:ext cx="8686800" cy="4953000"/>
          </a:xfrm>
        </p:spPr>
        <p:txBody>
          <a:bodyPr rtlCol="0">
            <a:normAutofit/>
          </a:bodyPr>
          <a:lstStyle/>
          <a:p>
            <a:pPr fontAlgn="auto">
              <a:spcAft>
                <a:spcPts val="0"/>
              </a:spcAft>
              <a:defRPr/>
            </a:pPr>
            <a:r>
              <a:rPr lang="en-US" altLang="en-US" sz="3200" b="1" u="sng" dirty="0">
                <a:solidFill>
                  <a:srgbClr val="FFFF00"/>
                </a:solidFill>
              </a:rPr>
              <a:t>Diligent Effort</a:t>
            </a:r>
            <a:r>
              <a:rPr lang="en-US" altLang="en-US" sz="3200" dirty="0">
                <a:solidFill>
                  <a:srgbClr val="FFFF00"/>
                </a:solidFill>
              </a:rPr>
              <a:t> </a:t>
            </a:r>
            <a:r>
              <a:rPr lang="en-US" altLang="en-US" sz="3200" dirty="0">
                <a:solidFill>
                  <a:schemeClr val="bg1"/>
                </a:solidFill>
              </a:rPr>
              <a:t>– Philippians 2:12,   “…</a:t>
            </a:r>
            <a:r>
              <a:rPr lang="en-US" altLang="en-US" sz="3200" b="1" i="1" u="sng" dirty="0">
                <a:solidFill>
                  <a:schemeClr val="bg1"/>
                </a:solidFill>
              </a:rPr>
              <a:t>work out</a:t>
            </a:r>
            <a:r>
              <a:rPr lang="en-US" altLang="en-US" sz="3200" b="1" i="1" dirty="0">
                <a:solidFill>
                  <a:schemeClr val="bg1"/>
                </a:solidFill>
              </a:rPr>
              <a:t> your salvation</a:t>
            </a:r>
            <a:r>
              <a:rPr lang="en-US" altLang="en-US" sz="3200" dirty="0">
                <a:solidFill>
                  <a:schemeClr val="bg1"/>
                </a:solidFill>
              </a:rPr>
              <a:t> …”</a:t>
            </a:r>
          </a:p>
          <a:p>
            <a:pPr marL="609600" indent="-609600" fontAlgn="auto">
              <a:spcAft>
                <a:spcPts val="0"/>
              </a:spcAft>
              <a:buFont typeface="Arial" panose="020B0604020202020204" pitchFamily="34" charset="0"/>
              <a:buNone/>
              <a:defRPr/>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9FCBE23-DB48-4AF3-A9E4-1E56CD4948C3}"/>
              </a:ext>
            </a:extLst>
          </p:cNvPr>
          <p:cNvSpPr>
            <a:spLocks noGrp="1" noChangeArrowheads="1"/>
          </p:cNvSpPr>
          <p:nvPr>
            <p:ph type="title"/>
          </p:nvPr>
        </p:nvSpPr>
        <p:spPr>
          <a:xfrm>
            <a:off x="1524000" y="274638"/>
            <a:ext cx="9144000" cy="1143000"/>
          </a:xfrm>
        </p:spPr>
        <p:txBody>
          <a:bodyPr/>
          <a:lstStyle/>
          <a:p>
            <a:pPr algn="ctr"/>
            <a:r>
              <a:rPr lang="en-US" altLang="en-US" sz="3600" b="1" dirty="0">
                <a:solidFill>
                  <a:schemeClr val="bg1"/>
                </a:solidFill>
              </a:rPr>
              <a:t>Diligent Effort</a:t>
            </a:r>
          </a:p>
        </p:txBody>
      </p:sp>
      <p:sp>
        <p:nvSpPr>
          <p:cNvPr id="13315" name="Rectangle 3">
            <a:extLst>
              <a:ext uri="{FF2B5EF4-FFF2-40B4-BE49-F238E27FC236}">
                <a16:creationId xmlns:a16="http://schemas.microsoft.com/office/drawing/2014/main" id="{768C57F4-9F7C-4035-97C3-825FAA8046D8}"/>
              </a:ext>
            </a:extLst>
          </p:cNvPr>
          <p:cNvSpPr>
            <a:spLocks noGrp="1" noChangeArrowheads="1"/>
          </p:cNvSpPr>
          <p:nvPr>
            <p:ph idx="1"/>
          </p:nvPr>
        </p:nvSpPr>
        <p:spPr>
          <a:xfrm>
            <a:off x="838200" y="1600200"/>
            <a:ext cx="10515600" cy="5257800"/>
          </a:xfrm>
        </p:spPr>
        <p:txBody>
          <a:bodyPr/>
          <a:lstStyle/>
          <a:p>
            <a:r>
              <a:rPr lang="en-US" altLang="en-US" sz="3200" dirty="0">
                <a:solidFill>
                  <a:schemeClr val="bg1"/>
                </a:solidFill>
              </a:rPr>
              <a:t>What this </a:t>
            </a:r>
            <a:r>
              <a:rPr lang="en-US" altLang="en-US" sz="3200" b="1" i="1" dirty="0">
                <a:solidFill>
                  <a:schemeClr val="bg1"/>
                </a:solidFill>
              </a:rPr>
              <a:t>IS NOT</a:t>
            </a:r>
            <a:r>
              <a:rPr lang="en-US" altLang="en-US" sz="3200" dirty="0">
                <a:solidFill>
                  <a:schemeClr val="bg1"/>
                </a:solidFill>
              </a:rPr>
              <a:t> saying – </a:t>
            </a:r>
          </a:p>
          <a:p>
            <a:pPr lvl="1"/>
            <a:r>
              <a:rPr lang="en-US" altLang="en-US" sz="3200" dirty="0">
                <a:solidFill>
                  <a:schemeClr val="bg1"/>
                </a:solidFill>
              </a:rPr>
              <a:t>Determine our own path to God (Proverbs 14:12; Jeremiah 10:23)</a:t>
            </a:r>
          </a:p>
          <a:p>
            <a:r>
              <a:rPr lang="en-US" altLang="en-US" sz="3200" dirty="0">
                <a:solidFill>
                  <a:schemeClr val="bg1"/>
                </a:solidFill>
              </a:rPr>
              <a:t>What this </a:t>
            </a:r>
            <a:r>
              <a:rPr lang="en-US" altLang="en-US" sz="3200" b="1" i="1" dirty="0">
                <a:solidFill>
                  <a:schemeClr val="bg1"/>
                </a:solidFill>
              </a:rPr>
              <a:t>IS</a:t>
            </a:r>
            <a:r>
              <a:rPr lang="en-US" altLang="en-US" sz="3200" dirty="0">
                <a:solidFill>
                  <a:schemeClr val="bg1"/>
                </a:solidFill>
              </a:rPr>
              <a:t> saying – </a:t>
            </a:r>
          </a:p>
          <a:p>
            <a:pPr lvl="1"/>
            <a:r>
              <a:rPr lang="en-US" altLang="en-US" sz="3200" dirty="0">
                <a:solidFill>
                  <a:schemeClr val="bg1"/>
                </a:solidFill>
              </a:rPr>
              <a:t>We must work at it!</a:t>
            </a:r>
          </a:p>
          <a:p>
            <a:r>
              <a:rPr lang="en-US" altLang="en-US" sz="3200" b="1" dirty="0">
                <a:solidFill>
                  <a:schemeClr val="bg1"/>
                </a:solidFill>
              </a:rPr>
              <a:t>Do it with all your might</a:t>
            </a:r>
            <a:r>
              <a:rPr lang="en-US" altLang="en-US" sz="3200" dirty="0">
                <a:solidFill>
                  <a:schemeClr val="bg1"/>
                </a:solidFill>
              </a:rPr>
              <a:t>.  Ecclesiastes 9:10; </a:t>
            </a:r>
            <a:br>
              <a:rPr lang="en-US" altLang="en-US" sz="3200" dirty="0">
                <a:solidFill>
                  <a:schemeClr val="bg1"/>
                </a:solidFill>
              </a:rPr>
            </a:br>
            <a:r>
              <a:rPr lang="en-US" altLang="en-US" sz="3200" dirty="0">
                <a:solidFill>
                  <a:schemeClr val="bg1"/>
                </a:solidFill>
              </a:rPr>
              <a:t>1 Corinthians 9:24ff; Luke 13:24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07A2FCE-05AF-4361-82E1-E8B7BF7A06C3}"/>
              </a:ext>
            </a:extLst>
          </p:cNvPr>
          <p:cNvSpPr>
            <a:spLocks noGrp="1" noChangeArrowheads="1"/>
          </p:cNvSpPr>
          <p:nvPr>
            <p:ph type="title"/>
          </p:nvPr>
        </p:nvSpPr>
        <p:spPr>
          <a:xfrm>
            <a:off x="1524000" y="274638"/>
            <a:ext cx="9144000" cy="1143000"/>
          </a:xfrm>
        </p:spPr>
        <p:txBody>
          <a:bodyPr/>
          <a:lstStyle/>
          <a:p>
            <a:r>
              <a:rPr lang="en-US" altLang="en-US" sz="3600" b="1" dirty="0">
                <a:solidFill>
                  <a:schemeClr val="bg1"/>
                </a:solidFill>
              </a:rPr>
              <a:t>How do we prove to be lights in the world?</a:t>
            </a:r>
          </a:p>
        </p:txBody>
      </p:sp>
      <p:sp>
        <p:nvSpPr>
          <p:cNvPr id="50179" name="Rectangle 3">
            <a:extLst>
              <a:ext uri="{FF2B5EF4-FFF2-40B4-BE49-F238E27FC236}">
                <a16:creationId xmlns:a16="http://schemas.microsoft.com/office/drawing/2014/main" id="{106E4D37-B350-4AC8-BCE7-D3992CD154B8}"/>
              </a:ext>
            </a:extLst>
          </p:cNvPr>
          <p:cNvSpPr>
            <a:spLocks noGrp="1" noChangeArrowheads="1"/>
          </p:cNvSpPr>
          <p:nvPr>
            <p:ph idx="1"/>
          </p:nvPr>
        </p:nvSpPr>
        <p:spPr>
          <a:xfrm>
            <a:off x="1066800" y="1600200"/>
            <a:ext cx="9982200" cy="4953000"/>
          </a:xfrm>
        </p:spPr>
        <p:txBody>
          <a:bodyPr rtlCol="0">
            <a:normAutofit/>
          </a:bodyPr>
          <a:lstStyle/>
          <a:p>
            <a:pPr fontAlgn="auto">
              <a:spcAft>
                <a:spcPts val="0"/>
              </a:spcAft>
              <a:defRPr/>
            </a:pPr>
            <a:r>
              <a:rPr lang="en-US" altLang="en-US" sz="3200" b="1" u="sng" dirty="0">
                <a:solidFill>
                  <a:srgbClr val="FFFF00"/>
                </a:solidFill>
              </a:rPr>
              <a:t>Reverence and respect for God </a:t>
            </a:r>
            <a:r>
              <a:rPr lang="en-US" altLang="en-US" sz="3200" dirty="0">
                <a:solidFill>
                  <a:srgbClr val="FFFF00"/>
                </a:solidFill>
              </a:rPr>
              <a:t>– </a:t>
            </a:r>
            <a:r>
              <a:rPr lang="en-US" altLang="en-US" sz="3200" dirty="0">
                <a:solidFill>
                  <a:schemeClr val="bg1"/>
                </a:solidFill>
              </a:rPr>
              <a:t>Philippians 2:12,   “…</a:t>
            </a:r>
            <a:r>
              <a:rPr lang="en-US" altLang="en-US" sz="3200" b="1" i="1" u="sng" dirty="0">
                <a:solidFill>
                  <a:schemeClr val="bg1"/>
                </a:solidFill>
              </a:rPr>
              <a:t>with fear and </a:t>
            </a:r>
            <a:r>
              <a:rPr lang="en-US" altLang="en-US" sz="3200" b="1" i="1" u="sng" dirty="0" err="1">
                <a:solidFill>
                  <a:schemeClr val="bg1"/>
                </a:solidFill>
              </a:rPr>
              <a:t>trembing</a:t>
            </a:r>
            <a:r>
              <a:rPr lang="en-US" altLang="en-US" sz="3200" dirty="0">
                <a:solidFill>
                  <a:schemeClr val="bg1"/>
                </a:solidFill>
              </a:rPr>
              <a:t> …”</a:t>
            </a:r>
          </a:p>
          <a:p>
            <a:pPr marL="609600" indent="-609600" fontAlgn="auto">
              <a:spcAft>
                <a:spcPts val="0"/>
              </a:spcAft>
              <a:buFont typeface="Arial" panose="020B0604020202020204" pitchFamily="34" charset="0"/>
              <a:buNone/>
              <a:defRPr/>
            </a:pP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98CC1C4-130A-4938-AC8F-D346BCE7E7BB}"/>
              </a:ext>
            </a:extLst>
          </p:cNvPr>
          <p:cNvSpPr>
            <a:spLocks noGrp="1" noChangeArrowheads="1"/>
          </p:cNvSpPr>
          <p:nvPr>
            <p:ph type="title"/>
          </p:nvPr>
        </p:nvSpPr>
        <p:spPr>
          <a:xfrm>
            <a:off x="1524000" y="274638"/>
            <a:ext cx="9144000" cy="1143000"/>
          </a:xfrm>
        </p:spPr>
        <p:txBody>
          <a:bodyPr/>
          <a:lstStyle/>
          <a:p>
            <a:pPr algn="ctr"/>
            <a:r>
              <a:rPr lang="en-US" altLang="en-US" sz="3400" b="1" dirty="0">
                <a:solidFill>
                  <a:schemeClr val="bg1"/>
                </a:solidFill>
              </a:rPr>
              <a:t>Reverence And Respect For God</a:t>
            </a:r>
          </a:p>
        </p:txBody>
      </p:sp>
      <p:sp>
        <p:nvSpPr>
          <p:cNvPr id="52227" name="Rectangle 3">
            <a:extLst>
              <a:ext uri="{FF2B5EF4-FFF2-40B4-BE49-F238E27FC236}">
                <a16:creationId xmlns:a16="http://schemas.microsoft.com/office/drawing/2014/main" id="{342F9357-66D6-4CC7-BE93-22999883C93F}"/>
              </a:ext>
            </a:extLst>
          </p:cNvPr>
          <p:cNvSpPr>
            <a:spLocks noGrp="1" noChangeArrowheads="1"/>
          </p:cNvSpPr>
          <p:nvPr>
            <p:ph idx="1"/>
          </p:nvPr>
        </p:nvSpPr>
        <p:spPr>
          <a:xfrm>
            <a:off x="762000" y="1600200"/>
            <a:ext cx="11049000" cy="4953000"/>
          </a:xfrm>
        </p:spPr>
        <p:txBody>
          <a:bodyPr rtlCol="0">
            <a:normAutofit/>
          </a:bodyPr>
          <a:lstStyle/>
          <a:p>
            <a:pPr marL="0" indent="0" fontAlgn="auto">
              <a:spcAft>
                <a:spcPts val="0"/>
              </a:spcAft>
              <a:buFont typeface="Arial" panose="020B0604020202020204" pitchFamily="34" charset="0"/>
              <a:buNone/>
              <a:defRPr/>
            </a:pPr>
            <a:r>
              <a:rPr lang="en-US" altLang="en-US" sz="3200" dirty="0">
                <a:solidFill>
                  <a:schemeClr val="bg1"/>
                </a:solidFill>
              </a:rPr>
              <a:t>Philippians 2:12, </a:t>
            </a:r>
            <a:r>
              <a:rPr lang="en-US" altLang="en-US" sz="3200" i="1" dirty="0">
                <a:solidFill>
                  <a:schemeClr val="bg1"/>
                </a:solidFill>
              </a:rPr>
              <a:t>“…</a:t>
            </a:r>
            <a:r>
              <a:rPr lang="en-US" altLang="en-US" sz="3200" b="1" i="1" dirty="0">
                <a:solidFill>
                  <a:schemeClr val="bg1"/>
                </a:solidFill>
              </a:rPr>
              <a:t>with fear and trembling</a:t>
            </a:r>
            <a:r>
              <a:rPr lang="en-US" altLang="en-US" sz="3200" i="1" dirty="0">
                <a:solidFill>
                  <a:schemeClr val="bg1"/>
                </a:solidFill>
              </a:rPr>
              <a:t>…”</a:t>
            </a:r>
          </a:p>
          <a:p>
            <a:pPr fontAlgn="auto">
              <a:spcAft>
                <a:spcPts val="0"/>
              </a:spcAft>
              <a:defRPr/>
            </a:pPr>
            <a:r>
              <a:rPr lang="en-US" altLang="en-US" sz="3200" dirty="0">
                <a:solidFill>
                  <a:schemeClr val="bg1"/>
                </a:solidFill>
              </a:rPr>
              <a:t>Reverence and respect for God in today’s world will shine forth as brightly as the sun. (Ecclesiastes 12:13)</a:t>
            </a:r>
          </a:p>
          <a:p>
            <a:pPr marL="609600" indent="-609600" fontAlgn="auto">
              <a:spcAft>
                <a:spcPts val="0"/>
              </a:spcAft>
              <a:buFont typeface="Arial" panose="020B0604020202020204" pitchFamily="34" charset="0"/>
              <a:buNone/>
              <a:defRPr/>
            </a:pPr>
            <a:r>
              <a:rPr lang="en-US" altLang="en-US" sz="3200" dirty="0">
                <a:solidFill>
                  <a:schemeClr val="bg1"/>
                </a:solidFill>
              </a:rPr>
              <a:t>Hebrews 12:28 – shine by serving God with </a:t>
            </a:r>
            <a:r>
              <a:rPr lang="en-US" altLang="en-US" sz="3200" b="1" i="1" dirty="0">
                <a:solidFill>
                  <a:schemeClr val="bg1"/>
                </a:solidFill>
              </a:rPr>
              <a:t>“reverence and awe”. </a:t>
            </a:r>
          </a:p>
          <a:p>
            <a:pPr marL="609600" indent="-609600" fontAlgn="auto">
              <a:spcAft>
                <a:spcPts val="0"/>
              </a:spcAft>
              <a:buFont typeface="Arial" panose="020B0604020202020204" pitchFamily="34" charset="0"/>
              <a:buNone/>
              <a:defRPr/>
            </a:pPr>
            <a:r>
              <a:rPr lang="en-US" altLang="en-US" sz="3200" dirty="0">
                <a:solidFill>
                  <a:schemeClr val="bg1"/>
                </a:solidFill>
              </a:rPr>
              <a:t>Malachi 2:5 – reverence for God’s word.</a:t>
            </a:r>
          </a:p>
          <a:p>
            <a:pPr marL="609600" indent="-609600" fontAlgn="auto">
              <a:spcAft>
                <a:spcPts val="0"/>
              </a:spcAft>
              <a:buFont typeface="Arial" panose="020B0604020202020204" pitchFamily="34" charset="0"/>
              <a:buNone/>
              <a:defRPr/>
            </a:pPr>
            <a:r>
              <a:rPr lang="en-US" altLang="en-US" sz="3200" dirty="0">
                <a:solidFill>
                  <a:schemeClr val="bg1"/>
                </a:solidFill>
              </a:rPr>
              <a:t>2 Corinthians 7:1 – inspiring reverent conduct   (1 Peter 1:17)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4FD0524-C332-48D5-85C3-900B9F7A0C0C}"/>
              </a:ext>
            </a:extLst>
          </p:cNvPr>
          <p:cNvSpPr>
            <a:spLocks noGrp="1" noChangeArrowheads="1"/>
          </p:cNvSpPr>
          <p:nvPr>
            <p:ph type="title"/>
          </p:nvPr>
        </p:nvSpPr>
        <p:spPr>
          <a:xfrm>
            <a:off x="1524000" y="274638"/>
            <a:ext cx="9144000" cy="1143000"/>
          </a:xfrm>
        </p:spPr>
        <p:txBody>
          <a:bodyPr/>
          <a:lstStyle/>
          <a:p>
            <a:r>
              <a:rPr lang="en-US" altLang="en-US" sz="3400" b="1" dirty="0">
                <a:solidFill>
                  <a:schemeClr val="bg1"/>
                </a:solidFill>
              </a:rPr>
              <a:t>How do we prove to be lights in the world?</a:t>
            </a:r>
          </a:p>
        </p:txBody>
      </p:sp>
      <p:sp>
        <p:nvSpPr>
          <p:cNvPr id="52227" name="Rectangle 3">
            <a:extLst>
              <a:ext uri="{FF2B5EF4-FFF2-40B4-BE49-F238E27FC236}">
                <a16:creationId xmlns:a16="http://schemas.microsoft.com/office/drawing/2014/main" id="{9E4C8A46-277A-4AE3-9A60-F8571DCF2CB7}"/>
              </a:ext>
            </a:extLst>
          </p:cNvPr>
          <p:cNvSpPr>
            <a:spLocks noGrp="1" noChangeArrowheads="1"/>
          </p:cNvSpPr>
          <p:nvPr>
            <p:ph idx="1"/>
          </p:nvPr>
        </p:nvSpPr>
        <p:spPr>
          <a:xfrm>
            <a:off x="1981200" y="1600200"/>
            <a:ext cx="8686800" cy="4953000"/>
          </a:xfrm>
        </p:spPr>
        <p:txBody>
          <a:bodyPr rtlCol="0">
            <a:normAutofit/>
          </a:bodyPr>
          <a:lstStyle/>
          <a:p>
            <a:pPr fontAlgn="auto">
              <a:spcAft>
                <a:spcPts val="0"/>
              </a:spcAft>
              <a:defRPr/>
            </a:pPr>
            <a:r>
              <a:rPr lang="en-US" altLang="en-US" b="1" u="sng" dirty="0">
                <a:solidFill>
                  <a:srgbClr val="FFFF00"/>
                </a:solidFill>
              </a:rPr>
              <a:t>Useful To The Master</a:t>
            </a:r>
            <a:r>
              <a:rPr lang="en-US" altLang="en-US" dirty="0"/>
              <a:t> - </a:t>
            </a:r>
            <a:r>
              <a:rPr lang="en-US" altLang="en-US" dirty="0">
                <a:solidFill>
                  <a:schemeClr val="bg1"/>
                </a:solidFill>
              </a:rPr>
              <a:t>Philippians 2:13, </a:t>
            </a:r>
            <a:r>
              <a:rPr lang="en-US" altLang="en-US" i="1" dirty="0">
                <a:solidFill>
                  <a:schemeClr val="bg1"/>
                </a:solidFill>
              </a:rPr>
              <a:t>“…for it is </a:t>
            </a:r>
            <a:r>
              <a:rPr lang="en-US" altLang="en-US" b="1" i="1" dirty="0">
                <a:solidFill>
                  <a:schemeClr val="bg1"/>
                </a:solidFill>
              </a:rPr>
              <a:t>God who is at work in you</a:t>
            </a:r>
            <a:r>
              <a:rPr lang="en-US" altLang="en-US" i="1" dirty="0">
                <a:solidFill>
                  <a:schemeClr val="bg1"/>
                </a:solidFill>
              </a:rPr>
              <a:t>, both to will and </a:t>
            </a:r>
            <a:r>
              <a:rPr lang="en-US" altLang="en-US" b="1" i="1" dirty="0">
                <a:solidFill>
                  <a:schemeClr val="bg1"/>
                </a:solidFill>
              </a:rPr>
              <a:t>to work for His good pleasure</a:t>
            </a:r>
            <a:r>
              <a:rPr lang="en-US" altLang="en-US" i="1" dirty="0">
                <a:solidFill>
                  <a:schemeClr val="bg1"/>
                </a:solidFill>
              </a:rPr>
              <a:t>…”</a:t>
            </a:r>
          </a:p>
          <a:p>
            <a:pPr marL="0" indent="0" fontAlgn="auto">
              <a:spcAft>
                <a:spcPts val="0"/>
              </a:spcAft>
              <a:buFont typeface="Arial" panose="020B0604020202020204" pitchFamily="34" charset="0"/>
              <a:buNone/>
              <a:defRPr/>
            </a:pPr>
            <a:endParaRPr lang="en-US" altLang="en-US" dirty="0"/>
          </a:p>
          <a:p>
            <a:pPr marL="609600" indent="-609600" fontAlgn="auto">
              <a:spcAft>
                <a:spcPts val="0"/>
              </a:spcAft>
              <a:buFont typeface="Arial" panose="020B0604020202020204" pitchFamily="34" charset="0"/>
              <a:buNone/>
              <a:defRPr/>
            </a:pPr>
            <a:endParaRPr lang="en-US" altLang="en-US" dirty="0"/>
          </a:p>
        </p:txBody>
      </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3567</TotalTime>
  <Words>3752</Words>
  <Application>Microsoft Office PowerPoint</Application>
  <PresentationFormat>Widescreen</PresentationFormat>
  <Paragraphs>177</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Arial</vt:lpstr>
      <vt:lpstr>Calibri Light</vt:lpstr>
      <vt:lpstr>Default Design</vt:lpstr>
      <vt:lpstr>Appearing As Lights In The World</vt:lpstr>
      <vt:lpstr>The Need…</vt:lpstr>
      <vt:lpstr>How do we prove to be lights in the world?</vt:lpstr>
      <vt:lpstr>PowerPoint Presentation</vt:lpstr>
      <vt:lpstr>How do we prove to be lights in the world?</vt:lpstr>
      <vt:lpstr>Diligent Effort</vt:lpstr>
      <vt:lpstr>How do we prove to be lights in the world?</vt:lpstr>
      <vt:lpstr>Reverence And Respect For God</vt:lpstr>
      <vt:lpstr>How do we prove to be lights in the world?</vt:lpstr>
      <vt:lpstr>Useful To The Master</vt:lpstr>
      <vt:lpstr>How do we prove to be lights in the world?</vt:lpstr>
      <vt:lpstr>Consistently Proper Attitude</vt:lpstr>
      <vt:lpstr>How do we prove to be lights in the world?</vt:lpstr>
      <vt:lpstr>Higher Standards and Goals</vt:lpstr>
      <vt:lpstr>How do we prove to be lights in the world?</vt:lpstr>
      <vt:lpstr>Never Quitting</vt:lpstr>
      <vt:lpstr>How do we prove to be lights in the world?</vt:lpstr>
    </vt:vector>
  </TitlesOfParts>
  <Company>Simmons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Appearing As Lights In The World</dc:title>
  <dc:creator>Chris Simmons</dc:creator>
  <cp:lastModifiedBy>Chris Simmons</cp:lastModifiedBy>
  <cp:revision>53</cp:revision>
  <dcterms:created xsi:type="dcterms:W3CDTF">2008-01-05T19:02:04Z</dcterms:created>
  <dcterms:modified xsi:type="dcterms:W3CDTF">2022-03-29T19:39:05Z</dcterms:modified>
</cp:coreProperties>
</file>