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notesMasterIdLst>
    <p:notesMasterId r:id="rId17"/>
  </p:notesMasterIdLst>
  <p:sldIdLst>
    <p:sldId id="256" r:id="rId2"/>
    <p:sldId id="257" r:id="rId3"/>
    <p:sldId id="258" r:id="rId4"/>
    <p:sldId id="259" r:id="rId5"/>
    <p:sldId id="260" r:id="rId6"/>
    <p:sldId id="261" r:id="rId7"/>
    <p:sldId id="262" r:id="rId8"/>
    <p:sldId id="270" r:id="rId9"/>
    <p:sldId id="263" r:id="rId10"/>
    <p:sldId id="264" r:id="rId11"/>
    <p:sldId id="265" r:id="rId12"/>
    <p:sldId id="271" r:id="rId13"/>
    <p:sldId id="267" r:id="rId14"/>
    <p:sldId id="269" r:id="rId15"/>
    <p:sldId id="268"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0078" autoAdjust="0"/>
  </p:normalViewPr>
  <p:slideViewPr>
    <p:cSldViewPr snapToGrid="0">
      <p:cViewPr varScale="1">
        <p:scale>
          <a:sx n="62" d="100"/>
          <a:sy n="62" d="100"/>
        </p:scale>
        <p:origin x="97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6E22C8D-FB8C-4644-ABE4-2ED26202DB88}" type="datetimeFigureOut">
              <a:rPr lang="en-US" smtClean="0"/>
              <a:t>3/30/2022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8AE34B3-0A8E-403C-8C0F-388E427E7162}" type="slidenum">
              <a:rPr lang="en-US" smtClean="0"/>
              <a:t>‹#›</a:t>
            </a:fld>
            <a:endParaRPr lang="en-US"/>
          </a:p>
        </p:txBody>
      </p:sp>
    </p:spTree>
    <p:extLst>
      <p:ext uri="{BB962C8B-B14F-4D97-AF65-F5344CB8AC3E}">
        <p14:creationId xmlns:p14="http://schemas.microsoft.com/office/powerpoint/2010/main" val="3560115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AE34B3-0A8E-403C-8C0F-388E427E7162}" type="slidenum">
              <a:rPr lang="en-US" smtClean="0"/>
              <a:t>1</a:t>
            </a:fld>
            <a:endParaRPr lang="en-US"/>
          </a:p>
        </p:txBody>
      </p:sp>
    </p:spTree>
    <p:extLst>
      <p:ext uri="{BB962C8B-B14F-4D97-AF65-F5344CB8AC3E}">
        <p14:creationId xmlns:p14="http://schemas.microsoft.com/office/powerpoint/2010/main" val="41545516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defTabSz="931774">
              <a:defRPr/>
            </a:pPr>
            <a:r>
              <a:rPr lang="en-US" dirty="0"/>
              <a:t>and the first century Christians are to continually devote themselves to what the apostles taught (Acts 2:42) as they were guided by the Holy Spirit (John 16:13; 20:21-23). </a:t>
            </a:r>
          </a:p>
          <a:p>
            <a:pPr defTabSz="931774">
              <a:defRPr/>
            </a:pPr>
            <a:endParaRPr lang="en-US" dirty="0"/>
          </a:p>
          <a:p>
            <a:pPr defTabSz="931774">
              <a:defRPr/>
            </a:pPr>
            <a:r>
              <a:rPr lang="en-US" dirty="0"/>
              <a:t>Jesus said to the apostles in John 20:21-23, </a:t>
            </a:r>
            <a:r>
              <a:rPr lang="en-US" i="1" dirty="0"/>
              <a:t>“‘Peace be with you; as the Father has sent Me, I also send you.’ And when He had said this, He breathed on them and said to them, ‘Receive the Holy Spirit. If you forgive the sins of any, their sins have been forgiven them; if you retain the sins of any, they have been retained.’”</a:t>
            </a:r>
            <a:r>
              <a:rPr lang="en-US" dirty="0"/>
              <a:t> </a:t>
            </a:r>
          </a:p>
          <a:p>
            <a:endParaRPr lang="en-US" dirty="0"/>
          </a:p>
        </p:txBody>
      </p:sp>
      <p:sp>
        <p:nvSpPr>
          <p:cNvPr id="4" name="Slide Number Placeholder 3"/>
          <p:cNvSpPr>
            <a:spLocks noGrp="1"/>
          </p:cNvSpPr>
          <p:nvPr>
            <p:ph type="sldNum" sz="quarter" idx="10"/>
          </p:nvPr>
        </p:nvSpPr>
        <p:spPr/>
        <p:txBody>
          <a:bodyPr/>
          <a:lstStyle/>
          <a:p>
            <a:fld id="{B8AE34B3-0A8E-403C-8C0F-388E427E7162}" type="slidenum">
              <a:rPr lang="en-US" smtClean="0"/>
              <a:t>10</a:t>
            </a:fld>
            <a:endParaRPr lang="en-US"/>
          </a:p>
        </p:txBody>
      </p:sp>
    </p:spTree>
    <p:extLst>
      <p:ext uri="{BB962C8B-B14F-4D97-AF65-F5344CB8AC3E}">
        <p14:creationId xmlns:p14="http://schemas.microsoft.com/office/powerpoint/2010/main" val="9051373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8AE34B3-0A8E-403C-8C0F-388E427E7162}" type="slidenum">
              <a:rPr lang="en-US" smtClean="0"/>
              <a:t>11</a:t>
            </a:fld>
            <a:endParaRPr lang="en-US"/>
          </a:p>
        </p:txBody>
      </p:sp>
    </p:spTree>
    <p:extLst>
      <p:ext uri="{BB962C8B-B14F-4D97-AF65-F5344CB8AC3E}">
        <p14:creationId xmlns:p14="http://schemas.microsoft.com/office/powerpoint/2010/main" val="24268128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8AE34B3-0A8E-403C-8C0F-388E427E7162}" type="slidenum">
              <a:rPr lang="en-US" smtClean="0"/>
              <a:t>12</a:t>
            </a:fld>
            <a:endParaRPr lang="en-US"/>
          </a:p>
        </p:txBody>
      </p:sp>
    </p:spTree>
    <p:extLst>
      <p:ext uri="{BB962C8B-B14F-4D97-AF65-F5344CB8AC3E}">
        <p14:creationId xmlns:p14="http://schemas.microsoft.com/office/powerpoint/2010/main" val="42436801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8AE34B3-0A8E-403C-8C0F-388E427E7162}" type="slidenum">
              <a:rPr lang="en-US" smtClean="0"/>
              <a:t>13</a:t>
            </a:fld>
            <a:endParaRPr lang="en-US"/>
          </a:p>
        </p:txBody>
      </p:sp>
    </p:spTree>
    <p:extLst>
      <p:ext uri="{BB962C8B-B14F-4D97-AF65-F5344CB8AC3E}">
        <p14:creationId xmlns:p14="http://schemas.microsoft.com/office/powerpoint/2010/main" val="5361920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context, the expression </a:t>
            </a:r>
            <a:r>
              <a:rPr lang="en-US" i="1" dirty="0"/>
              <a:t>“two or three gathered together”</a:t>
            </a:r>
            <a:r>
              <a:rPr lang="en-US" dirty="0"/>
              <a:t> is not referring to an assembly of the Lord’s saints and should not be used in an attempt to justify absenting oneself from children of God who are scripturally gathered together.</a:t>
            </a:r>
          </a:p>
          <a:p>
            <a:r>
              <a:rPr lang="en-US" dirty="0"/>
              <a:t>To be </a:t>
            </a:r>
            <a:r>
              <a:rPr lang="en-US" i="1" dirty="0"/>
              <a:t>“gathered together”</a:t>
            </a:r>
            <a:r>
              <a:rPr lang="en-US" dirty="0"/>
              <a:t> in the name of Christ is something special (Acts 20:7-8) and we should commit ourselves to every opportunity to so with our brethren (Hebrews 10:24-25) rather than seeking to excuse ourselves from it.</a:t>
            </a:r>
          </a:p>
          <a:p>
            <a:endParaRPr lang="en-US" dirty="0"/>
          </a:p>
        </p:txBody>
      </p:sp>
      <p:sp>
        <p:nvSpPr>
          <p:cNvPr id="4" name="Slide Number Placeholder 3"/>
          <p:cNvSpPr>
            <a:spLocks noGrp="1"/>
          </p:cNvSpPr>
          <p:nvPr>
            <p:ph type="sldNum" sz="quarter" idx="5"/>
          </p:nvPr>
        </p:nvSpPr>
        <p:spPr/>
        <p:txBody>
          <a:bodyPr/>
          <a:lstStyle/>
          <a:p>
            <a:fld id="{B8AE34B3-0A8E-403C-8C0F-388E427E7162}" type="slidenum">
              <a:rPr lang="en-US" smtClean="0"/>
              <a:t>14</a:t>
            </a:fld>
            <a:endParaRPr lang="en-US"/>
          </a:p>
        </p:txBody>
      </p:sp>
    </p:spTree>
    <p:extLst>
      <p:ext uri="{BB962C8B-B14F-4D97-AF65-F5344CB8AC3E}">
        <p14:creationId xmlns:p14="http://schemas.microsoft.com/office/powerpoint/2010/main" val="30574414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Acts 2:38; 8:21-24; 1 John 1:8-9</a:t>
            </a:r>
          </a:p>
        </p:txBody>
      </p:sp>
      <p:sp>
        <p:nvSpPr>
          <p:cNvPr id="4" name="Slide Number Placeholder 3"/>
          <p:cNvSpPr>
            <a:spLocks noGrp="1"/>
          </p:cNvSpPr>
          <p:nvPr>
            <p:ph type="sldNum" sz="quarter" idx="5"/>
          </p:nvPr>
        </p:nvSpPr>
        <p:spPr/>
        <p:txBody>
          <a:bodyPr/>
          <a:lstStyle/>
          <a:p>
            <a:fld id="{B8AE34B3-0A8E-403C-8C0F-388E427E7162}" type="slidenum">
              <a:rPr lang="en-US" smtClean="0"/>
              <a:t>15</a:t>
            </a:fld>
            <a:endParaRPr lang="en-US"/>
          </a:p>
        </p:txBody>
      </p:sp>
    </p:spTree>
    <p:extLst>
      <p:ext uri="{BB962C8B-B14F-4D97-AF65-F5344CB8AC3E}">
        <p14:creationId xmlns:p14="http://schemas.microsoft.com/office/powerpoint/2010/main" val="2031967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dirty="0"/>
              <a:t>Others will use this verse to justify the practice of serving the Lord’s Supper to others outside of the assembly such as in a hospital or care home. </a:t>
            </a:r>
          </a:p>
          <a:p>
            <a:endParaRPr lang="en-US" dirty="0"/>
          </a:p>
        </p:txBody>
      </p:sp>
      <p:sp>
        <p:nvSpPr>
          <p:cNvPr id="4" name="Slide Number Placeholder 3"/>
          <p:cNvSpPr>
            <a:spLocks noGrp="1"/>
          </p:cNvSpPr>
          <p:nvPr>
            <p:ph type="sldNum" sz="quarter" idx="5"/>
          </p:nvPr>
        </p:nvSpPr>
        <p:spPr/>
        <p:txBody>
          <a:bodyPr/>
          <a:lstStyle/>
          <a:p>
            <a:fld id="{B8AE34B3-0A8E-403C-8C0F-388E427E7162}" type="slidenum">
              <a:rPr lang="en-US" smtClean="0"/>
              <a:t>2</a:t>
            </a:fld>
            <a:endParaRPr lang="en-US"/>
          </a:p>
        </p:txBody>
      </p:sp>
    </p:spTree>
    <p:extLst>
      <p:ext uri="{BB962C8B-B14F-4D97-AF65-F5344CB8AC3E}">
        <p14:creationId xmlns:p14="http://schemas.microsoft.com/office/powerpoint/2010/main" val="1673607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dirty="0"/>
              <a:t>Was Jesus defining a local assembly as being anywhere and anytime two or more Christians are together and justifying any activity of two or three Christians? </a:t>
            </a:r>
          </a:p>
          <a:p>
            <a:endParaRPr lang="en-US" dirty="0"/>
          </a:p>
        </p:txBody>
      </p:sp>
      <p:sp>
        <p:nvSpPr>
          <p:cNvPr id="4" name="Slide Number Placeholder 3"/>
          <p:cNvSpPr>
            <a:spLocks noGrp="1"/>
          </p:cNvSpPr>
          <p:nvPr>
            <p:ph type="sldNum" sz="quarter" idx="5"/>
          </p:nvPr>
        </p:nvSpPr>
        <p:spPr/>
        <p:txBody>
          <a:bodyPr/>
          <a:lstStyle/>
          <a:p>
            <a:fld id="{B8AE34B3-0A8E-403C-8C0F-388E427E7162}" type="slidenum">
              <a:rPr lang="en-US" smtClean="0"/>
              <a:t>3</a:t>
            </a:fld>
            <a:endParaRPr lang="en-US"/>
          </a:p>
        </p:txBody>
      </p:sp>
    </p:spTree>
    <p:extLst>
      <p:ext uri="{BB962C8B-B14F-4D97-AF65-F5344CB8AC3E}">
        <p14:creationId xmlns:p14="http://schemas.microsoft.com/office/powerpoint/2010/main" val="6108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8AE34B3-0A8E-403C-8C0F-388E427E7162}" type="slidenum">
              <a:rPr lang="en-US" smtClean="0"/>
              <a:t>4</a:t>
            </a:fld>
            <a:endParaRPr lang="en-US"/>
          </a:p>
        </p:txBody>
      </p:sp>
    </p:spTree>
    <p:extLst>
      <p:ext uri="{BB962C8B-B14F-4D97-AF65-F5344CB8AC3E}">
        <p14:creationId xmlns:p14="http://schemas.microsoft.com/office/powerpoint/2010/main" val="8497727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8AE34B3-0A8E-403C-8C0F-388E427E7162}" type="slidenum">
              <a:rPr lang="en-US" smtClean="0"/>
              <a:t>5</a:t>
            </a:fld>
            <a:endParaRPr lang="en-US"/>
          </a:p>
        </p:txBody>
      </p:sp>
    </p:spTree>
    <p:extLst>
      <p:ext uri="{BB962C8B-B14F-4D97-AF65-F5344CB8AC3E}">
        <p14:creationId xmlns:p14="http://schemas.microsoft.com/office/powerpoint/2010/main" val="412950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8AE34B3-0A8E-403C-8C0F-388E427E7162}" type="slidenum">
              <a:rPr lang="en-US" smtClean="0"/>
              <a:t>6</a:t>
            </a:fld>
            <a:endParaRPr lang="en-US"/>
          </a:p>
        </p:txBody>
      </p:sp>
    </p:spTree>
    <p:extLst>
      <p:ext uri="{BB962C8B-B14F-4D97-AF65-F5344CB8AC3E}">
        <p14:creationId xmlns:p14="http://schemas.microsoft.com/office/powerpoint/2010/main" val="3240892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8AE34B3-0A8E-403C-8C0F-388E427E7162}" type="slidenum">
              <a:rPr lang="en-US" smtClean="0"/>
              <a:t>7</a:t>
            </a:fld>
            <a:endParaRPr lang="en-US"/>
          </a:p>
        </p:txBody>
      </p:sp>
    </p:spTree>
    <p:extLst>
      <p:ext uri="{BB962C8B-B14F-4D97-AF65-F5344CB8AC3E}">
        <p14:creationId xmlns:p14="http://schemas.microsoft.com/office/powerpoint/2010/main" val="25275220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8AE34B3-0A8E-403C-8C0F-388E427E7162}" type="slidenum">
              <a:rPr lang="en-US" smtClean="0"/>
              <a:t>8</a:t>
            </a:fld>
            <a:endParaRPr lang="en-US"/>
          </a:p>
        </p:txBody>
      </p:sp>
    </p:spTree>
    <p:extLst>
      <p:ext uri="{BB962C8B-B14F-4D97-AF65-F5344CB8AC3E}">
        <p14:creationId xmlns:p14="http://schemas.microsoft.com/office/powerpoint/2010/main" val="2495480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defTabSz="931774">
              <a:defRPr/>
            </a:pPr>
            <a:r>
              <a:rPr lang="en-US" dirty="0"/>
              <a:t>When we carry out these instructions regarding an erring brother or sister in Christ, we are acting with God’s approval. </a:t>
            </a:r>
          </a:p>
          <a:p>
            <a:endParaRPr lang="en-US" dirty="0"/>
          </a:p>
        </p:txBody>
      </p:sp>
      <p:sp>
        <p:nvSpPr>
          <p:cNvPr id="4" name="Slide Number Placeholder 3"/>
          <p:cNvSpPr>
            <a:spLocks noGrp="1"/>
          </p:cNvSpPr>
          <p:nvPr>
            <p:ph type="sldNum" sz="quarter" idx="10"/>
          </p:nvPr>
        </p:nvSpPr>
        <p:spPr/>
        <p:txBody>
          <a:bodyPr/>
          <a:lstStyle/>
          <a:p>
            <a:fld id="{B8AE34B3-0A8E-403C-8C0F-388E427E7162}" type="slidenum">
              <a:rPr lang="en-US" smtClean="0"/>
              <a:t>9</a:t>
            </a:fld>
            <a:endParaRPr lang="en-US"/>
          </a:p>
        </p:txBody>
      </p:sp>
    </p:spTree>
    <p:extLst>
      <p:ext uri="{BB962C8B-B14F-4D97-AF65-F5344CB8AC3E}">
        <p14:creationId xmlns:p14="http://schemas.microsoft.com/office/powerpoint/2010/main" val="3197723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8993269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3782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smtClean="0"/>
              <a:t>3/30/2022</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03290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16950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smtClean="0"/>
              <a:pPr/>
              <a:t>3/30/2022</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63842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3/30/2022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4482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3/30/2022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36177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3/30/2022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4107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3/30/2022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62533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3/30/2022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10243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3/30/2022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70512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smtClean="0"/>
              <a:pPr/>
              <a:t>3/30/2022</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697350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08DE9-BE0E-4508-A94B-1930A7C87A2E}"/>
              </a:ext>
            </a:extLst>
          </p:cNvPr>
          <p:cNvSpPr>
            <a:spLocks noGrp="1"/>
          </p:cNvSpPr>
          <p:nvPr>
            <p:ph type="ctrTitle"/>
          </p:nvPr>
        </p:nvSpPr>
        <p:spPr/>
        <p:txBody>
          <a:bodyPr>
            <a:normAutofit/>
          </a:bodyPr>
          <a:lstStyle/>
          <a:p>
            <a:r>
              <a:rPr lang="en-US" dirty="0"/>
              <a:t>“Where two or three are gathered in my name”</a:t>
            </a:r>
          </a:p>
        </p:txBody>
      </p:sp>
      <p:sp>
        <p:nvSpPr>
          <p:cNvPr id="3" name="Subtitle 2">
            <a:extLst>
              <a:ext uri="{FF2B5EF4-FFF2-40B4-BE49-F238E27FC236}">
                <a16:creationId xmlns:a16="http://schemas.microsoft.com/office/drawing/2014/main" id="{EC7C0A36-8836-4B26-A4F9-CF3440AE75C9}"/>
              </a:ext>
            </a:extLst>
          </p:cNvPr>
          <p:cNvSpPr>
            <a:spLocks noGrp="1"/>
          </p:cNvSpPr>
          <p:nvPr>
            <p:ph type="subTitle" idx="1"/>
          </p:nvPr>
        </p:nvSpPr>
        <p:spPr/>
        <p:txBody>
          <a:bodyPr>
            <a:normAutofit/>
          </a:bodyPr>
          <a:lstStyle/>
          <a:p>
            <a:r>
              <a:rPr lang="en-US" sz="3200" b="1" dirty="0"/>
              <a:t>Matthew 18:15-22</a:t>
            </a:r>
          </a:p>
        </p:txBody>
      </p:sp>
    </p:spTree>
    <p:extLst>
      <p:ext uri="{BB962C8B-B14F-4D97-AF65-F5344CB8AC3E}">
        <p14:creationId xmlns:p14="http://schemas.microsoft.com/office/powerpoint/2010/main" val="2999952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E8992-35EE-44EE-8CC7-AFDF97ECFDB8}"/>
              </a:ext>
            </a:extLst>
          </p:cNvPr>
          <p:cNvSpPr>
            <a:spLocks noGrp="1"/>
          </p:cNvSpPr>
          <p:nvPr>
            <p:ph type="title"/>
          </p:nvPr>
        </p:nvSpPr>
        <p:spPr/>
        <p:txBody>
          <a:bodyPr>
            <a:normAutofit/>
          </a:bodyPr>
          <a:lstStyle/>
          <a:p>
            <a:pPr algn="ctr"/>
            <a:r>
              <a:rPr lang="en-US" sz="4400" b="1" dirty="0"/>
              <a:t>Heavens will re: binding and loosing of sin</a:t>
            </a:r>
          </a:p>
        </p:txBody>
      </p:sp>
      <p:sp>
        <p:nvSpPr>
          <p:cNvPr id="3" name="Content Placeholder 2">
            <a:extLst>
              <a:ext uri="{FF2B5EF4-FFF2-40B4-BE49-F238E27FC236}">
                <a16:creationId xmlns:a16="http://schemas.microsoft.com/office/drawing/2014/main" id="{D3BD1F20-B9D3-45B5-94E6-F28033842B69}"/>
              </a:ext>
            </a:extLst>
          </p:cNvPr>
          <p:cNvSpPr>
            <a:spLocks noGrp="1"/>
          </p:cNvSpPr>
          <p:nvPr>
            <p:ph idx="1"/>
          </p:nvPr>
        </p:nvSpPr>
        <p:spPr>
          <a:xfrm>
            <a:off x="805911" y="2011679"/>
            <a:ext cx="11065791" cy="4730083"/>
          </a:xfrm>
        </p:spPr>
        <p:txBody>
          <a:bodyPr>
            <a:normAutofit/>
          </a:bodyPr>
          <a:lstStyle/>
          <a:p>
            <a:r>
              <a:rPr lang="en-US" sz="3600" dirty="0"/>
              <a:t>Through our obedience to the gospel as first declared by Peter on the day of Pentecost (Acts 2:38) </a:t>
            </a:r>
          </a:p>
          <a:p>
            <a:r>
              <a:rPr lang="en-US" sz="3600" dirty="0"/>
              <a:t>By following the apostles’ teaching regarding the forgiveness of sins, we do heaven’s will by heaven’s authority.</a:t>
            </a:r>
          </a:p>
        </p:txBody>
      </p:sp>
    </p:spTree>
    <p:extLst>
      <p:ext uri="{BB962C8B-B14F-4D97-AF65-F5344CB8AC3E}">
        <p14:creationId xmlns:p14="http://schemas.microsoft.com/office/powerpoint/2010/main" val="2175239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907D9-9DBE-4513-9ADD-7246BE776C69}"/>
              </a:ext>
            </a:extLst>
          </p:cNvPr>
          <p:cNvSpPr>
            <a:spLocks noGrp="1"/>
          </p:cNvSpPr>
          <p:nvPr>
            <p:ph type="title"/>
          </p:nvPr>
        </p:nvSpPr>
        <p:spPr/>
        <p:txBody>
          <a:bodyPr>
            <a:normAutofit/>
          </a:bodyPr>
          <a:lstStyle/>
          <a:p>
            <a:r>
              <a:rPr lang="en-US" sz="4400" b="1" dirty="0"/>
              <a:t>“…Where two or three are gathered…”</a:t>
            </a:r>
          </a:p>
        </p:txBody>
      </p:sp>
      <p:sp>
        <p:nvSpPr>
          <p:cNvPr id="3" name="Content Placeholder 2">
            <a:extLst>
              <a:ext uri="{FF2B5EF4-FFF2-40B4-BE49-F238E27FC236}">
                <a16:creationId xmlns:a16="http://schemas.microsoft.com/office/drawing/2014/main" id="{C9C252AF-3F6C-49B3-B666-C996E782C93C}"/>
              </a:ext>
            </a:extLst>
          </p:cNvPr>
          <p:cNvSpPr>
            <a:spLocks noGrp="1"/>
          </p:cNvSpPr>
          <p:nvPr>
            <p:ph idx="1"/>
          </p:nvPr>
        </p:nvSpPr>
        <p:spPr>
          <a:xfrm>
            <a:off x="511443" y="2028306"/>
            <a:ext cx="11313763" cy="4829695"/>
          </a:xfrm>
        </p:spPr>
        <p:txBody>
          <a:bodyPr>
            <a:normAutofit/>
          </a:bodyPr>
          <a:lstStyle/>
          <a:p>
            <a:r>
              <a:rPr lang="en-US" sz="3600" dirty="0"/>
              <a:t>It is in this context of following the will of God regarding the forgiveness of man’s sins and offenses that Jesus says in verse 20, </a:t>
            </a:r>
            <a:r>
              <a:rPr lang="en-US" sz="3600" i="1" dirty="0"/>
              <a:t>“For where two or three have gathered together in My name, I am there in their midst.”</a:t>
            </a:r>
            <a:r>
              <a:rPr lang="en-US" sz="3600" dirty="0"/>
              <a:t> </a:t>
            </a:r>
          </a:p>
          <a:p>
            <a:r>
              <a:rPr lang="en-US" sz="3600" dirty="0"/>
              <a:t>The expression </a:t>
            </a:r>
            <a:r>
              <a:rPr lang="en-US" sz="3600" i="1" dirty="0"/>
              <a:t>“in My name”</a:t>
            </a:r>
            <a:r>
              <a:rPr lang="en-US" sz="3600" dirty="0"/>
              <a:t> is to be understood as “by My authority” or “in accordance with My will.” John 16:23-26; Colossians 3:17</a:t>
            </a:r>
          </a:p>
        </p:txBody>
      </p:sp>
    </p:spTree>
    <p:extLst>
      <p:ext uri="{BB962C8B-B14F-4D97-AF65-F5344CB8AC3E}">
        <p14:creationId xmlns:p14="http://schemas.microsoft.com/office/powerpoint/2010/main" val="575282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907D9-9DBE-4513-9ADD-7246BE776C69}"/>
              </a:ext>
            </a:extLst>
          </p:cNvPr>
          <p:cNvSpPr>
            <a:spLocks noGrp="1"/>
          </p:cNvSpPr>
          <p:nvPr>
            <p:ph type="title"/>
          </p:nvPr>
        </p:nvSpPr>
        <p:spPr/>
        <p:txBody>
          <a:bodyPr>
            <a:normAutofit/>
          </a:bodyPr>
          <a:lstStyle/>
          <a:p>
            <a:r>
              <a:rPr lang="en-US" sz="4400" b="1" dirty="0"/>
              <a:t>“…Where two or three are gathered…”</a:t>
            </a:r>
          </a:p>
        </p:txBody>
      </p:sp>
      <p:sp>
        <p:nvSpPr>
          <p:cNvPr id="3" name="Content Placeholder 2">
            <a:extLst>
              <a:ext uri="{FF2B5EF4-FFF2-40B4-BE49-F238E27FC236}">
                <a16:creationId xmlns:a16="http://schemas.microsoft.com/office/drawing/2014/main" id="{C9C252AF-3F6C-49B3-B666-C996E782C93C}"/>
              </a:ext>
            </a:extLst>
          </p:cNvPr>
          <p:cNvSpPr>
            <a:spLocks noGrp="1"/>
          </p:cNvSpPr>
          <p:nvPr>
            <p:ph idx="1"/>
          </p:nvPr>
        </p:nvSpPr>
        <p:spPr>
          <a:xfrm>
            <a:off x="511443" y="2028306"/>
            <a:ext cx="11313763" cy="4829695"/>
          </a:xfrm>
        </p:spPr>
        <p:txBody>
          <a:bodyPr>
            <a:normAutofit/>
          </a:bodyPr>
          <a:lstStyle/>
          <a:p>
            <a:r>
              <a:rPr lang="en-US" sz="3600" dirty="0"/>
              <a:t>When two or three are gathered to do that which Jesus has authorized (i.e., to forgive the sins of a brother who repents), Jesus stated that He is </a:t>
            </a:r>
            <a:r>
              <a:rPr lang="en-US" sz="3600" i="1" dirty="0"/>
              <a:t>“in their midst”</a:t>
            </a:r>
            <a:r>
              <a:rPr lang="en-US" sz="3600" dirty="0"/>
              <a:t> and we are in fellowship (jointly participating) with our Lord and Savior.</a:t>
            </a:r>
          </a:p>
        </p:txBody>
      </p:sp>
    </p:spTree>
    <p:extLst>
      <p:ext uri="{BB962C8B-B14F-4D97-AF65-F5344CB8AC3E}">
        <p14:creationId xmlns:p14="http://schemas.microsoft.com/office/powerpoint/2010/main" val="1305515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9EEAD-87B2-4FCF-93E2-E7748A761E32}"/>
              </a:ext>
            </a:extLst>
          </p:cNvPr>
          <p:cNvSpPr>
            <a:spLocks noGrp="1"/>
          </p:cNvSpPr>
          <p:nvPr>
            <p:ph type="title"/>
          </p:nvPr>
        </p:nvSpPr>
        <p:spPr/>
        <p:txBody>
          <a:bodyPr/>
          <a:lstStyle/>
          <a:p>
            <a:r>
              <a:rPr lang="en-US" sz="4400" b="1" dirty="0"/>
              <a:t>Conclusion</a:t>
            </a:r>
            <a:r>
              <a:rPr lang="en-US" dirty="0"/>
              <a:t>:</a:t>
            </a:r>
          </a:p>
        </p:txBody>
      </p:sp>
      <p:sp>
        <p:nvSpPr>
          <p:cNvPr id="3" name="Content Placeholder 2">
            <a:extLst>
              <a:ext uri="{FF2B5EF4-FFF2-40B4-BE49-F238E27FC236}">
                <a16:creationId xmlns:a16="http://schemas.microsoft.com/office/drawing/2014/main" id="{EB3F5D55-E368-4063-83EC-2011B6B6793F}"/>
              </a:ext>
            </a:extLst>
          </p:cNvPr>
          <p:cNvSpPr>
            <a:spLocks noGrp="1"/>
          </p:cNvSpPr>
          <p:nvPr>
            <p:ph idx="1"/>
          </p:nvPr>
        </p:nvSpPr>
        <p:spPr>
          <a:xfrm>
            <a:off x="1202918" y="2044932"/>
            <a:ext cx="9784079" cy="4655127"/>
          </a:xfrm>
        </p:spPr>
        <p:txBody>
          <a:bodyPr>
            <a:normAutofit/>
          </a:bodyPr>
          <a:lstStyle/>
          <a:p>
            <a:pPr marL="0" indent="0">
              <a:buNone/>
            </a:pPr>
            <a:r>
              <a:rPr lang="en-US" sz="3600" dirty="0"/>
              <a:t>We can’t use verse 20 as authority to:</a:t>
            </a:r>
          </a:p>
          <a:p>
            <a:pPr lvl="1"/>
            <a:r>
              <a:rPr lang="en-US" sz="3600" dirty="0"/>
              <a:t>Pursue any activity, rather than assemble with the saints to worship God is a total misapplication of this passage. </a:t>
            </a:r>
          </a:p>
        </p:txBody>
      </p:sp>
    </p:spTree>
    <p:extLst>
      <p:ext uri="{BB962C8B-B14F-4D97-AF65-F5344CB8AC3E}">
        <p14:creationId xmlns:p14="http://schemas.microsoft.com/office/powerpoint/2010/main" val="1355213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9EEAD-87B2-4FCF-93E2-E7748A761E32}"/>
              </a:ext>
            </a:extLst>
          </p:cNvPr>
          <p:cNvSpPr>
            <a:spLocks noGrp="1"/>
          </p:cNvSpPr>
          <p:nvPr>
            <p:ph type="title"/>
          </p:nvPr>
        </p:nvSpPr>
        <p:spPr/>
        <p:txBody>
          <a:bodyPr/>
          <a:lstStyle/>
          <a:p>
            <a:r>
              <a:rPr lang="en-US" sz="4400" b="1" dirty="0"/>
              <a:t>Conclusion</a:t>
            </a:r>
            <a:r>
              <a:rPr lang="en-US" dirty="0"/>
              <a:t>:</a:t>
            </a:r>
          </a:p>
        </p:txBody>
      </p:sp>
      <p:sp>
        <p:nvSpPr>
          <p:cNvPr id="3" name="Content Placeholder 2">
            <a:extLst>
              <a:ext uri="{FF2B5EF4-FFF2-40B4-BE49-F238E27FC236}">
                <a16:creationId xmlns:a16="http://schemas.microsoft.com/office/drawing/2014/main" id="{EB3F5D55-E368-4063-83EC-2011B6B6793F}"/>
              </a:ext>
            </a:extLst>
          </p:cNvPr>
          <p:cNvSpPr>
            <a:spLocks noGrp="1"/>
          </p:cNvSpPr>
          <p:nvPr>
            <p:ph idx="1"/>
          </p:nvPr>
        </p:nvSpPr>
        <p:spPr>
          <a:xfrm>
            <a:off x="1202918" y="2044932"/>
            <a:ext cx="9784079" cy="4655127"/>
          </a:xfrm>
        </p:spPr>
        <p:txBody>
          <a:bodyPr>
            <a:normAutofit/>
          </a:bodyPr>
          <a:lstStyle/>
          <a:p>
            <a:r>
              <a:rPr lang="en-US" sz="3600" dirty="0"/>
              <a:t>This verse doesn’t give the church authority to establish truth (1 Corinthians 4:6; Galatians 1:8-9) or teach that Jesus is with us regardless of what we do (2 John 9; Matthew 12:46-50). </a:t>
            </a:r>
          </a:p>
          <a:p>
            <a:r>
              <a:rPr lang="en-US" sz="3600" b="1" dirty="0"/>
              <a:t>Rather it is teaching us to respect what God has revealed through His Son and His chosen apostles regarding the conditions for the forgiveness of sins</a:t>
            </a:r>
            <a:r>
              <a:rPr lang="en-US" sz="3600" dirty="0"/>
              <a:t>.</a:t>
            </a:r>
          </a:p>
        </p:txBody>
      </p:sp>
    </p:spTree>
    <p:extLst>
      <p:ext uri="{BB962C8B-B14F-4D97-AF65-F5344CB8AC3E}">
        <p14:creationId xmlns:p14="http://schemas.microsoft.com/office/powerpoint/2010/main" val="35342469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ADFF5-2B4A-470F-ABEE-5D85987E9301}"/>
              </a:ext>
            </a:extLst>
          </p:cNvPr>
          <p:cNvSpPr>
            <a:spLocks noGrp="1"/>
          </p:cNvSpPr>
          <p:nvPr>
            <p:ph type="title"/>
          </p:nvPr>
        </p:nvSpPr>
        <p:spPr/>
        <p:txBody>
          <a:bodyPr/>
          <a:lstStyle/>
          <a:p>
            <a:r>
              <a:rPr lang="en-US" sz="4400" b="1" dirty="0"/>
              <a:t>Conclusion</a:t>
            </a:r>
            <a:r>
              <a:rPr lang="en-US" dirty="0"/>
              <a:t>:</a:t>
            </a:r>
          </a:p>
        </p:txBody>
      </p:sp>
      <p:sp>
        <p:nvSpPr>
          <p:cNvPr id="3" name="Content Placeholder 2">
            <a:extLst>
              <a:ext uri="{FF2B5EF4-FFF2-40B4-BE49-F238E27FC236}">
                <a16:creationId xmlns:a16="http://schemas.microsoft.com/office/drawing/2014/main" id="{F3086296-AD81-4B9A-AD5A-705376AC5FE8}"/>
              </a:ext>
            </a:extLst>
          </p:cNvPr>
          <p:cNvSpPr>
            <a:spLocks noGrp="1"/>
          </p:cNvSpPr>
          <p:nvPr>
            <p:ph idx="1"/>
          </p:nvPr>
        </p:nvSpPr>
        <p:spPr>
          <a:xfrm>
            <a:off x="1202918" y="2011680"/>
            <a:ext cx="9784079" cy="4562144"/>
          </a:xfrm>
        </p:spPr>
        <p:txBody>
          <a:bodyPr>
            <a:normAutofit/>
          </a:bodyPr>
          <a:lstStyle/>
          <a:p>
            <a:pPr marL="0" indent="0">
              <a:buNone/>
            </a:pPr>
            <a:r>
              <a:rPr lang="en-US" sz="3600" dirty="0"/>
              <a:t>From Matthew chapter 18 we need to remember:</a:t>
            </a:r>
          </a:p>
          <a:p>
            <a:pPr marL="342900" indent="-342900">
              <a:buFont typeface="+mj-lt"/>
              <a:buAutoNum type="arabicPeriod"/>
            </a:pPr>
            <a:r>
              <a:rPr lang="en-US" sz="3600" b="1" dirty="0"/>
              <a:t>The seriousness of sin and the need to do everything possible to prevent it</a:t>
            </a:r>
            <a:r>
              <a:rPr lang="en-US" sz="3600" dirty="0"/>
              <a:t> (vs. 7-10), </a:t>
            </a:r>
          </a:p>
          <a:p>
            <a:pPr marL="342900" indent="-342900">
              <a:buFont typeface="+mj-lt"/>
              <a:buAutoNum type="arabicPeriod"/>
            </a:pPr>
            <a:r>
              <a:rPr lang="en-US" sz="3600" b="1" dirty="0"/>
              <a:t>The need to seek those entrapped in sin</a:t>
            </a:r>
            <a:r>
              <a:rPr lang="en-US" sz="3600" dirty="0"/>
              <a:t> </a:t>
            </a:r>
            <a:br>
              <a:rPr lang="en-US" sz="3600" dirty="0"/>
            </a:br>
            <a:r>
              <a:rPr lang="en-US" sz="3600" dirty="0"/>
              <a:t>(vs. 11-18), </a:t>
            </a:r>
          </a:p>
          <a:p>
            <a:pPr marL="342900" indent="-342900">
              <a:buFont typeface="+mj-lt"/>
              <a:buAutoNum type="arabicPeriod"/>
            </a:pPr>
            <a:r>
              <a:rPr lang="en-US" sz="3600" b="1" dirty="0"/>
              <a:t>The need for forgiveness</a:t>
            </a:r>
            <a:r>
              <a:rPr lang="en-US" sz="3600" dirty="0"/>
              <a:t> (vs. 21-35).</a:t>
            </a:r>
          </a:p>
          <a:p>
            <a:pPr marL="0" indent="0">
              <a:buNone/>
            </a:pPr>
            <a:r>
              <a:rPr lang="en-US" sz="3600" dirty="0"/>
              <a:t>And the gospel’s ability to address all three! </a:t>
            </a:r>
          </a:p>
        </p:txBody>
      </p:sp>
    </p:spTree>
    <p:extLst>
      <p:ext uri="{BB962C8B-B14F-4D97-AF65-F5344CB8AC3E}">
        <p14:creationId xmlns:p14="http://schemas.microsoft.com/office/powerpoint/2010/main" val="857107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0D80A-012E-487A-955D-5E810707B95C}"/>
              </a:ext>
            </a:extLst>
          </p:cNvPr>
          <p:cNvSpPr>
            <a:spLocks noGrp="1"/>
          </p:cNvSpPr>
          <p:nvPr>
            <p:ph type="title"/>
          </p:nvPr>
        </p:nvSpPr>
        <p:spPr/>
        <p:txBody>
          <a:bodyPr>
            <a:normAutofit/>
          </a:bodyPr>
          <a:lstStyle/>
          <a:p>
            <a:pPr algn="ctr"/>
            <a:r>
              <a:rPr lang="en-US" sz="4400" b="1" dirty="0"/>
              <a:t>An often Misapplied text</a:t>
            </a:r>
          </a:p>
        </p:txBody>
      </p:sp>
      <p:sp>
        <p:nvSpPr>
          <p:cNvPr id="3" name="Content Placeholder 2">
            <a:extLst>
              <a:ext uri="{FF2B5EF4-FFF2-40B4-BE49-F238E27FC236}">
                <a16:creationId xmlns:a16="http://schemas.microsoft.com/office/drawing/2014/main" id="{52D43AAD-FE14-4156-8F34-46AEA083EBD3}"/>
              </a:ext>
            </a:extLst>
          </p:cNvPr>
          <p:cNvSpPr>
            <a:spLocks noGrp="1"/>
          </p:cNvSpPr>
          <p:nvPr>
            <p:ph idx="1"/>
          </p:nvPr>
        </p:nvSpPr>
        <p:spPr/>
        <p:txBody>
          <a:bodyPr/>
          <a:lstStyle/>
          <a:p>
            <a:pPr marL="0" indent="0">
              <a:buNone/>
            </a:pPr>
            <a:r>
              <a:rPr lang="en-US" sz="3600" dirty="0"/>
              <a:t>Used by many to excuse themselves from the assembly of the church - engage in secular activities upon the first day of the week thinking God will be </a:t>
            </a:r>
            <a:r>
              <a:rPr lang="en-US" sz="3600" i="1" dirty="0"/>
              <a:t>“in their midst” wherever “two or three are gathered”.</a:t>
            </a:r>
            <a:r>
              <a:rPr lang="en-US" sz="3600" dirty="0"/>
              <a:t> </a:t>
            </a:r>
          </a:p>
        </p:txBody>
      </p:sp>
    </p:spTree>
    <p:extLst>
      <p:ext uri="{BB962C8B-B14F-4D97-AF65-F5344CB8AC3E}">
        <p14:creationId xmlns:p14="http://schemas.microsoft.com/office/powerpoint/2010/main" val="4287474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0D80A-012E-487A-955D-5E810707B95C}"/>
              </a:ext>
            </a:extLst>
          </p:cNvPr>
          <p:cNvSpPr>
            <a:spLocks noGrp="1"/>
          </p:cNvSpPr>
          <p:nvPr>
            <p:ph type="title"/>
          </p:nvPr>
        </p:nvSpPr>
        <p:spPr/>
        <p:txBody>
          <a:bodyPr>
            <a:normAutofit/>
          </a:bodyPr>
          <a:lstStyle/>
          <a:p>
            <a:pPr algn="ctr"/>
            <a:r>
              <a:rPr lang="en-US" sz="4400" b="1" dirty="0"/>
              <a:t>An often Misapplied text</a:t>
            </a:r>
          </a:p>
        </p:txBody>
      </p:sp>
      <p:sp>
        <p:nvSpPr>
          <p:cNvPr id="3" name="Content Placeholder 2">
            <a:extLst>
              <a:ext uri="{FF2B5EF4-FFF2-40B4-BE49-F238E27FC236}">
                <a16:creationId xmlns:a16="http://schemas.microsoft.com/office/drawing/2014/main" id="{52D43AAD-FE14-4156-8F34-46AEA083EBD3}"/>
              </a:ext>
            </a:extLst>
          </p:cNvPr>
          <p:cNvSpPr>
            <a:spLocks noGrp="1"/>
          </p:cNvSpPr>
          <p:nvPr>
            <p:ph idx="1"/>
          </p:nvPr>
        </p:nvSpPr>
        <p:spPr/>
        <p:txBody>
          <a:bodyPr/>
          <a:lstStyle/>
          <a:p>
            <a:pPr marL="0" indent="0">
              <a:buNone/>
            </a:pPr>
            <a:r>
              <a:rPr lang="en-US" sz="3600" dirty="0"/>
              <a:t>As with all of God’s word, </a:t>
            </a:r>
            <a:r>
              <a:rPr lang="en-US" sz="3600" b="1" dirty="0"/>
              <a:t>we need to concern ourselves with the context of the verse and not draw conclusions by taking it out of its inspired context</a:t>
            </a:r>
            <a:r>
              <a:rPr lang="en-US" sz="3600" dirty="0"/>
              <a:t>. (2 Timothy 2:15; 2 Peter 3:16)</a:t>
            </a:r>
          </a:p>
        </p:txBody>
      </p:sp>
    </p:spTree>
    <p:extLst>
      <p:ext uri="{BB962C8B-B14F-4D97-AF65-F5344CB8AC3E}">
        <p14:creationId xmlns:p14="http://schemas.microsoft.com/office/powerpoint/2010/main" val="3802705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0A997-EBF2-49B6-8595-A14F9BF48CA1}"/>
              </a:ext>
            </a:extLst>
          </p:cNvPr>
          <p:cNvSpPr>
            <a:spLocks noGrp="1"/>
          </p:cNvSpPr>
          <p:nvPr>
            <p:ph type="title"/>
          </p:nvPr>
        </p:nvSpPr>
        <p:spPr>
          <a:xfrm>
            <a:off x="670552" y="268678"/>
            <a:ext cx="10848814" cy="1508760"/>
          </a:xfrm>
        </p:spPr>
        <p:txBody>
          <a:bodyPr>
            <a:normAutofit/>
          </a:bodyPr>
          <a:lstStyle/>
          <a:p>
            <a:pPr algn="ctr"/>
            <a:r>
              <a:rPr lang="en-US" sz="4400" b="1" dirty="0"/>
              <a:t>The larger context of Matthew 18</a:t>
            </a:r>
          </a:p>
        </p:txBody>
      </p:sp>
      <p:sp>
        <p:nvSpPr>
          <p:cNvPr id="3" name="Content Placeholder 2">
            <a:extLst>
              <a:ext uri="{FF2B5EF4-FFF2-40B4-BE49-F238E27FC236}">
                <a16:creationId xmlns:a16="http://schemas.microsoft.com/office/drawing/2014/main" id="{34F9DC90-9681-4F9A-875A-478322D41BD6}"/>
              </a:ext>
            </a:extLst>
          </p:cNvPr>
          <p:cNvSpPr>
            <a:spLocks noGrp="1"/>
          </p:cNvSpPr>
          <p:nvPr>
            <p:ph idx="1"/>
          </p:nvPr>
        </p:nvSpPr>
        <p:spPr>
          <a:xfrm>
            <a:off x="1202918" y="2011680"/>
            <a:ext cx="10513801" cy="4206240"/>
          </a:xfrm>
        </p:spPr>
        <p:txBody>
          <a:bodyPr>
            <a:normAutofit/>
          </a:bodyPr>
          <a:lstStyle/>
          <a:p>
            <a:pPr marL="0" indent="0">
              <a:buNone/>
            </a:pPr>
            <a:r>
              <a:rPr lang="en-US" sz="3600" dirty="0"/>
              <a:t>Beginning with vs. 7, Jesus is teaching about:</a:t>
            </a:r>
          </a:p>
          <a:p>
            <a:pPr marL="342900" indent="-342900">
              <a:buFont typeface="+mj-lt"/>
              <a:buAutoNum type="arabicPeriod"/>
            </a:pPr>
            <a:r>
              <a:rPr lang="en-US" sz="3600" b="1" dirty="0"/>
              <a:t>The seriousness of sin and the need to do everything possible to prevent it</a:t>
            </a:r>
            <a:r>
              <a:rPr lang="en-US" sz="3600" dirty="0"/>
              <a:t> (vs. 7-10; </a:t>
            </a:r>
            <a:br>
              <a:rPr lang="en-US" sz="3600" dirty="0"/>
            </a:br>
            <a:r>
              <a:rPr lang="en-US" sz="3600" dirty="0"/>
              <a:t>Matthew 5:29-30), </a:t>
            </a:r>
          </a:p>
          <a:p>
            <a:pPr marL="342900" indent="-342900">
              <a:buFont typeface="+mj-lt"/>
              <a:buAutoNum type="arabicPeriod"/>
            </a:pPr>
            <a:r>
              <a:rPr lang="en-US" sz="3600" b="1" dirty="0"/>
              <a:t>The need to seek those entrapped in sin </a:t>
            </a:r>
            <a:r>
              <a:rPr lang="en-US" sz="3600" dirty="0"/>
              <a:t>(vs. 11-18; Galatians 6:1; James 5:19-20), </a:t>
            </a:r>
          </a:p>
          <a:p>
            <a:pPr marL="342900" indent="-342900">
              <a:buFont typeface="+mj-lt"/>
              <a:buAutoNum type="arabicPeriod"/>
            </a:pPr>
            <a:r>
              <a:rPr lang="en-US" sz="3600" b="1" dirty="0"/>
              <a:t>The need for forgiveness </a:t>
            </a:r>
            <a:r>
              <a:rPr lang="en-US" sz="3600" dirty="0"/>
              <a:t>(vs. 21-35; Psalms 130:3-4).</a:t>
            </a:r>
          </a:p>
        </p:txBody>
      </p:sp>
    </p:spTree>
    <p:extLst>
      <p:ext uri="{BB962C8B-B14F-4D97-AF65-F5344CB8AC3E}">
        <p14:creationId xmlns:p14="http://schemas.microsoft.com/office/powerpoint/2010/main" val="4240960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1ED65-7FBB-42B1-BB63-BC271A575649}"/>
              </a:ext>
            </a:extLst>
          </p:cNvPr>
          <p:cNvSpPr>
            <a:spLocks noGrp="1"/>
          </p:cNvSpPr>
          <p:nvPr>
            <p:ph type="title"/>
          </p:nvPr>
        </p:nvSpPr>
        <p:spPr>
          <a:xfrm>
            <a:off x="619932" y="284176"/>
            <a:ext cx="10926305" cy="1508760"/>
          </a:xfrm>
        </p:spPr>
        <p:txBody>
          <a:bodyPr>
            <a:normAutofit/>
          </a:bodyPr>
          <a:lstStyle/>
          <a:p>
            <a:pPr algn="ctr"/>
            <a:r>
              <a:rPr lang="en-US" sz="4400" b="1" dirty="0"/>
              <a:t>The immediate context of vs. 15-20</a:t>
            </a:r>
          </a:p>
        </p:txBody>
      </p:sp>
      <p:sp>
        <p:nvSpPr>
          <p:cNvPr id="3" name="Content Placeholder 2">
            <a:extLst>
              <a:ext uri="{FF2B5EF4-FFF2-40B4-BE49-F238E27FC236}">
                <a16:creationId xmlns:a16="http://schemas.microsoft.com/office/drawing/2014/main" id="{D7556A47-E2F7-47C6-BC33-A6748628C2D7}"/>
              </a:ext>
            </a:extLst>
          </p:cNvPr>
          <p:cNvSpPr>
            <a:spLocks noGrp="1"/>
          </p:cNvSpPr>
          <p:nvPr>
            <p:ph idx="1"/>
          </p:nvPr>
        </p:nvSpPr>
        <p:spPr>
          <a:xfrm>
            <a:off x="1202918" y="2011680"/>
            <a:ext cx="9784079" cy="4562144"/>
          </a:xfrm>
        </p:spPr>
        <p:txBody>
          <a:bodyPr>
            <a:normAutofit lnSpcReduction="10000"/>
          </a:bodyPr>
          <a:lstStyle/>
          <a:p>
            <a:pPr marL="0" indent="0">
              <a:buNone/>
            </a:pPr>
            <a:r>
              <a:rPr lang="en-US" sz="3600" dirty="0"/>
              <a:t>Jesus is addressing our personal responsibility to:</a:t>
            </a:r>
          </a:p>
          <a:p>
            <a:r>
              <a:rPr lang="en-US" sz="3600" b="1" dirty="0"/>
              <a:t>Address a brother/sister who has sinned</a:t>
            </a:r>
            <a:r>
              <a:rPr lang="en-US" sz="3600" dirty="0"/>
              <a:t>, our efforts to restore them (cf. Galatians 6:1), and </a:t>
            </a:r>
          </a:p>
          <a:p>
            <a:r>
              <a:rPr lang="en-US" sz="3600" b="1" dirty="0"/>
              <a:t>Understand when we are to forgive them </a:t>
            </a:r>
            <a:br>
              <a:rPr lang="en-US" sz="3600" b="1" dirty="0"/>
            </a:br>
            <a:r>
              <a:rPr lang="en-US" sz="3600" dirty="0"/>
              <a:t>(when he </a:t>
            </a:r>
            <a:r>
              <a:rPr lang="en-US" sz="3600" i="1" dirty="0"/>
              <a:t>“listens”</a:t>
            </a:r>
            <a:r>
              <a:rPr lang="en-US" sz="3600" dirty="0"/>
              <a:t> and repents),</a:t>
            </a:r>
          </a:p>
          <a:p>
            <a:r>
              <a:rPr lang="en-US" sz="3600" dirty="0"/>
              <a:t>Understand when we are to consider him as a </a:t>
            </a:r>
            <a:r>
              <a:rPr lang="en-US" sz="3600" i="1" dirty="0"/>
              <a:t>“</a:t>
            </a:r>
            <a:r>
              <a:rPr lang="en-US" sz="3600" b="1" i="1" dirty="0"/>
              <a:t>Gentile and tax-gatherer”</a:t>
            </a:r>
            <a:r>
              <a:rPr lang="en-US" sz="3600" dirty="0"/>
              <a:t> (when </a:t>
            </a:r>
            <a:r>
              <a:rPr lang="en-US" sz="3600" i="1" dirty="0"/>
              <a:t>“he refuses to listen”</a:t>
            </a:r>
            <a:r>
              <a:rPr lang="en-US" sz="3600" dirty="0"/>
              <a:t> and repent).</a:t>
            </a:r>
          </a:p>
        </p:txBody>
      </p:sp>
    </p:spTree>
    <p:extLst>
      <p:ext uri="{BB962C8B-B14F-4D97-AF65-F5344CB8AC3E}">
        <p14:creationId xmlns:p14="http://schemas.microsoft.com/office/powerpoint/2010/main" val="328558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8E507-8A69-4D4C-BC41-4980E230C906}"/>
              </a:ext>
            </a:extLst>
          </p:cNvPr>
          <p:cNvSpPr>
            <a:spLocks noGrp="1"/>
          </p:cNvSpPr>
          <p:nvPr>
            <p:ph type="title"/>
          </p:nvPr>
        </p:nvSpPr>
        <p:spPr>
          <a:xfrm>
            <a:off x="1503336" y="284176"/>
            <a:ext cx="9051009" cy="1508760"/>
          </a:xfrm>
        </p:spPr>
        <p:txBody>
          <a:bodyPr>
            <a:normAutofit/>
          </a:bodyPr>
          <a:lstStyle/>
          <a:p>
            <a:pPr algn="ctr"/>
            <a:r>
              <a:rPr lang="en-US" sz="4400" b="1" dirty="0"/>
              <a:t>Dealing with a Christian in sin - Matthew 18:15-17</a:t>
            </a:r>
          </a:p>
        </p:txBody>
      </p:sp>
      <p:sp>
        <p:nvSpPr>
          <p:cNvPr id="3" name="Content Placeholder 2">
            <a:extLst>
              <a:ext uri="{FF2B5EF4-FFF2-40B4-BE49-F238E27FC236}">
                <a16:creationId xmlns:a16="http://schemas.microsoft.com/office/drawing/2014/main" id="{4789DFD9-4C19-4067-9448-74809F07D5D7}"/>
              </a:ext>
            </a:extLst>
          </p:cNvPr>
          <p:cNvSpPr>
            <a:spLocks noGrp="1"/>
          </p:cNvSpPr>
          <p:nvPr>
            <p:ph idx="1"/>
          </p:nvPr>
        </p:nvSpPr>
        <p:spPr>
          <a:xfrm>
            <a:off x="712922" y="1995055"/>
            <a:ext cx="10817817" cy="4862945"/>
          </a:xfrm>
        </p:spPr>
        <p:txBody>
          <a:bodyPr>
            <a:normAutofit/>
          </a:bodyPr>
          <a:lstStyle/>
          <a:p>
            <a:pPr marL="342900" indent="-342900">
              <a:buFont typeface="+mj-lt"/>
              <a:buAutoNum type="arabicPeriod"/>
            </a:pPr>
            <a:r>
              <a:rPr lang="en-US" sz="3200" b="1" dirty="0"/>
              <a:t>Resolve sin and offenses at the lowest level and with the fewest number of people knowing</a:t>
            </a:r>
            <a:r>
              <a:rPr lang="en-US" sz="3200" dirty="0"/>
              <a:t> (vs. 15). </a:t>
            </a:r>
            <a:r>
              <a:rPr lang="en-US" sz="3200" i="1" dirty="0"/>
              <a:t>“If he listens to you, you have won your brother.”  (</a:t>
            </a:r>
            <a:r>
              <a:rPr lang="en-US" sz="3200" dirty="0"/>
              <a:t>1 Timothy 5:19-20)</a:t>
            </a:r>
          </a:p>
          <a:p>
            <a:pPr marL="342900" indent="-342900">
              <a:buFont typeface="+mj-lt"/>
              <a:buAutoNum type="arabicPeriod"/>
            </a:pPr>
            <a:r>
              <a:rPr lang="en-US" sz="3200" b="1" dirty="0"/>
              <a:t>Facts and truth are of utmost importance</a:t>
            </a:r>
            <a:r>
              <a:rPr lang="en-US" sz="3200" dirty="0"/>
              <a:t>. (vs. 16)</a:t>
            </a:r>
          </a:p>
          <a:p>
            <a:pPr lvl="1"/>
            <a:r>
              <a:rPr lang="en-US" sz="3200" dirty="0"/>
              <a:t>The word for </a:t>
            </a:r>
            <a:r>
              <a:rPr lang="en-US" sz="3200" i="1" dirty="0"/>
              <a:t>“show”</a:t>
            </a:r>
            <a:r>
              <a:rPr lang="en-US" sz="3200" dirty="0"/>
              <a:t> carries with it the idea of presenting evidence and making a case. </a:t>
            </a:r>
          </a:p>
          <a:p>
            <a:pPr marL="342900" indent="-342900">
              <a:buFont typeface="+mj-lt"/>
              <a:buAutoNum type="arabicPeriod"/>
            </a:pPr>
            <a:r>
              <a:rPr lang="en-US" sz="3200" b="1" dirty="0"/>
              <a:t>Reconciliation and forgiveness doesn’t take place without listening</a:t>
            </a:r>
            <a:r>
              <a:rPr lang="en-US" sz="3200" dirty="0"/>
              <a:t> (cf. James 1:19) on both sides. (Joshua 22)</a:t>
            </a:r>
          </a:p>
        </p:txBody>
      </p:sp>
    </p:spTree>
    <p:extLst>
      <p:ext uri="{BB962C8B-B14F-4D97-AF65-F5344CB8AC3E}">
        <p14:creationId xmlns:p14="http://schemas.microsoft.com/office/powerpoint/2010/main" val="2368401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C2E05-D422-414D-919E-3D5760B63043}"/>
              </a:ext>
            </a:extLst>
          </p:cNvPr>
          <p:cNvSpPr>
            <a:spLocks noGrp="1"/>
          </p:cNvSpPr>
          <p:nvPr>
            <p:ph type="title"/>
          </p:nvPr>
        </p:nvSpPr>
        <p:spPr/>
        <p:txBody>
          <a:bodyPr>
            <a:normAutofit/>
          </a:bodyPr>
          <a:lstStyle/>
          <a:p>
            <a:pPr algn="ctr"/>
            <a:r>
              <a:rPr lang="en-US" sz="4400" b="1" dirty="0"/>
              <a:t>“Whatever you bind on earth…” vs. 18</a:t>
            </a:r>
          </a:p>
        </p:txBody>
      </p:sp>
      <p:sp>
        <p:nvSpPr>
          <p:cNvPr id="3" name="Content Placeholder 2">
            <a:extLst>
              <a:ext uri="{FF2B5EF4-FFF2-40B4-BE49-F238E27FC236}">
                <a16:creationId xmlns:a16="http://schemas.microsoft.com/office/drawing/2014/main" id="{57C1D282-EB2F-4648-A6B4-E8DE793A0DCB}"/>
              </a:ext>
            </a:extLst>
          </p:cNvPr>
          <p:cNvSpPr>
            <a:spLocks noGrp="1"/>
          </p:cNvSpPr>
          <p:nvPr>
            <p:ph idx="1"/>
          </p:nvPr>
        </p:nvSpPr>
        <p:spPr>
          <a:xfrm>
            <a:off x="759416" y="2201952"/>
            <a:ext cx="10616339" cy="4656048"/>
          </a:xfrm>
        </p:spPr>
        <p:txBody>
          <a:bodyPr>
            <a:normAutofit lnSpcReduction="10000"/>
          </a:bodyPr>
          <a:lstStyle/>
          <a:p>
            <a:r>
              <a:rPr lang="en-US" sz="3600" dirty="0"/>
              <a:t>A similar statement is made in Matthew 16:19 </a:t>
            </a:r>
            <a:r>
              <a:rPr lang="en-US" sz="3600" u="sng" dirty="0"/>
              <a:t>specifically to the apostles</a:t>
            </a:r>
            <a:r>
              <a:rPr lang="en-US" sz="3600" dirty="0"/>
              <a:t> after Peter’s confession and speaks of their authority on earth to </a:t>
            </a:r>
            <a:r>
              <a:rPr lang="en-US" sz="3600" i="1" dirty="0"/>
              <a:t>“bind”</a:t>
            </a:r>
            <a:r>
              <a:rPr lang="en-US" sz="3600" dirty="0"/>
              <a:t> what has </a:t>
            </a:r>
            <a:r>
              <a:rPr lang="en-US" sz="3600" i="1" dirty="0"/>
              <a:t>“been bound in heaven.”</a:t>
            </a:r>
            <a:r>
              <a:rPr lang="en-US" sz="3600" dirty="0"/>
              <a:t> </a:t>
            </a:r>
          </a:p>
          <a:p>
            <a:r>
              <a:rPr lang="en-US" sz="3600" dirty="0"/>
              <a:t>Here in Matthew 18:18, Jesus speaks of the binding (and loosing) of sin based on whether one has listened and repented or not. (John 20:23). </a:t>
            </a:r>
          </a:p>
          <a:p>
            <a:pPr lvl="2"/>
            <a:r>
              <a:rPr lang="en-US" sz="3600" dirty="0"/>
              <a:t>Our standard is to be God’s standard for forgiveness. (Ephesians 4:32)</a:t>
            </a:r>
          </a:p>
        </p:txBody>
      </p:sp>
    </p:spTree>
    <p:extLst>
      <p:ext uri="{BB962C8B-B14F-4D97-AF65-F5344CB8AC3E}">
        <p14:creationId xmlns:p14="http://schemas.microsoft.com/office/powerpoint/2010/main" val="3581246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C2E05-D422-414D-919E-3D5760B63043}"/>
              </a:ext>
            </a:extLst>
          </p:cNvPr>
          <p:cNvSpPr>
            <a:spLocks noGrp="1"/>
          </p:cNvSpPr>
          <p:nvPr>
            <p:ph type="title"/>
          </p:nvPr>
        </p:nvSpPr>
        <p:spPr/>
        <p:txBody>
          <a:bodyPr>
            <a:normAutofit/>
          </a:bodyPr>
          <a:lstStyle/>
          <a:p>
            <a:pPr algn="ctr"/>
            <a:r>
              <a:rPr lang="en-US" sz="4400" b="1" dirty="0"/>
              <a:t>“Whatever you bind on earth…”; vs. 18</a:t>
            </a:r>
          </a:p>
        </p:txBody>
      </p:sp>
      <p:sp>
        <p:nvSpPr>
          <p:cNvPr id="3" name="Content Placeholder 2">
            <a:extLst>
              <a:ext uri="{FF2B5EF4-FFF2-40B4-BE49-F238E27FC236}">
                <a16:creationId xmlns:a16="http://schemas.microsoft.com/office/drawing/2014/main" id="{57C1D282-EB2F-4648-A6B4-E8DE793A0DCB}"/>
              </a:ext>
            </a:extLst>
          </p:cNvPr>
          <p:cNvSpPr>
            <a:spLocks noGrp="1"/>
          </p:cNvSpPr>
          <p:nvPr>
            <p:ph idx="1"/>
          </p:nvPr>
        </p:nvSpPr>
        <p:spPr>
          <a:xfrm>
            <a:off x="1202918" y="2201952"/>
            <a:ext cx="9784079" cy="4656048"/>
          </a:xfrm>
        </p:spPr>
        <p:txBody>
          <a:bodyPr>
            <a:normAutofit/>
          </a:bodyPr>
          <a:lstStyle/>
          <a:p>
            <a:pPr marL="0" indent="0">
              <a:buNone/>
            </a:pPr>
            <a:r>
              <a:rPr lang="en-US" sz="3600" dirty="0"/>
              <a:t>When a child of God listens to those who come to him, and we extend our forgiveness to him, we need to know that God has extended His forgiveness to him because he has obeyed the will God. </a:t>
            </a:r>
            <a:br>
              <a:rPr lang="en-US" sz="3600" dirty="0"/>
            </a:br>
            <a:r>
              <a:rPr lang="en-US" sz="3600" dirty="0"/>
              <a:t>(2 Corinthians 2:5-10; 2 Corinthians 7:10-11; </a:t>
            </a:r>
            <a:br>
              <a:rPr lang="en-US" sz="3600" dirty="0"/>
            </a:br>
            <a:r>
              <a:rPr lang="en-US" sz="3600" dirty="0"/>
              <a:t>1 John 1:9-10; Psalms 32:1-5; Acts 8:22-24)</a:t>
            </a:r>
          </a:p>
        </p:txBody>
      </p:sp>
    </p:spTree>
    <p:extLst>
      <p:ext uri="{BB962C8B-B14F-4D97-AF65-F5344CB8AC3E}">
        <p14:creationId xmlns:p14="http://schemas.microsoft.com/office/powerpoint/2010/main" val="718041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C2E05-D422-414D-919E-3D5760B63043}"/>
              </a:ext>
            </a:extLst>
          </p:cNvPr>
          <p:cNvSpPr>
            <a:spLocks noGrp="1"/>
          </p:cNvSpPr>
          <p:nvPr>
            <p:ph type="title"/>
          </p:nvPr>
        </p:nvSpPr>
        <p:spPr/>
        <p:txBody>
          <a:bodyPr>
            <a:normAutofit/>
          </a:bodyPr>
          <a:lstStyle/>
          <a:p>
            <a:pPr algn="ctr"/>
            <a:r>
              <a:rPr lang="en-US" sz="4400" b="1" dirty="0"/>
              <a:t>“Whatever you bind on earth…”; vs. 18</a:t>
            </a:r>
          </a:p>
        </p:txBody>
      </p:sp>
      <p:sp>
        <p:nvSpPr>
          <p:cNvPr id="3" name="Content Placeholder 2">
            <a:extLst>
              <a:ext uri="{FF2B5EF4-FFF2-40B4-BE49-F238E27FC236}">
                <a16:creationId xmlns:a16="http://schemas.microsoft.com/office/drawing/2014/main" id="{57C1D282-EB2F-4648-A6B4-E8DE793A0DCB}"/>
              </a:ext>
            </a:extLst>
          </p:cNvPr>
          <p:cNvSpPr>
            <a:spLocks noGrp="1"/>
          </p:cNvSpPr>
          <p:nvPr>
            <p:ph idx="1"/>
          </p:nvPr>
        </p:nvSpPr>
        <p:spPr>
          <a:xfrm>
            <a:off x="1202918" y="2014780"/>
            <a:ext cx="10467306" cy="4559044"/>
          </a:xfrm>
        </p:spPr>
        <p:txBody>
          <a:bodyPr>
            <a:normAutofit lnSpcReduction="10000"/>
          </a:bodyPr>
          <a:lstStyle/>
          <a:p>
            <a:r>
              <a:rPr lang="en-US" sz="3600" dirty="0"/>
              <a:t>And if the one who has sinned refuses to listen and repent and he is considered as a Gentile and tax-gatherer (vs. 17; 1 Corinthians 5), know that </a:t>
            </a:r>
            <a:r>
              <a:rPr lang="en-US" sz="3600" b="1" dirty="0"/>
              <a:t>he remains bound in his sin by God</a:t>
            </a:r>
            <a:r>
              <a:rPr lang="en-US" sz="3600" dirty="0"/>
              <a:t>. </a:t>
            </a:r>
          </a:p>
          <a:p>
            <a:r>
              <a:rPr lang="en-US" sz="3600" dirty="0"/>
              <a:t>The “</a:t>
            </a:r>
            <a:r>
              <a:rPr lang="en-US" sz="3600" b="1" dirty="0"/>
              <a:t>binding</a:t>
            </a:r>
            <a:r>
              <a:rPr lang="en-US" sz="3600" dirty="0"/>
              <a:t>” and “</a:t>
            </a:r>
            <a:r>
              <a:rPr lang="en-US" sz="3600" b="1" dirty="0"/>
              <a:t>loosing</a:t>
            </a:r>
            <a:r>
              <a:rPr lang="en-US" sz="3600" dirty="0"/>
              <a:t>” are stated in the future perfect indicative which refers to that which is in a </a:t>
            </a:r>
            <a:r>
              <a:rPr lang="en-US" sz="3600" b="1" dirty="0"/>
              <a:t>state of completion</a:t>
            </a:r>
            <a:r>
              <a:rPr lang="en-US" sz="3600" dirty="0"/>
              <a:t>. </a:t>
            </a:r>
          </a:p>
          <a:p>
            <a:r>
              <a:rPr lang="en-US" sz="3600" dirty="0"/>
              <a:t>The </a:t>
            </a:r>
            <a:r>
              <a:rPr lang="en-US" sz="3600" b="1" dirty="0"/>
              <a:t>forgiveness</a:t>
            </a:r>
            <a:r>
              <a:rPr lang="en-US" sz="3600" dirty="0"/>
              <a:t> – or lack thereof – e</a:t>
            </a:r>
            <a:r>
              <a:rPr lang="en-US" sz="3600" b="1" dirty="0"/>
              <a:t>xercised by faithful brethren has been completed in heaven</a:t>
            </a:r>
            <a:r>
              <a:rPr lang="en-US" sz="3600" dirty="0"/>
              <a:t>.</a:t>
            </a:r>
          </a:p>
        </p:txBody>
      </p:sp>
    </p:spTree>
    <p:extLst>
      <p:ext uri="{BB962C8B-B14F-4D97-AF65-F5344CB8AC3E}">
        <p14:creationId xmlns:p14="http://schemas.microsoft.com/office/powerpoint/2010/main" val="12343426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ysClr val="windowText" lastClr="000000"/>
      </a:dk1>
      <a:lt1>
        <a:sysClr val="window" lastClr="FFFFFF"/>
      </a:lt1>
      <a:dk2>
        <a:srgbClr val="323232"/>
      </a:dk2>
      <a:lt2>
        <a:srgbClr val="E3DED1"/>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tint val="98000"/>
              </a:schemeClr>
              <a:schemeClr val="phClr">
                <a:tint val="99000"/>
                <a:shade val="96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C3935CB6-B0E3-44A7-AB37-996D901F73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TM03090430[[fn=Banded]]</Template>
  <TotalTime>5171</TotalTime>
  <Words>1264</Words>
  <Application>Microsoft Office PowerPoint</Application>
  <PresentationFormat>Widescreen</PresentationFormat>
  <Paragraphs>75</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Calibri</vt:lpstr>
      <vt:lpstr>Corbel</vt:lpstr>
      <vt:lpstr>Wingdings</vt:lpstr>
      <vt:lpstr>Banded</vt:lpstr>
      <vt:lpstr>“Where two or three are gathered in my name”</vt:lpstr>
      <vt:lpstr>An often Misapplied text</vt:lpstr>
      <vt:lpstr>An often Misapplied text</vt:lpstr>
      <vt:lpstr>The larger context of Matthew 18</vt:lpstr>
      <vt:lpstr>The immediate context of vs. 15-20</vt:lpstr>
      <vt:lpstr>Dealing with a Christian in sin - Matthew 18:15-17</vt:lpstr>
      <vt:lpstr>“Whatever you bind on earth…” vs. 18</vt:lpstr>
      <vt:lpstr>“Whatever you bind on earth…”; vs. 18</vt:lpstr>
      <vt:lpstr>“Whatever you bind on earth…”; vs. 18</vt:lpstr>
      <vt:lpstr>Heavens will re: binding and loosing of sin</vt:lpstr>
      <vt:lpstr>“…Where two or three are gathered…”</vt:lpstr>
      <vt:lpstr>“…Where two or three are gathered…”</vt:lpstr>
      <vt:lpstr>Conclusion:</vt:lpstr>
      <vt:lpstr>Conclusion: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two or three are gathered in my name”</dc:title>
  <dc:creator>Chris Simmons</dc:creator>
  <cp:lastModifiedBy>Chris Simmons</cp:lastModifiedBy>
  <cp:revision>28</cp:revision>
  <cp:lastPrinted>2021-02-14T22:35:18Z</cp:lastPrinted>
  <dcterms:created xsi:type="dcterms:W3CDTF">2018-08-12T03:04:07Z</dcterms:created>
  <dcterms:modified xsi:type="dcterms:W3CDTF">2022-03-30T15:19:53Z</dcterms:modified>
</cp:coreProperties>
</file>