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6"/>
  </p:notesMasterIdLst>
  <p:handoutMasterIdLst>
    <p:handoutMasterId r:id="rId17"/>
  </p:handoutMasterIdLst>
  <p:sldIdLst>
    <p:sldId id="262" r:id="rId3"/>
    <p:sldId id="258" r:id="rId4"/>
    <p:sldId id="263" r:id="rId5"/>
    <p:sldId id="265" r:id="rId6"/>
    <p:sldId id="264" r:id="rId7"/>
    <p:sldId id="266" r:id="rId8"/>
    <p:sldId id="267" r:id="rId9"/>
    <p:sldId id="268" r:id="rId10"/>
    <p:sldId id="269" r:id="rId11"/>
    <p:sldId id="270" r:id="rId12"/>
    <p:sldId id="271" r:id="rId13"/>
    <p:sldId id="272" r:id="rId14"/>
    <p:sldId id="27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8" userDrawn="1">
          <p15:clr>
            <a:srgbClr val="A4A3A4"/>
          </p15:clr>
        </p15:guide>
        <p15:guide id="3" orient="horz" pos="3888" userDrawn="1">
          <p15:clr>
            <a:srgbClr val="A4A3A4"/>
          </p15:clr>
        </p15:guide>
        <p15:guide id="4" orient="horz" pos="321" userDrawn="1">
          <p15:clr>
            <a:srgbClr val="A4A3A4"/>
          </p15:clr>
        </p15:guide>
        <p15:guide id="5" pos="3840" userDrawn="1">
          <p15:clr>
            <a:srgbClr val="A4A3A4"/>
          </p15:clr>
        </p15:guide>
        <p15:guide id="6" pos="1007" userDrawn="1">
          <p15:clr>
            <a:srgbClr val="A4A3A4"/>
          </p15:clr>
        </p15:guide>
        <p15:guide id="7" pos="7175"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821" autoAdjust="0"/>
  </p:normalViewPr>
  <p:slideViewPr>
    <p:cSldViewPr showGuides="1">
      <p:cViewPr varScale="1">
        <p:scale>
          <a:sx n="53" d="100"/>
          <a:sy n="53" d="100"/>
        </p:scale>
        <p:origin x="1296" y="78"/>
      </p:cViewPr>
      <p:guideLst>
        <p:guide orient="horz" pos="2160"/>
        <p:guide orient="horz" pos="1008"/>
        <p:guide orient="horz" pos="3888"/>
        <p:guide orient="horz" pos="321"/>
        <p:guide pos="3840"/>
        <p:guide pos="1007"/>
        <p:guide pos="717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r>
              <a:rPr lang="en-US"/>
              <a:t>2/21/21</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solidFill>
                  <a:schemeClr val="tx1"/>
                </a:solidFill>
              </a:defRPr>
            </a:lvl1pPr>
          </a:lstStyle>
          <a:p>
            <a:r>
              <a:rPr lang="en-US"/>
              <a:t>2/21/21</a:t>
            </a:r>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1</a:t>
            </a:fld>
            <a:endParaRPr lang="en-US"/>
          </a:p>
        </p:txBody>
      </p:sp>
      <p:sp>
        <p:nvSpPr>
          <p:cNvPr id="5" name="Date Placeholder 4">
            <a:extLst>
              <a:ext uri="{FF2B5EF4-FFF2-40B4-BE49-F238E27FC236}">
                <a16:creationId xmlns:a16="http://schemas.microsoft.com/office/drawing/2014/main" id="{5110324F-500C-4623-8567-1EBAAF510D66}"/>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114055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10</a:t>
            </a:fld>
            <a:endParaRPr lang="en-US"/>
          </a:p>
        </p:txBody>
      </p:sp>
      <p:sp>
        <p:nvSpPr>
          <p:cNvPr id="5" name="Date Placeholder 4">
            <a:extLst>
              <a:ext uri="{FF2B5EF4-FFF2-40B4-BE49-F238E27FC236}">
                <a16:creationId xmlns:a16="http://schemas.microsoft.com/office/drawing/2014/main" id="{CECE5BC6-AD36-45DD-81EE-C58253BD1FA9}"/>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173596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11</a:t>
            </a:fld>
            <a:endParaRPr lang="en-US"/>
          </a:p>
        </p:txBody>
      </p:sp>
      <p:sp>
        <p:nvSpPr>
          <p:cNvPr id="5" name="Date Placeholder 4">
            <a:extLst>
              <a:ext uri="{FF2B5EF4-FFF2-40B4-BE49-F238E27FC236}">
                <a16:creationId xmlns:a16="http://schemas.microsoft.com/office/drawing/2014/main" id="{74BBBCBE-94F4-47FD-B860-E12CF2BAD6CB}"/>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452568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sz="1300" dirty="0"/>
              <a:t>Tie in Hebrews 6:11-12 with our need to invest of ourselves. </a:t>
            </a:r>
          </a:p>
          <a:p>
            <a:endParaRPr lang="en-US" sz="1300" dirty="0"/>
          </a:p>
          <a:p>
            <a:r>
              <a:rPr lang="en-US" sz="1300" dirty="0"/>
              <a:t>James 5:10-11</a:t>
            </a:r>
          </a:p>
          <a:p>
            <a:r>
              <a:rPr lang="en-US" sz="1300" dirty="0"/>
              <a:t>As an example, brethren, of suffering and patience, take the prophets who spoke in the name of the Lord. 11 We count those blessed who endured. You have heard of the endurance of Job and have seen the outcome of the Lord's dealings, that the Lord is full of compassion and is merciful.</a:t>
            </a:r>
          </a:p>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12</a:t>
            </a:fld>
            <a:endParaRPr lang="en-US"/>
          </a:p>
        </p:txBody>
      </p:sp>
      <p:sp>
        <p:nvSpPr>
          <p:cNvPr id="5" name="Date Placeholder 4">
            <a:extLst>
              <a:ext uri="{FF2B5EF4-FFF2-40B4-BE49-F238E27FC236}">
                <a16:creationId xmlns:a16="http://schemas.microsoft.com/office/drawing/2014/main" id="{B70A3733-0BEE-4622-8456-EEA7C3F0E55F}"/>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760240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b="1" dirty="0"/>
              <a:t>2 Cor. 6:4-6; </a:t>
            </a:r>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13</a:t>
            </a:fld>
            <a:endParaRPr lang="en-US"/>
          </a:p>
        </p:txBody>
      </p:sp>
      <p:sp>
        <p:nvSpPr>
          <p:cNvPr id="5" name="Date Placeholder 4">
            <a:extLst>
              <a:ext uri="{FF2B5EF4-FFF2-40B4-BE49-F238E27FC236}">
                <a16:creationId xmlns:a16="http://schemas.microsoft.com/office/drawing/2014/main" id="{D20156C8-63B9-461D-9C99-0CF32EDA7BC2}"/>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479261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2</a:t>
            </a:fld>
            <a:endParaRPr lang="en-US"/>
          </a:p>
        </p:txBody>
      </p:sp>
      <p:sp>
        <p:nvSpPr>
          <p:cNvPr id="5" name="Date Placeholder 4">
            <a:extLst>
              <a:ext uri="{FF2B5EF4-FFF2-40B4-BE49-F238E27FC236}">
                <a16:creationId xmlns:a16="http://schemas.microsoft.com/office/drawing/2014/main" id="{A58F461F-9949-4AC9-9F62-F911E2EDC201}"/>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36096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3</a:t>
            </a:fld>
            <a:endParaRPr lang="en-US"/>
          </a:p>
        </p:txBody>
      </p:sp>
      <p:sp>
        <p:nvSpPr>
          <p:cNvPr id="5" name="Date Placeholder 4">
            <a:extLst>
              <a:ext uri="{FF2B5EF4-FFF2-40B4-BE49-F238E27FC236}">
                <a16:creationId xmlns:a16="http://schemas.microsoft.com/office/drawing/2014/main" id="{7193A823-5701-4D40-A255-EB6755153B7B}"/>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540638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4</a:t>
            </a:fld>
            <a:endParaRPr lang="en-US"/>
          </a:p>
        </p:txBody>
      </p:sp>
      <p:sp>
        <p:nvSpPr>
          <p:cNvPr id="5" name="Date Placeholder 4">
            <a:extLst>
              <a:ext uri="{FF2B5EF4-FFF2-40B4-BE49-F238E27FC236}">
                <a16:creationId xmlns:a16="http://schemas.microsoft.com/office/drawing/2014/main" id="{41E5EE02-3285-48E8-B23C-645AAF4DF3B0}"/>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41610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5</a:t>
            </a:fld>
            <a:endParaRPr lang="en-US"/>
          </a:p>
        </p:txBody>
      </p:sp>
      <p:sp>
        <p:nvSpPr>
          <p:cNvPr id="5" name="Date Placeholder 4">
            <a:extLst>
              <a:ext uri="{FF2B5EF4-FFF2-40B4-BE49-F238E27FC236}">
                <a16:creationId xmlns:a16="http://schemas.microsoft.com/office/drawing/2014/main" id="{31B17825-94F4-4CF8-B9D8-69E9D956994C}"/>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32958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defTabSz="881390">
              <a:defRPr/>
            </a:pPr>
            <a:r>
              <a:rPr lang="en-US" b="1" dirty="0"/>
              <a:t>Hebrews 11:13-16 </a:t>
            </a:r>
            <a:r>
              <a:rPr lang="en-US" dirty="0"/>
              <a:t>– “All these died in faith, without receiving the promises, but </a:t>
            </a:r>
            <a:r>
              <a:rPr lang="en-US" b="1" dirty="0"/>
              <a:t>having seen them and having welcomed them from a distance</a:t>
            </a:r>
            <a:r>
              <a:rPr lang="en-US" dirty="0"/>
              <a:t>, and having confessed that they were strangers and exiles on the earth. </a:t>
            </a:r>
            <a:r>
              <a:rPr lang="en-US" b="1" baseline="30000" dirty="0"/>
              <a:t>14</a:t>
            </a:r>
            <a:r>
              <a:rPr lang="en-US" b="1" dirty="0"/>
              <a:t> </a:t>
            </a:r>
            <a:r>
              <a:rPr lang="en-US" dirty="0"/>
              <a:t>For those who say such things make it clear that they are </a:t>
            </a:r>
            <a:r>
              <a:rPr lang="en-US" b="1" dirty="0"/>
              <a:t>seeking a country of their own</a:t>
            </a:r>
            <a:r>
              <a:rPr lang="en-US" dirty="0"/>
              <a:t>. </a:t>
            </a:r>
            <a:r>
              <a:rPr lang="en-US" b="1" baseline="30000" dirty="0"/>
              <a:t>15</a:t>
            </a:r>
            <a:r>
              <a:rPr lang="en-US" b="1" dirty="0"/>
              <a:t> </a:t>
            </a:r>
            <a:r>
              <a:rPr lang="en-US" dirty="0"/>
              <a:t>And indeed if they had been thinking of that </a:t>
            </a:r>
            <a:r>
              <a:rPr lang="en-US" i="1" dirty="0"/>
              <a:t>country </a:t>
            </a:r>
            <a:r>
              <a:rPr lang="en-US" dirty="0"/>
              <a:t>from which they went out, they would have had opportunity to return. </a:t>
            </a:r>
            <a:r>
              <a:rPr lang="en-US" b="1" baseline="30000" dirty="0"/>
              <a:t>16</a:t>
            </a:r>
            <a:r>
              <a:rPr lang="en-US" b="1" dirty="0"/>
              <a:t> </a:t>
            </a:r>
            <a:r>
              <a:rPr lang="en-US" dirty="0"/>
              <a:t>But as it is, </a:t>
            </a:r>
            <a:r>
              <a:rPr lang="en-US" b="1" dirty="0"/>
              <a:t>they desire a better </a:t>
            </a:r>
            <a:r>
              <a:rPr lang="en-US" b="1" i="1" dirty="0"/>
              <a:t>country</a:t>
            </a:r>
            <a:r>
              <a:rPr lang="en-US" i="1" dirty="0"/>
              <a:t>, </a:t>
            </a:r>
            <a:r>
              <a:rPr lang="en-US" dirty="0"/>
              <a:t>that is, a heavenly one. Therefore God is not ashamed to be called their God; for </a:t>
            </a:r>
            <a:r>
              <a:rPr lang="en-US" b="1" dirty="0"/>
              <a:t>He has prepared a city for them</a:t>
            </a:r>
            <a:r>
              <a:rPr lang="en-US" dirty="0"/>
              <a:t>.”</a:t>
            </a:r>
          </a:p>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6</a:t>
            </a:fld>
            <a:endParaRPr lang="en-US"/>
          </a:p>
        </p:txBody>
      </p:sp>
      <p:sp>
        <p:nvSpPr>
          <p:cNvPr id="5" name="Date Placeholder 4">
            <a:extLst>
              <a:ext uri="{FF2B5EF4-FFF2-40B4-BE49-F238E27FC236}">
                <a16:creationId xmlns:a16="http://schemas.microsoft.com/office/drawing/2014/main" id="{4EE261A0-698E-4C91-AFF1-CBC442377A88}"/>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32257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defTabSz="881390">
              <a:defRPr/>
            </a:pPr>
            <a:r>
              <a:rPr lang="en-US" dirty="0"/>
              <a:t>Matthew 13:10-17 – the OT fathers and prophets long to see the fulfillment of God’s promises</a:t>
            </a:r>
          </a:p>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7</a:t>
            </a:fld>
            <a:endParaRPr lang="en-US"/>
          </a:p>
        </p:txBody>
      </p:sp>
      <p:sp>
        <p:nvSpPr>
          <p:cNvPr id="5" name="Date Placeholder 4">
            <a:extLst>
              <a:ext uri="{FF2B5EF4-FFF2-40B4-BE49-F238E27FC236}">
                <a16:creationId xmlns:a16="http://schemas.microsoft.com/office/drawing/2014/main" id="{9C52E6BF-6E15-4176-BCF6-8195C81ACA1E}"/>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2807458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1221E5-7225-48EB-A4EE-420E7BFCF705}" type="slidenum">
              <a:rPr lang="en-US" smtClean="0"/>
              <a:pPr/>
              <a:t>8</a:t>
            </a:fld>
            <a:endParaRPr lang="en-US"/>
          </a:p>
        </p:txBody>
      </p:sp>
      <p:sp>
        <p:nvSpPr>
          <p:cNvPr id="5" name="Date Placeholder 4">
            <a:extLst>
              <a:ext uri="{FF2B5EF4-FFF2-40B4-BE49-F238E27FC236}">
                <a16:creationId xmlns:a16="http://schemas.microsoft.com/office/drawing/2014/main" id="{726698A0-8CD4-4330-92C0-DDE96A2C0464}"/>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373161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1221E5-7225-48EB-A4EE-420E7BFCF705}" type="slidenum">
              <a:rPr lang="en-US" smtClean="0"/>
              <a:pPr/>
              <a:t>9</a:t>
            </a:fld>
            <a:endParaRPr lang="en-US"/>
          </a:p>
        </p:txBody>
      </p:sp>
      <p:sp>
        <p:nvSpPr>
          <p:cNvPr id="5" name="Date Placeholder 4">
            <a:extLst>
              <a:ext uri="{FF2B5EF4-FFF2-40B4-BE49-F238E27FC236}">
                <a16:creationId xmlns:a16="http://schemas.microsoft.com/office/drawing/2014/main" id="{D2C07B60-715E-40B8-947C-AE8E3DBC65B8}"/>
              </a:ext>
            </a:extLst>
          </p:cNvPr>
          <p:cNvSpPr>
            <a:spLocks noGrp="1"/>
          </p:cNvSpPr>
          <p:nvPr>
            <p:ph type="dt" idx="1"/>
          </p:nvPr>
        </p:nvSpPr>
        <p:spPr/>
        <p:txBody>
          <a:bodyPr/>
          <a:lstStyle/>
          <a:p>
            <a:r>
              <a:rPr lang="en-US"/>
              <a:t>2/21/21</a:t>
            </a:r>
          </a:p>
        </p:txBody>
      </p:sp>
    </p:spTree>
    <p:extLst>
      <p:ext uri="{BB962C8B-B14F-4D97-AF65-F5344CB8AC3E}">
        <p14:creationId xmlns:p14="http://schemas.microsoft.com/office/powerpoint/2010/main" val="184860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700249" y="6356355"/>
            <a:ext cx="1219200" cy="365125"/>
          </a:xfrm>
        </p:spPr>
        <p:txBody>
          <a:bodyPr/>
          <a:lstStyle>
            <a:lvl1pPr>
              <a:defRPr>
                <a:solidFill>
                  <a:schemeClr val="tx1"/>
                </a:solidFill>
              </a:defRPr>
            </a:lvl1pPr>
          </a:lstStyle>
          <a:p>
            <a:fld id="{8F81D24A-EF38-4949-81EA-C39AA50871C5}" type="datetime1">
              <a:rPr lang="en-US" smtClean="0"/>
              <a:t>3/30/2022</a:t>
            </a:fld>
            <a:endParaRPr lang="en-US" dirty="0"/>
          </a:p>
        </p:txBody>
      </p:sp>
      <p:sp>
        <p:nvSpPr>
          <p:cNvPr id="5" name="Footer Placeholder 4"/>
          <p:cNvSpPr>
            <a:spLocks noGrp="1"/>
          </p:cNvSpPr>
          <p:nvPr>
            <p:ph type="ftr" sz="quarter" idx="11"/>
          </p:nvPr>
        </p:nvSpPr>
        <p:spPr>
          <a:xfrm>
            <a:off x="6116303" y="6356355"/>
            <a:ext cx="39751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10288251" y="6356355"/>
            <a:ext cx="609600" cy="365125"/>
          </a:xfrm>
        </p:spPr>
        <p:txBody>
          <a:bodyPr/>
          <a:lstStyle>
            <a:lvl1pPr>
              <a:defRPr>
                <a:solidFill>
                  <a:schemeClr val="tx1"/>
                </a:solidFill>
              </a:defRPr>
            </a:lvl1pPr>
          </a:lstStyle>
          <a:p>
            <a:fld id="{7DC1BBB0-96F0-4077-A278-0F3FB5C104D3}" type="slidenum">
              <a:rPr lang="en-US" smtClean="0"/>
              <a:pPr/>
              <a:t>‹#›</a:t>
            </a:fld>
            <a:endParaRPr lang="en-US"/>
          </a:p>
        </p:txBody>
      </p:sp>
      <p:sp>
        <p:nvSpPr>
          <p:cNvPr id="3" name="Subtitle 2"/>
          <p:cNvSpPr>
            <a:spLocks noGrp="1"/>
          </p:cNvSpPr>
          <p:nvPr>
            <p:ph type="subTitle" idx="1"/>
          </p:nvPr>
        </p:nvSpPr>
        <p:spPr>
          <a:xfrm>
            <a:off x="2429301" y="4344919"/>
            <a:ext cx="7518400" cy="1116085"/>
          </a:xfrm>
        </p:spPr>
        <p:txBody>
          <a:bodyPr>
            <a:normAutofit/>
          </a:bodyPr>
          <a:lstStyle>
            <a:lvl1pPr marL="0" indent="0" algn="l">
              <a:spcBef>
                <a:spcPts val="0"/>
              </a:spcBef>
              <a:buNone/>
              <a:defRPr sz="2401" b="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2429303" y="1600204"/>
            <a:ext cx="8331200" cy="2680127"/>
          </a:xfrm>
        </p:spPr>
        <p:txBody>
          <a:bodyPr>
            <a:noAutofit/>
          </a:bodyPr>
          <a:lstStyle>
            <a:lvl1pPr>
              <a:defRPr sz="4051"/>
            </a:lvl1pPr>
          </a:lstStyle>
          <a:p>
            <a:r>
              <a:rPr lang="en-US"/>
              <a:t>Click to edit Master title style</a:t>
            </a:r>
            <a:endParaRPr dirty="0"/>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69A895-DC24-4A80-9E4B-77E8C98B8261}" type="datetime1">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11491E-4104-40E9-885C-6629BDFE1DBB}" type="datetime1">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a:xfrm>
            <a:off x="1599031" y="685800"/>
            <a:ext cx="785064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9602112" y="685800"/>
            <a:ext cx="1787992" cy="5486400"/>
          </a:xfrm>
        </p:spPr>
        <p:txBody>
          <a:bodyPr vert="eaVert"/>
          <a:lstStyle/>
          <a:p>
            <a:r>
              <a:rPr lang="en-US"/>
              <a:t>Click to edit Master title style</a:t>
            </a:r>
            <a:endParaRPr/>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19F328-D78C-4AE3-9BD5-6819CFE7241A}" type="datetime1">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3/30/2022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599032" y="4260000"/>
            <a:ext cx="7266515" cy="1150203"/>
          </a:xfrm>
        </p:spPr>
        <p:txBody>
          <a:bodyPr anchor="t">
            <a:normAutofit/>
          </a:bodyPr>
          <a:lstStyle>
            <a:lvl1pPr marL="0" indent="0">
              <a:spcBef>
                <a:spcPts val="0"/>
              </a:spcBef>
              <a:buNone/>
              <a:defRPr sz="2401">
                <a:solidFill>
                  <a:schemeClr val="tx1"/>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599031" y="1600201"/>
            <a:ext cx="8285429" cy="2654064"/>
          </a:xfrm>
        </p:spPr>
        <p:txBody>
          <a:bodyPr anchor="b">
            <a:normAutofit/>
            <a:scene3d>
              <a:camera prst="orthographicFront"/>
              <a:lightRig rig="threePt" dir="t"/>
            </a:scene3d>
            <a:sp3d extrusionH="57150">
              <a:bevelT w="38100" h="38100"/>
            </a:sp3d>
          </a:bodyPr>
          <a:lstStyle>
            <a:lvl1pPr algn="l">
              <a:defRPr sz="4051" b="1" cap="none" spc="0" baseline="0">
                <a:ln w="22225">
                  <a:solidFill>
                    <a:schemeClr val="tx2"/>
                  </a:solidFill>
                  <a:prstDash val="solid"/>
                </a:ln>
                <a:solidFill>
                  <a:schemeClr val="tx2"/>
                </a:solidFill>
                <a:effectLst/>
              </a:defRPr>
            </a:lvl1pPr>
          </a:lstStyle>
          <a:p>
            <a:r>
              <a:rPr lang="en-US"/>
              <a:t>Click to edit Master title style</a:t>
            </a:r>
            <a:endParaRPr/>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095541-7853-4DCC-906F-39CE0BB88B8E}" type="datetime1">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4" name="Content Placeholder 3"/>
          <p:cNvSpPr>
            <a:spLocks noGrp="1"/>
          </p:cNvSpPr>
          <p:nvPr>
            <p:ph sz="half" idx="2"/>
          </p:nvPr>
        </p:nvSpPr>
        <p:spPr>
          <a:xfrm>
            <a:off x="6563360" y="1600200"/>
            <a:ext cx="4815840" cy="4572000"/>
          </a:xfrm>
        </p:spPr>
        <p:txBody>
          <a:bodyPr/>
          <a:lstStyle>
            <a:lvl1pPr>
              <a:defRPr sz="2101"/>
            </a:lvl1pPr>
            <a:lvl2pPr>
              <a:defRPr sz="1800"/>
            </a:lvl2pPr>
            <a:lvl3pPr>
              <a:defRPr sz="1500"/>
            </a:lvl3pPr>
            <a:lvl4pPr>
              <a:defRPr sz="1350"/>
            </a:lvl4pPr>
            <a:lvl5pPr>
              <a:defRPr sz="1350"/>
            </a:lvl5pPr>
            <a:lvl6pPr>
              <a:defRPr sz="1350" baseline="0"/>
            </a:lvl6pPr>
            <a:lvl7pPr>
              <a:defRPr sz="1350" baseline="0"/>
            </a:lvl7pPr>
            <a:lvl8pPr>
              <a:defRPr sz="1350" baseline="0"/>
            </a:lvl8pPr>
            <a:lvl9pPr>
              <a:defRPr sz="135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851" y="1600200"/>
            <a:ext cx="4815840" cy="45720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DD790FE-2B5A-46A8-B4F6-76CB6FDA68AC}" type="datetime1">
              <a:rPr lang="en-US" smtClean="0"/>
              <a:t>3/30/2022</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
        <p:nvSpPr>
          <p:cNvPr id="6" name="Content Placeholder 5"/>
          <p:cNvSpPr>
            <a:spLocks noGrp="1"/>
          </p:cNvSpPr>
          <p:nvPr>
            <p:ph sz="quarter" idx="4"/>
          </p:nvPr>
        </p:nvSpPr>
        <p:spPr>
          <a:xfrm>
            <a:off x="6559059" y="2514600"/>
            <a:ext cx="4820143" cy="3655568"/>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59059" y="1499616"/>
            <a:ext cx="4820143" cy="938784"/>
          </a:xfrm>
        </p:spPr>
        <p:txBody>
          <a:bodyPr anchor="b">
            <a:noAutofit/>
          </a:bodyPr>
          <a:lstStyle>
            <a:lvl1pPr marL="0" indent="0">
              <a:spcBef>
                <a:spcPts val="0"/>
              </a:spcBef>
              <a:buNone/>
              <a:defRPr sz="1800" b="0" cap="all" baseline="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1593851" y="2514710"/>
            <a:ext cx="4815840" cy="3657493"/>
          </a:xfr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baseline="0"/>
            </a:lvl8pPr>
            <a:lvl9pPr>
              <a:defRPr sz="12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3" name="Text Placeholder 2"/>
          <p:cNvSpPr>
            <a:spLocks noGrp="1"/>
          </p:cNvSpPr>
          <p:nvPr>
            <p:ph type="body" idx="1"/>
          </p:nvPr>
        </p:nvSpPr>
        <p:spPr>
          <a:xfrm>
            <a:off x="1593852" y="1499616"/>
            <a:ext cx="4820143" cy="938784"/>
          </a:xfrm>
        </p:spPr>
        <p:txBody>
          <a:bodyPr anchor="b">
            <a:noAutofit/>
          </a:bodyPr>
          <a:lstStyle>
            <a:lvl1pPr marL="0" indent="0">
              <a:spcBef>
                <a:spcPts val="0"/>
              </a:spcBef>
              <a:buNone/>
              <a:defRPr sz="1800" b="0" cap="all" baseline="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2" name="Title 1"/>
          <p:cNvSpPr>
            <a:spLocks noGrp="1"/>
          </p:cNvSpPr>
          <p:nvPr>
            <p:ph type="title"/>
          </p:nvPr>
        </p:nvSpPr>
        <p:spPr>
          <a:xfrm>
            <a:off x="1593852" y="177804"/>
            <a:ext cx="9785349" cy="1239837"/>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C2738-2C3A-4E5B-A4DB-9708318E767B}" type="datetime1">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3/30/2022</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8F57B2-B504-486D-85D3-4C584AEF2C6C}" type="datetime1">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a:xfrm>
            <a:off x="5333803" y="482600"/>
            <a:ext cx="6045399" cy="5689600"/>
          </a:xfrm>
        </p:spPr>
        <p:txBody>
          <a:bodyPr>
            <a:normAutofit/>
          </a:bodyPr>
          <a:lstStyle>
            <a:lvl1pPr>
              <a:defRPr sz="2101"/>
            </a:lvl1pPr>
            <a:lvl2pPr>
              <a:defRPr sz="1800"/>
            </a:lvl2pPr>
            <a:lvl3pPr>
              <a:defRPr sz="1500"/>
            </a:lvl3pPr>
            <a:lvl4pPr>
              <a:defRPr sz="1350"/>
            </a:lvl4pPr>
            <a:lvl5pPr>
              <a:defRPr sz="1350"/>
            </a:lvl5pPr>
            <a:lvl6pPr>
              <a:defRPr sz="1350"/>
            </a:lvl6pPr>
            <a:lvl7pPr>
              <a:defRPr sz="1350"/>
            </a:lvl7pPr>
            <a:lvl8pPr>
              <a:defRPr sz="1350" baseline="0"/>
            </a:lvl8pPr>
            <a:lvl9pPr>
              <a:defRPr sz="135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819" y="1828800"/>
            <a:ext cx="3294280" cy="4343400"/>
          </a:xfrm>
        </p:spPr>
        <p:txBody>
          <a:bodyPr>
            <a:normAutofit/>
          </a:bodyPr>
          <a:lstStyle>
            <a:lvl1pPr marL="0" indent="0">
              <a:buNone/>
              <a:defRPr sz="1500">
                <a:solidFill>
                  <a:schemeClr val="tx1"/>
                </a:solidFill>
              </a:defRPr>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2" name="Title 1"/>
          <p:cNvSpPr>
            <a:spLocks noGrp="1"/>
          </p:cNvSpPr>
          <p:nvPr>
            <p:ph type="title"/>
          </p:nvPr>
        </p:nvSpPr>
        <p:spPr bwMode="white">
          <a:xfrm>
            <a:off x="1767819" y="381000"/>
            <a:ext cx="3294280" cy="1371600"/>
          </a:xfrm>
        </p:spPr>
        <p:txBody>
          <a:bodyPr anchor="b">
            <a:normAutofit/>
          </a:bodyPr>
          <a:lstStyle>
            <a:lvl1pPr algn="l">
              <a:defRPr sz="2101" b="1" cap="all" baseline="0">
                <a:solidFill>
                  <a:schemeClr val="tx2"/>
                </a:solidFill>
              </a:defRPr>
            </a:lvl1pPr>
          </a:lstStyle>
          <a:p>
            <a:r>
              <a:rPr lang="en-US"/>
              <a:t>Click to edit Master title style</a:t>
            </a:r>
            <a:endParaRPr dirty="0"/>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6800" y="0"/>
            <a:ext cx="7315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8" tIns="45724" rIns="91448" bIns="45724" rtlCol="0" anchor="ctr"/>
          <a:lstStyle/>
          <a:p>
            <a:pPr lvl="0" algn="ctr"/>
            <a:endParaRPr sz="1350"/>
          </a:p>
        </p:txBody>
      </p:sp>
      <p:sp>
        <p:nvSpPr>
          <p:cNvPr id="5" name="Date Placeholder 4"/>
          <p:cNvSpPr>
            <a:spLocks noGrp="1"/>
          </p:cNvSpPr>
          <p:nvPr>
            <p:ph type="dt" sz="half" idx="10"/>
          </p:nvPr>
        </p:nvSpPr>
        <p:spPr/>
        <p:txBody>
          <a:bodyPr/>
          <a:lstStyle/>
          <a:p>
            <a:fld id="{C675C8C5-A9A9-4B3A-B134-0E3A713D185C}" type="datetime1">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Picture Placeholder 2"/>
          <p:cNvSpPr>
            <a:spLocks noGrp="1"/>
          </p:cNvSpPr>
          <p:nvPr>
            <p:ph type="pic" idx="1"/>
          </p:nvPr>
        </p:nvSpPr>
        <p:spPr bwMode="auto">
          <a:xfrm>
            <a:off x="5181600" y="482600"/>
            <a:ext cx="6197600" cy="5689600"/>
          </a:xfrm>
          <a:ln w="19050">
            <a:solidFill>
              <a:schemeClr val="bg1"/>
            </a:solidFill>
          </a:ln>
        </p:spPr>
        <p:txBody>
          <a:bodyPr>
            <a:normAutofit/>
          </a:bodyPr>
          <a:lstStyle>
            <a:lvl1pPr marL="0" indent="0">
              <a:buNone/>
              <a:defRPr sz="2101"/>
            </a:lvl1pPr>
            <a:lvl2pPr marL="342991" indent="0">
              <a:buNone/>
              <a:defRPr sz="2101"/>
            </a:lvl2pPr>
            <a:lvl3pPr marL="685983" indent="0">
              <a:buNone/>
              <a:defRPr sz="1800"/>
            </a:lvl3pPr>
            <a:lvl4pPr marL="1028974" indent="0">
              <a:buNone/>
              <a:defRPr sz="1500"/>
            </a:lvl4pPr>
            <a:lvl5pPr marL="1371966" indent="0">
              <a:buNone/>
              <a:defRPr sz="1500"/>
            </a:lvl5pPr>
            <a:lvl6pPr marL="1714957" indent="0">
              <a:buNone/>
              <a:defRPr sz="1500"/>
            </a:lvl6pPr>
            <a:lvl7pPr marL="2057949" indent="0">
              <a:buNone/>
              <a:defRPr sz="1500"/>
            </a:lvl7pPr>
            <a:lvl8pPr marL="2400940" indent="0">
              <a:buNone/>
              <a:defRPr sz="1500"/>
            </a:lvl8pPr>
            <a:lvl9pPr marL="2743932" indent="0">
              <a:buNone/>
              <a:defRPr sz="1500"/>
            </a:lvl9pPr>
          </a:lstStyle>
          <a:p>
            <a:r>
              <a:rPr lang="en-US"/>
              <a:t>Click icon to add picture</a:t>
            </a:r>
            <a:endParaRPr/>
          </a:p>
        </p:txBody>
      </p:sp>
      <p:sp>
        <p:nvSpPr>
          <p:cNvPr id="4" name="Text Placeholder 3"/>
          <p:cNvSpPr>
            <a:spLocks noGrp="1"/>
          </p:cNvSpPr>
          <p:nvPr>
            <p:ph type="body" sz="half" idx="2"/>
          </p:nvPr>
        </p:nvSpPr>
        <p:spPr>
          <a:xfrm>
            <a:off x="1074520" y="1828800"/>
            <a:ext cx="3294280" cy="4343400"/>
          </a:xfrm>
        </p:spPr>
        <p:txBody>
          <a:bodyPr>
            <a:normAutofit/>
          </a:bodyPr>
          <a:lstStyle>
            <a:lvl1pPr marL="0" indent="0">
              <a:buNone/>
              <a:defRPr sz="1500">
                <a:solidFill>
                  <a:schemeClr val="tx1"/>
                </a:solidFill>
              </a:defRPr>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Click to edit Master text styles</a:t>
            </a:r>
          </a:p>
        </p:txBody>
      </p:sp>
      <p:sp>
        <p:nvSpPr>
          <p:cNvPr id="2" name="Title 1"/>
          <p:cNvSpPr>
            <a:spLocks noGrp="1"/>
          </p:cNvSpPr>
          <p:nvPr>
            <p:ph type="title"/>
          </p:nvPr>
        </p:nvSpPr>
        <p:spPr>
          <a:xfrm>
            <a:off x="1074520" y="381000"/>
            <a:ext cx="3294280" cy="1371600"/>
          </a:xfrm>
        </p:spPr>
        <p:txBody>
          <a:bodyPr anchor="b">
            <a:normAutofit/>
          </a:bodyPr>
          <a:lstStyle>
            <a:lvl1pPr algn="l">
              <a:defRPr sz="2101" b="1" cap="none" spc="0" baseline="0">
                <a:ln w="22225">
                  <a:solidFill>
                    <a:schemeClr val="tx2"/>
                  </a:solidFill>
                  <a:prstDash val="solid"/>
                </a:ln>
                <a:solidFill>
                  <a:schemeClr val="tx2"/>
                </a:solidFill>
                <a:effectLst/>
              </a:defRPr>
            </a:lvl1pPr>
          </a:lstStyle>
          <a:p>
            <a:r>
              <a:rPr lang="en-US"/>
              <a:t>Click to edit Master title style</a:t>
            </a:r>
            <a:endParaRPr/>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181600" y="6356355"/>
            <a:ext cx="1219200" cy="365125"/>
          </a:xfrm>
          <a:prstGeom prst="rect">
            <a:avLst/>
          </a:prstGeom>
        </p:spPr>
        <p:txBody>
          <a:bodyPr vert="horz" lIns="91440" tIns="45720" rIns="91440" bIns="45720" rtlCol="0" anchor="ctr"/>
          <a:lstStyle>
            <a:lvl1pPr algn="l">
              <a:defRPr sz="900" cap="all" baseline="0">
                <a:solidFill>
                  <a:schemeClr val="tx1"/>
                </a:solidFill>
              </a:defRPr>
            </a:lvl1pPr>
          </a:lstStyle>
          <a:p>
            <a:fld id="{5A4F0574-43A3-46A0-8870-1B2305CBE5B3}" type="datetime1">
              <a:rPr lang="en-US" smtClean="0"/>
              <a:t>3/30/2022</a:t>
            </a:fld>
            <a:endParaRPr lang="en-US"/>
          </a:p>
        </p:txBody>
      </p:sp>
      <p:sp>
        <p:nvSpPr>
          <p:cNvPr id="5" name="Footer Placeholder 4"/>
          <p:cNvSpPr>
            <a:spLocks noGrp="1"/>
          </p:cNvSpPr>
          <p:nvPr>
            <p:ph type="ftr" sz="quarter" idx="3"/>
          </p:nvPr>
        </p:nvSpPr>
        <p:spPr>
          <a:xfrm>
            <a:off x="6597654" y="6356355"/>
            <a:ext cx="3975100" cy="365125"/>
          </a:xfrm>
          <a:prstGeom prst="rect">
            <a:avLst/>
          </a:prstGeom>
        </p:spPr>
        <p:txBody>
          <a:bodyPr vert="horz" lIns="91440" tIns="45720" rIns="91440" bIns="45720" rtlCol="0" anchor="ctr"/>
          <a:lstStyle>
            <a:lvl1pPr algn="ctr">
              <a:defRPr sz="9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10769601" y="6356355"/>
            <a:ext cx="609600" cy="365125"/>
          </a:xfrm>
          <a:prstGeom prst="rect">
            <a:avLst/>
          </a:prstGeom>
        </p:spPr>
        <p:txBody>
          <a:bodyPr vert="horz" lIns="91440" tIns="45720" rIns="91440" bIns="45720" rtlCol="0" anchor="ctr"/>
          <a:lstStyle>
            <a:lvl1pPr algn="r">
              <a:defRPr sz="900" cap="all" baseline="0">
                <a:solidFill>
                  <a:schemeClr val="tx1"/>
                </a:solidFill>
              </a:defRPr>
            </a:lvl1pPr>
          </a:lstStyle>
          <a:p>
            <a:fld id="{7DC1BBB0-96F0-4077-A278-0F3FB5C104D3}" type="slidenum">
              <a:rPr lang="en-US" smtClean="0"/>
              <a:pPr/>
              <a:t>‹#›</a:t>
            </a:fld>
            <a:endParaRPr lang="en-US"/>
          </a:p>
        </p:txBody>
      </p:sp>
      <p:grpSp>
        <p:nvGrpSpPr>
          <p:cNvPr id="8" name="Group 7"/>
          <p:cNvGrpSpPr/>
          <p:nvPr/>
        </p:nvGrpSpPr>
        <p:grpSpPr>
          <a:xfrm>
            <a:off x="10609" y="-9144"/>
            <a:ext cx="12181393"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35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grpSp>
      </p:grpSp>
      <p:sp>
        <p:nvSpPr>
          <p:cNvPr id="3" name="Text Placeholder 2"/>
          <p:cNvSpPr>
            <a:spLocks noGrp="1"/>
          </p:cNvSpPr>
          <p:nvPr>
            <p:ph type="body" idx="1"/>
          </p:nvPr>
        </p:nvSpPr>
        <p:spPr>
          <a:xfrm>
            <a:off x="1593852" y="1600200"/>
            <a:ext cx="9785349"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593852" y="177804"/>
            <a:ext cx="9785349"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983" rtl="0" eaLnBrk="1" latinLnBrk="0" hangingPunct="1">
        <a:lnSpc>
          <a:spcPct val="90000"/>
        </a:lnSpc>
        <a:spcBef>
          <a:spcPct val="0"/>
        </a:spcBef>
        <a:buNone/>
        <a:defRPr sz="2701" b="1" kern="1200" cap="none" spc="0">
          <a:ln w="22225">
            <a:solidFill>
              <a:schemeClr val="tx2"/>
            </a:solidFill>
            <a:prstDash val="solid"/>
          </a:ln>
          <a:solidFill>
            <a:schemeClr val="tx2"/>
          </a:solidFill>
          <a:effectLst/>
          <a:latin typeface="+mj-lt"/>
          <a:ea typeface="+mj-ea"/>
          <a:cs typeface="+mj-cs"/>
        </a:defRPr>
      </a:lvl1pPr>
    </p:titleStyle>
    <p:bodyStyle>
      <a:lvl1pPr marL="185215" indent="-185215" algn="l" defTabSz="685983" rtl="0" eaLnBrk="1" latinLnBrk="0" hangingPunct="1">
        <a:lnSpc>
          <a:spcPct val="90000"/>
        </a:lnSpc>
        <a:spcBef>
          <a:spcPts val="1050"/>
        </a:spcBef>
        <a:buClr>
          <a:schemeClr val="tx2"/>
        </a:buClr>
        <a:buFont typeface="Euphemia" pitchFamily="34" charset="0"/>
        <a:buChar char="›"/>
        <a:defRPr sz="2101" kern="1200">
          <a:solidFill>
            <a:schemeClr val="tx1"/>
          </a:solidFill>
          <a:latin typeface="+mn-lt"/>
          <a:ea typeface="+mn-ea"/>
          <a:cs typeface="+mn-cs"/>
        </a:defRPr>
      </a:lvl1pPr>
      <a:lvl2pPr marL="459609" indent="-185215" algn="l" defTabSz="685983" rtl="0" eaLnBrk="1" latinLnBrk="0" hangingPunct="1">
        <a:lnSpc>
          <a:spcPct val="90000"/>
        </a:lnSpc>
        <a:spcBef>
          <a:spcPts val="450"/>
        </a:spcBef>
        <a:buClr>
          <a:schemeClr val="tx2"/>
        </a:buClr>
        <a:buFont typeface="Euphemia" pitchFamily="34" charset="0"/>
        <a:buChar char="–"/>
        <a:defRPr sz="1800" kern="1200">
          <a:solidFill>
            <a:schemeClr val="tx1"/>
          </a:solidFill>
          <a:latin typeface="+mn-lt"/>
          <a:ea typeface="+mn-ea"/>
          <a:cs typeface="+mn-cs"/>
        </a:defRPr>
      </a:lvl2pPr>
      <a:lvl3pPr marL="734002" indent="-185215" algn="l" defTabSz="685983" rtl="0" eaLnBrk="1" latinLnBrk="0" hangingPunct="1">
        <a:lnSpc>
          <a:spcPct val="90000"/>
        </a:lnSpc>
        <a:spcBef>
          <a:spcPts val="450"/>
        </a:spcBef>
        <a:buClr>
          <a:schemeClr val="tx2"/>
        </a:buClr>
        <a:buFont typeface="Euphemia" pitchFamily="34" charset="0"/>
        <a:buChar char="›"/>
        <a:defRPr sz="1500" kern="1200">
          <a:solidFill>
            <a:schemeClr val="tx1"/>
          </a:solidFill>
          <a:latin typeface="+mn-lt"/>
          <a:ea typeface="+mn-ea"/>
          <a:cs typeface="+mn-cs"/>
        </a:defRPr>
      </a:lvl3pPr>
      <a:lvl4pPr marL="1008395" indent="-185215" algn="l" defTabSz="685983" rtl="0" eaLnBrk="1" latinLnBrk="0" hangingPunct="1">
        <a:lnSpc>
          <a:spcPct val="90000"/>
        </a:lnSpc>
        <a:spcBef>
          <a:spcPts val="450"/>
        </a:spcBef>
        <a:buClr>
          <a:schemeClr val="tx2"/>
        </a:buClr>
        <a:buFont typeface="Arial" pitchFamily="34" charset="0"/>
        <a:buChar char="–"/>
        <a:defRPr sz="1350" kern="1200">
          <a:solidFill>
            <a:schemeClr val="tx1"/>
          </a:solidFill>
          <a:latin typeface="+mn-lt"/>
          <a:ea typeface="+mn-ea"/>
          <a:cs typeface="+mn-cs"/>
        </a:defRPr>
      </a:lvl4pPr>
      <a:lvl5pPr marL="1282788"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5pPr>
      <a:lvl6pPr marL="1557181"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6pPr>
      <a:lvl7pPr marL="1831574"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7pPr>
      <a:lvl8pPr marL="2105967" indent="-185215" algn="l" defTabSz="685983" rtl="0" eaLnBrk="1" latinLnBrk="0" hangingPunct="1">
        <a:lnSpc>
          <a:spcPct val="90000"/>
        </a:lnSpc>
        <a:spcBef>
          <a:spcPts val="450"/>
        </a:spcBef>
        <a:buClr>
          <a:schemeClr val="tx2"/>
        </a:buClr>
        <a:buFont typeface="Euphemia" pitchFamily="34" charset="0"/>
        <a:buChar char="–"/>
        <a:defRPr sz="1350" kern="1200" baseline="0">
          <a:solidFill>
            <a:schemeClr val="tx1"/>
          </a:solidFill>
          <a:latin typeface="+mn-lt"/>
          <a:ea typeface="+mn-ea"/>
          <a:cs typeface="+mn-cs"/>
        </a:defRPr>
      </a:lvl8pPr>
      <a:lvl9pPr marL="2380361" indent="-185215" algn="l" defTabSz="685983" rtl="0" eaLnBrk="1" latinLnBrk="0" hangingPunct="1">
        <a:lnSpc>
          <a:spcPct val="90000"/>
        </a:lnSpc>
        <a:spcBef>
          <a:spcPts val="450"/>
        </a:spcBef>
        <a:buClr>
          <a:schemeClr val="tx2"/>
        </a:buClr>
        <a:buFont typeface="Euphemia" pitchFamily="34" charset="0"/>
        <a:buChar char="›"/>
        <a:defRPr sz="1350" kern="1200" baseline="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Hebrews Chapter 11</a:t>
            </a:r>
          </a:p>
        </p:txBody>
      </p:sp>
      <p:sp>
        <p:nvSpPr>
          <p:cNvPr id="3" name="Title 2"/>
          <p:cNvSpPr>
            <a:spLocks noGrp="1"/>
          </p:cNvSpPr>
          <p:nvPr>
            <p:ph type="ctrTitle"/>
          </p:nvPr>
        </p:nvSpPr>
        <p:spPr/>
        <p:txBody>
          <a:bodyPr/>
          <a:lstStyle/>
          <a:p>
            <a:r>
              <a:rPr lang="en-US" sz="5400" dirty="0"/>
              <a:t>Faith Perfected</a:t>
            </a:r>
          </a:p>
        </p:txBody>
      </p:sp>
      <p:sp>
        <p:nvSpPr>
          <p:cNvPr id="4" name="Date Placeholder 3">
            <a:extLst>
              <a:ext uri="{FF2B5EF4-FFF2-40B4-BE49-F238E27FC236}">
                <a16:creationId xmlns:a16="http://schemas.microsoft.com/office/drawing/2014/main" id="{C1193FA8-C71D-4F61-8444-A344EA725FD9}"/>
              </a:ext>
            </a:extLst>
          </p:cNvPr>
          <p:cNvSpPr>
            <a:spLocks noGrp="1"/>
          </p:cNvSpPr>
          <p:nvPr>
            <p:ph type="dt" sz="half" idx="10"/>
          </p:nvPr>
        </p:nvSpPr>
        <p:spPr/>
        <p:txBody>
          <a:bodyPr/>
          <a:lstStyle/>
          <a:p>
            <a:r>
              <a:rPr lang="en-US"/>
              <a:t>2/21/21</a:t>
            </a:r>
            <a:endParaRPr lang="en-US" dirty="0"/>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05001" y="1219200"/>
            <a:ext cx="9525000" cy="5562600"/>
          </a:xfrm>
        </p:spPr>
        <p:txBody>
          <a:bodyPr>
            <a:normAutofit lnSpcReduction="10000"/>
          </a:bodyPr>
          <a:lstStyle/>
          <a:p>
            <a:pPr marL="0" indent="0">
              <a:buNone/>
            </a:pPr>
            <a:r>
              <a:rPr lang="en-US" sz="3200" b="1" dirty="0">
                <a:solidFill>
                  <a:srgbClr val="FFFF00"/>
                </a:solidFill>
              </a:rPr>
              <a:t>Action.</a:t>
            </a:r>
          </a:p>
          <a:p>
            <a:r>
              <a:rPr lang="en-US" sz="3200" b="1" dirty="0"/>
              <a:t>Note the pattern:</a:t>
            </a:r>
          </a:p>
          <a:p>
            <a:pPr lvl="1"/>
            <a:r>
              <a:rPr lang="en-US" sz="2899" b="1" dirty="0"/>
              <a:t>Vs. 4 – Abel offered</a:t>
            </a:r>
          </a:p>
          <a:p>
            <a:pPr lvl="1"/>
            <a:r>
              <a:rPr lang="en-US" sz="2899" b="1" dirty="0"/>
              <a:t>Vs. 7 – Noah built/prepared</a:t>
            </a:r>
          </a:p>
          <a:p>
            <a:pPr lvl="1"/>
            <a:r>
              <a:rPr lang="en-US" sz="2899" b="1" dirty="0"/>
              <a:t>Vs. 8 – Abraham went</a:t>
            </a:r>
          </a:p>
          <a:p>
            <a:pPr lvl="1"/>
            <a:r>
              <a:rPr lang="en-US" sz="2899" b="1" dirty="0"/>
              <a:t>Vs. 17 – Abraham offered</a:t>
            </a:r>
          </a:p>
          <a:p>
            <a:pPr lvl="1"/>
            <a:r>
              <a:rPr lang="en-US" sz="2899" b="1" dirty="0"/>
              <a:t>Vs. 28 – Moses kept the Passover</a:t>
            </a:r>
          </a:p>
          <a:p>
            <a:pPr lvl="1"/>
            <a:r>
              <a:rPr lang="en-US" sz="2899" b="1" dirty="0"/>
              <a:t>Vs. 29 – The Israelites crossed </a:t>
            </a:r>
          </a:p>
          <a:p>
            <a:pPr lvl="1"/>
            <a:r>
              <a:rPr lang="en-US" sz="2899" b="1" dirty="0"/>
              <a:t>Vs. 30 – Joshua led the march</a:t>
            </a:r>
          </a:p>
          <a:p>
            <a:pPr lvl="1"/>
            <a:r>
              <a:rPr lang="en-US" sz="2899" b="1" dirty="0"/>
              <a:t>Vs. 31 - Rahab welcomed/hid the spies</a:t>
            </a:r>
          </a:p>
          <a:p>
            <a:pPr lvl="1"/>
            <a:r>
              <a:rPr lang="en-US" sz="2899" b="1" dirty="0"/>
              <a:t>Vs. 32-33 – “time will fail me…” to mention all who “performed acts of righteousness”</a:t>
            </a:r>
            <a:endParaRPr lang="en-US" sz="3200" b="1" dirty="0"/>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2480137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Effect transition="in" filter="fade">
                                      <p:cBhvr>
                                        <p:cTn id="49" dur="1000"/>
                                        <p:tgtEl>
                                          <p:spTgt spid="14">
                                            <p:txEl>
                                              <p:pRg st="6" end="6"/>
                                            </p:txEl>
                                          </p:spTgt>
                                        </p:tgtEl>
                                      </p:cBhvr>
                                    </p:animEffect>
                                    <p:anim calcmode="lin" valueType="num">
                                      <p:cBhvr>
                                        <p:cTn id="50"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4">
                                            <p:txEl>
                                              <p:pRg st="7" end="7"/>
                                            </p:txEl>
                                          </p:spTgt>
                                        </p:tgtEl>
                                        <p:attrNameLst>
                                          <p:attrName>style.visibility</p:attrName>
                                        </p:attrNameLst>
                                      </p:cBhvr>
                                      <p:to>
                                        <p:strVal val="visible"/>
                                      </p:to>
                                    </p:set>
                                    <p:animEffect transition="in" filter="fade">
                                      <p:cBhvr>
                                        <p:cTn id="56" dur="1000"/>
                                        <p:tgtEl>
                                          <p:spTgt spid="14">
                                            <p:txEl>
                                              <p:pRg st="7" end="7"/>
                                            </p:txEl>
                                          </p:spTgt>
                                        </p:tgtEl>
                                      </p:cBhvr>
                                    </p:animEffect>
                                    <p:anim calcmode="lin" valueType="num">
                                      <p:cBhvr>
                                        <p:cTn id="57" dur="10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4">
                                            <p:txEl>
                                              <p:pRg st="8" end="8"/>
                                            </p:txEl>
                                          </p:spTgt>
                                        </p:tgtEl>
                                        <p:attrNameLst>
                                          <p:attrName>style.visibility</p:attrName>
                                        </p:attrNameLst>
                                      </p:cBhvr>
                                      <p:to>
                                        <p:strVal val="visible"/>
                                      </p:to>
                                    </p:set>
                                    <p:animEffect transition="in" filter="fade">
                                      <p:cBhvr>
                                        <p:cTn id="63" dur="1000"/>
                                        <p:tgtEl>
                                          <p:spTgt spid="14">
                                            <p:txEl>
                                              <p:pRg st="8" end="8"/>
                                            </p:txEl>
                                          </p:spTgt>
                                        </p:tgtEl>
                                      </p:cBhvr>
                                    </p:animEffect>
                                    <p:anim calcmode="lin" valueType="num">
                                      <p:cBhvr>
                                        <p:cTn id="64" dur="1000" fill="hold"/>
                                        <p:tgtEl>
                                          <p:spTgt spid="1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4">
                                            <p:txEl>
                                              <p:pRg st="8" end="8"/>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4">
                                            <p:txEl>
                                              <p:pRg st="9" end="9"/>
                                            </p:txEl>
                                          </p:spTgt>
                                        </p:tgtEl>
                                        <p:attrNameLst>
                                          <p:attrName>style.visibility</p:attrName>
                                        </p:attrNameLst>
                                      </p:cBhvr>
                                      <p:to>
                                        <p:strVal val="visible"/>
                                      </p:to>
                                    </p:set>
                                    <p:animEffect transition="in" filter="fade">
                                      <p:cBhvr>
                                        <p:cTn id="68" dur="1000"/>
                                        <p:tgtEl>
                                          <p:spTgt spid="14">
                                            <p:txEl>
                                              <p:pRg st="9" end="9"/>
                                            </p:txEl>
                                          </p:spTgt>
                                        </p:tgtEl>
                                      </p:cBhvr>
                                    </p:animEffect>
                                    <p:anim calcmode="lin" valueType="num">
                                      <p:cBhvr>
                                        <p:cTn id="69" dur="10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14">
                                            <p:txEl>
                                              <p:pRg st="10" end="10"/>
                                            </p:txEl>
                                          </p:spTgt>
                                        </p:tgtEl>
                                        <p:attrNameLst>
                                          <p:attrName>style.visibility</p:attrName>
                                        </p:attrNameLst>
                                      </p:cBhvr>
                                      <p:to>
                                        <p:strVal val="visible"/>
                                      </p:to>
                                    </p:set>
                                    <p:animEffect transition="in" filter="fade">
                                      <p:cBhvr>
                                        <p:cTn id="75" dur="1000"/>
                                        <p:tgtEl>
                                          <p:spTgt spid="14">
                                            <p:txEl>
                                              <p:pRg st="10" end="10"/>
                                            </p:txEl>
                                          </p:spTgt>
                                        </p:tgtEl>
                                      </p:cBhvr>
                                    </p:animEffect>
                                    <p:anim calcmode="lin" valueType="num">
                                      <p:cBhvr>
                                        <p:cTn id="76" dur="1000" fill="hold"/>
                                        <p:tgtEl>
                                          <p:spTgt spid="14">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1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752600" y="1219200"/>
            <a:ext cx="9524999" cy="5562600"/>
          </a:xfrm>
        </p:spPr>
        <p:txBody>
          <a:bodyPr>
            <a:normAutofit/>
          </a:bodyPr>
          <a:lstStyle/>
          <a:p>
            <a:pPr marL="0" indent="0">
              <a:buNone/>
            </a:pPr>
            <a:r>
              <a:rPr lang="en-US" sz="3200" b="1" dirty="0">
                <a:solidFill>
                  <a:srgbClr val="FFFF00"/>
                </a:solidFill>
              </a:rPr>
              <a:t>Action.</a:t>
            </a:r>
          </a:p>
          <a:p>
            <a:r>
              <a:rPr lang="en-US" sz="3200" b="1" dirty="0"/>
              <a:t>Other examples:</a:t>
            </a:r>
          </a:p>
          <a:p>
            <a:pPr lvl="1"/>
            <a:r>
              <a:rPr lang="en-US" sz="3200" b="1" dirty="0" err="1"/>
              <a:t>Naaman</a:t>
            </a:r>
            <a:r>
              <a:rPr lang="en-US" sz="3200" b="1" dirty="0"/>
              <a:t> in 2 Kings 5:8-14 and the man born blind in John 9:1-12</a:t>
            </a:r>
          </a:p>
          <a:p>
            <a:r>
              <a:rPr lang="en-US" sz="2899" b="1" dirty="0"/>
              <a:t>Not enough to will or to wish to act. (Luke 15:18-20; Romans 7:19)</a:t>
            </a:r>
          </a:p>
          <a:p>
            <a:r>
              <a:rPr lang="en-US" sz="2899" b="1" dirty="0"/>
              <a:t>Must be a man or woman of urgent action – (James 1:21-26; Matthew 7:21-23)</a:t>
            </a:r>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1789942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1000"/>
                                        <p:tgtEl>
                                          <p:spTgt spid="14">
                                            <p:txEl>
                                              <p:pRg st="1" end="1"/>
                                            </p:txEl>
                                          </p:spTgt>
                                        </p:tgtEl>
                                      </p:cBhvr>
                                    </p:animEffect>
                                    <p:anim calcmode="lin" valueType="num">
                                      <p:cBhvr>
                                        <p:cTn id="13"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1000"/>
                                        <p:tgtEl>
                                          <p:spTgt spid="14">
                                            <p:txEl>
                                              <p:pRg st="2" end="2"/>
                                            </p:txEl>
                                          </p:spTgt>
                                        </p:tgtEl>
                                      </p:cBhvr>
                                    </p:animEffect>
                                    <p:anim calcmode="lin" valueType="num">
                                      <p:cBhvr>
                                        <p:cTn id="1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4">
                                            <p:txEl>
                                              <p:pRg st="3" end="3"/>
                                            </p:txEl>
                                          </p:spTgt>
                                        </p:tgtEl>
                                        <p:attrNameLst>
                                          <p:attrName>style.visibility</p:attrName>
                                        </p:attrNameLst>
                                      </p:cBhvr>
                                      <p:to>
                                        <p:strVal val="visible"/>
                                      </p:to>
                                    </p:set>
                                    <p:animEffect transition="in" filter="fade">
                                      <p:cBhvr>
                                        <p:cTn id="24" dur="1000"/>
                                        <p:tgtEl>
                                          <p:spTgt spid="14">
                                            <p:txEl>
                                              <p:pRg st="3" end="3"/>
                                            </p:txEl>
                                          </p:spTgt>
                                        </p:tgtEl>
                                      </p:cBhvr>
                                    </p:animEffect>
                                    <p:anim calcmode="lin" valueType="num">
                                      <p:cBhvr>
                                        <p:cTn id="25"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Effect transition="in" filter="fade">
                                      <p:cBhvr>
                                        <p:cTn id="31" dur="1000"/>
                                        <p:tgtEl>
                                          <p:spTgt spid="14">
                                            <p:txEl>
                                              <p:pRg st="4" end="4"/>
                                            </p:txEl>
                                          </p:spTgt>
                                        </p:tgtEl>
                                      </p:cBhvr>
                                    </p:animEffect>
                                    <p:anim calcmode="lin" valueType="num">
                                      <p:cBhvr>
                                        <p:cTn id="32"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676400" y="1219200"/>
            <a:ext cx="9677399" cy="5562600"/>
          </a:xfrm>
        </p:spPr>
        <p:txBody>
          <a:bodyPr>
            <a:normAutofit/>
          </a:bodyPr>
          <a:lstStyle/>
          <a:p>
            <a:pPr marL="0" indent="0">
              <a:buNone/>
            </a:pPr>
            <a:r>
              <a:rPr lang="en-US" sz="3200" b="1" dirty="0">
                <a:solidFill>
                  <a:srgbClr val="FFFF00"/>
                </a:solidFill>
              </a:rPr>
              <a:t>Endurance.</a:t>
            </a:r>
          </a:p>
          <a:p>
            <a:r>
              <a:rPr lang="en-US" sz="2800" b="1" dirty="0"/>
              <a:t>We won’t endure for that which:</a:t>
            </a:r>
          </a:p>
          <a:p>
            <a:pPr lvl="1"/>
            <a:r>
              <a:rPr lang="en-US" sz="2800" b="1" dirty="0"/>
              <a:t>We don’t have the vision to see as real</a:t>
            </a:r>
          </a:p>
          <a:p>
            <a:pPr lvl="1"/>
            <a:r>
              <a:rPr lang="en-US" sz="2800" b="1" dirty="0"/>
              <a:t>We aren’t willing to personally invest ourselves in through our actions.</a:t>
            </a:r>
          </a:p>
          <a:p>
            <a:pPr lvl="1"/>
            <a:r>
              <a:rPr lang="en-US" sz="2800" b="1" dirty="0"/>
              <a:t>Example of Moses decision. (Hebrews 11:25-27)</a:t>
            </a:r>
          </a:p>
          <a:p>
            <a:r>
              <a:rPr lang="en-US" sz="2800" b="1" dirty="0"/>
              <a:t>Hebrews 11:32-40 – they gained approval through their endurance. We can’t </a:t>
            </a:r>
            <a:r>
              <a:rPr lang="en-US" sz="2800" b="1" i="1" dirty="0"/>
              <a:t>“shrink back”.</a:t>
            </a:r>
          </a:p>
          <a:p>
            <a:r>
              <a:rPr lang="en-US" sz="2800" b="1" dirty="0"/>
              <a:t>Endurance is the proof of our perfected faith. </a:t>
            </a:r>
            <a:br>
              <a:rPr lang="en-US" sz="2800" b="1" dirty="0"/>
            </a:br>
            <a:r>
              <a:rPr lang="en-US" sz="2800" b="1" dirty="0"/>
              <a:t>(James 1:3-4; 1 Peter 1:6-7 – note the conclusion in Hebrews 12:1-2. (Hebrews 10:32-39; Luke 21:16-19)</a:t>
            </a:r>
          </a:p>
          <a:p>
            <a:pPr lvl="1"/>
            <a:endParaRPr lang="en-US" sz="2899" dirty="0"/>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1425174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4">
                                            <p:txEl>
                                              <p:pRg st="4" end="4"/>
                                            </p:txEl>
                                          </p:spTgt>
                                        </p:tgtEl>
                                        <p:attrNameLst>
                                          <p:attrName>style.visibility</p:attrName>
                                        </p:attrNameLst>
                                      </p:cBhvr>
                                      <p:to>
                                        <p:strVal val="visible"/>
                                      </p:to>
                                    </p:set>
                                    <p:animEffect transition="in" filter="fade">
                                      <p:cBhvr>
                                        <p:cTn id="33" dur="1000"/>
                                        <p:tgtEl>
                                          <p:spTgt spid="14">
                                            <p:txEl>
                                              <p:pRg st="4" end="4"/>
                                            </p:txEl>
                                          </p:spTgt>
                                        </p:tgtEl>
                                      </p:cBhvr>
                                    </p:animEffect>
                                    <p:anim calcmode="lin" valueType="num">
                                      <p:cBhvr>
                                        <p:cTn id="3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4">
                                            <p:txEl>
                                              <p:pRg st="5" end="5"/>
                                            </p:txEl>
                                          </p:spTgt>
                                        </p:tgtEl>
                                        <p:attrNameLst>
                                          <p:attrName>style.visibility</p:attrName>
                                        </p:attrNameLst>
                                      </p:cBhvr>
                                      <p:to>
                                        <p:strVal val="visible"/>
                                      </p:to>
                                    </p:set>
                                    <p:animEffect transition="in" filter="fade">
                                      <p:cBhvr>
                                        <p:cTn id="40" dur="1000"/>
                                        <p:tgtEl>
                                          <p:spTgt spid="14">
                                            <p:txEl>
                                              <p:pRg st="5" end="5"/>
                                            </p:txEl>
                                          </p:spTgt>
                                        </p:tgtEl>
                                      </p:cBhvr>
                                    </p:animEffect>
                                    <p:anim calcmode="lin" valueType="num">
                                      <p:cBhvr>
                                        <p:cTn id="41"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4">
                                            <p:txEl>
                                              <p:pRg st="6" end="6"/>
                                            </p:txEl>
                                          </p:spTgt>
                                        </p:tgtEl>
                                        <p:attrNameLst>
                                          <p:attrName>style.visibility</p:attrName>
                                        </p:attrNameLst>
                                      </p:cBhvr>
                                      <p:to>
                                        <p:strVal val="visible"/>
                                      </p:to>
                                    </p:set>
                                    <p:animEffect transition="in" filter="fade">
                                      <p:cBhvr>
                                        <p:cTn id="47" dur="1000"/>
                                        <p:tgtEl>
                                          <p:spTgt spid="14">
                                            <p:txEl>
                                              <p:pRg st="6" end="6"/>
                                            </p:txEl>
                                          </p:spTgt>
                                        </p:tgtEl>
                                      </p:cBhvr>
                                    </p:animEffect>
                                    <p:anim calcmode="lin" valueType="num">
                                      <p:cBhvr>
                                        <p:cTn id="48"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676400" y="1219200"/>
            <a:ext cx="9753599" cy="5562600"/>
          </a:xfrm>
        </p:spPr>
        <p:txBody>
          <a:bodyPr>
            <a:normAutofit/>
          </a:bodyPr>
          <a:lstStyle/>
          <a:p>
            <a:pPr marL="0" indent="0">
              <a:buNone/>
            </a:pPr>
            <a:r>
              <a:rPr lang="en-US" sz="3200" b="1" dirty="0">
                <a:solidFill>
                  <a:srgbClr val="FFFF00"/>
                </a:solidFill>
              </a:rPr>
              <a:t>Endurance.</a:t>
            </a:r>
          </a:p>
          <a:p>
            <a:r>
              <a:rPr lang="en-US" sz="3200" b="1" dirty="0"/>
              <a:t>Christians are those who remain “true to the Lord” (Acts 11:23)</a:t>
            </a:r>
          </a:p>
          <a:p>
            <a:r>
              <a:rPr lang="en-US" sz="3200" b="1" dirty="0"/>
              <a:t>We are proven through what we endure for His names sake. (1 Thess. 2:14; 2 Thess. 1:4-5)</a:t>
            </a:r>
          </a:p>
          <a:p>
            <a:pPr marL="0" indent="0">
              <a:buNone/>
            </a:pPr>
            <a:r>
              <a:rPr lang="en-US" sz="3200" b="1" i="1" dirty="0"/>
              <a:t>“It is a trustworthy statement: for if we died with Him, we will also live with Him; </a:t>
            </a:r>
            <a:r>
              <a:rPr lang="en-US" sz="3200" b="1" i="1" dirty="0">
                <a:solidFill>
                  <a:srgbClr val="FFFF00"/>
                </a:solidFill>
              </a:rPr>
              <a:t>if we endure, we will also reign with Him</a:t>
            </a:r>
            <a:r>
              <a:rPr lang="en-US" sz="3200" b="1" i="1" dirty="0"/>
              <a:t>.” (</a:t>
            </a:r>
            <a:r>
              <a:rPr lang="en-US" sz="3200" b="1" dirty="0"/>
              <a:t>2 Timothy 2:11-12)</a:t>
            </a:r>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3852472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676400" y="1219200"/>
            <a:ext cx="9677400" cy="5486400"/>
          </a:xfrm>
        </p:spPr>
        <p:txBody>
          <a:bodyPr>
            <a:normAutofit/>
          </a:bodyPr>
          <a:lstStyle/>
          <a:p>
            <a:pPr lvl="0"/>
            <a:r>
              <a:rPr lang="en-US" sz="3200" b="1" dirty="0"/>
              <a:t>It’s impossible to:</a:t>
            </a:r>
          </a:p>
          <a:p>
            <a:pPr lvl="1"/>
            <a:r>
              <a:rPr lang="en-US" sz="2899" dirty="0"/>
              <a:t>Please God. Hebrews 11:6</a:t>
            </a:r>
          </a:p>
          <a:p>
            <a:pPr lvl="1"/>
            <a:r>
              <a:rPr lang="en-US" sz="2899" dirty="0"/>
              <a:t>Be saved. James 2:14</a:t>
            </a:r>
          </a:p>
          <a:p>
            <a:pPr lvl="0"/>
            <a:r>
              <a:rPr lang="en-US" sz="3200" dirty="0"/>
              <a:t>Pleasing and saving faith is a whole or complete – perfected – faith. James 2:22.</a:t>
            </a:r>
          </a:p>
          <a:p>
            <a:pPr lvl="0"/>
            <a:r>
              <a:rPr lang="en-US" sz="3200" b="1" dirty="0"/>
              <a:t>“Perfected” </a:t>
            </a:r>
            <a:r>
              <a:rPr lang="en-US" sz="3200" dirty="0"/>
              <a:t>– means to complete, “</a:t>
            </a:r>
            <a:r>
              <a:rPr lang="en-US" sz="3200" b="1" dirty="0"/>
              <a:t>add what is lacking in order to render a thing full</a:t>
            </a:r>
            <a:r>
              <a:rPr lang="en-US" sz="3200" dirty="0"/>
              <a:t>” (Thayer) </a:t>
            </a:r>
          </a:p>
          <a:p>
            <a:pPr lvl="0"/>
            <a:r>
              <a:rPr lang="en-US" sz="3200" b="1" dirty="0"/>
              <a:t>What is lacking in our faith?</a:t>
            </a:r>
            <a:r>
              <a:rPr lang="en-US" sz="3200" dirty="0"/>
              <a:t> </a:t>
            </a:r>
            <a:br>
              <a:rPr lang="en-US" sz="3200" dirty="0"/>
            </a:br>
            <a:r>
              <a:rPr lang="en-US" sz="3200" dirty="0"/>
              <a:t>1 Thessalonians 3:10</a:t>
            </a:r>
          </a:p>
        </p:txBody>
      </p:sp>
      <p:sp>
        <p:nvSpPr>
          <p:cNvPr id="13" name="Title 12"/>
          <p:cNvSpPr>
            <a:spLocks noGrp="1"/>
          </p:cNvSpPr>
          <p:nvPr>
            <p:ph type="title"/>
          </p:nvPr>
        </p:nvSpPr>
        <p:spPr>
          <a:xfrm>
            <a:off x="3276600" y="177804"/>
            <a:ext cx="6781801" cy="888997"/>
          </a:xfrm>
        </p:spPr>
        <p:txBody>
          <a:bodyPr>
            <a:normAutofit/>
          </a:bodyPr>
          <a:lstStyle/>
          <a:p>
            <a:r>
              <a:rPr lang="en-US" sz="4000" dirty="0"/>
              <a:t>Without Faith…</a:t>
            </a:r>
          </a:p>
        </p:txBody>
      </p:sp>
    </p:spTree>
    <p:extLst>
      <p:ext uri="{BB962C8B-B14F-4D97-AF65-F5344CB8AC3E}">
        <p14:creationId xmlns:p14="http://schemas.microsoft.com/office/powerpoint/2010/main" val="3306924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447800" y="1219200"/>
            <a:ext cx="10134600" cy="5486400"/>
          </a:xfrm>
        </p:spPr>
        <p:txBody>
          <a:bodyPr>
            <a:normAutofit/>
          </a:bodyPr>
          <a:lstStyle/>
          <a:p>
            <a:r>
              <a:rPr lang="en-US" sz="3200" b="1" dirty="0">
                <a:solidFill>
                  <a:srgbClr val="FFFF00"/>
                </a:solidFill>
              </a:rPr>
              <a:t>It has to begin with God’s word</a:t>
            </a:r>
            <a:r>
              <a:rPr lang="en-US" sz="3200" dirty="0">
                <a:solidFill>
                  <a:srgbClr val="FFFF00"/>
                </a:solidFill>
              </a:rPr>
              <a:t>! </a:t>
            </a:r>
            <a:r>
              <a:rPr lang="en-US" sz="3200" b="1" dirty="0">
                <a:solidFill>
                  <a:srgbClr val="FFFF00"/>
                </a:solidFill>
              </a:rPr>
              <a:t>(</a:t>
            </a:r>
            <a:r>
              <a:rPr lang="en-US" sz="3200" b="1" dirty="0"/>
              <a:t>Romans 10:17)</a:t>
            </a:r>
          </a:p>
          <a:p>
            <a:r>
              <a:rPr lang="en-US" sz="3200" b="1" dirty="0"/>
              <a:t>Heb. 11:1</a:t>
            </a:r>
            <a:r>
              <a:rPr lang="en-US" sz="3200" dirty="0"/>
              <a:t> – </a:t>
            </a:r>
            <a:r>
              <a:rPr lang="en-US" sz="3200" b="1" i="1" dirty="0"/>
              <a:t>“Faith is the assurance of things hoped for, the conviction of things not seen”</a:t>
            </a:r>
            <a:r>
              <a:rPr lang="en-US" sz="3200" dirty="0"/>
              <a:t>. </a:t>
            </a:r>
            <a:br>
              <a:rPr lang="en-US" sz="3200" dirty="0"/>
            </a:br>
            <a:r>
              <a:rPr lang="en-US" sz="3200" dirty="0"/>
              <a:t>(</a:t>
            </a:r>
            <a:r>
              <a:rPr lang="en-US" sz="3200" b="1" dirty="0"/>
              <a:t>2 Peter 1:5)</a:t>
            </a:r>
            <a:endParaRPr lang="en-US" sz="3200" dirty="0"/>
          </a:p>
          <a:p>
            <a:r>
              <a:rPr lang="en-US" sz="3200" b="1" dirty="0"/>
              <a:t>The role of teaching</a:t>
            </a:r>
            <a:r>
              <a:rPr lang="en-US" sz="3200" dirty="0"/>
              <a:t>… Acts 8:4, 12, 30-31; </a:t>
            </a:r>
            <a:br>
              <a:rPr lang="en-US" sz="3200" dirty="0"/>
            </a:br>
            <a:r>
              <a:rPr lang="en-US" sz="3200" dirty="0"/>
              <a:t>(note Acts 4:18; 2 Timothy 2:24; Ephesians 4:20-21)</a:t>
            </a:r>
          </a:p>
        </p:txBody>
      </p:sp>
      <p:sp>
        <p:nvSpPr>
          <p:cNvPr id="13" name="Title 12"/>
          <p:cNvSpPr>
            <a:spLocks noGrp="1"/>
          </p:cNvSpPr>
          <p:nvPr>
            <p:ph type="title"/>
          </p:nvPr>
        </p:nvSpPr>
        <p:spPr>
          <a:xfrm>
            <a:off x="3124201" y="177804"/>
            <a:ext cx="6934200" cy="888997"/>
          </a:xfrm>
        </p:spPr>
        <p:txBody>
          <a:bodyPr>
            <a:normAutofit/>
          </a:bodyPr>
          <a:lstStyle/>
          <a:p>
            <a:r>
              <a:rPr lang="en-US" sz="4000" dirty="0"/>
              <a:t>Perfected Faith starts with…</a:t>
            </a:r>
          </a:p>
        </p:txBody>
      </p:sp>
    </p:spTree>
    <p:extLst>
      <p:ext uri="{BB962C8B-B14F-4D97-AF65-F5344CB8AC3E}">
        <p14:creationId xmlns:p14="http://schemas.microsoft.com/office/powerpoint/2010/main" val="4031608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719389" y="2438400"/>
            <a:ext cx="7491411" cy="4267200"/>
          </a:xfrm>
        </p:spPr>
        <p:txBody>
          <a:bodyPr>
            <a:normAutofit/>
          </a:bodyPr>
          <a:lstStyle/>
          <a:p>
            <a:pPr marL="0" indent="0" algn="ctr">
              <a:buNone/>
            </a:pPr>
            <a:r>
              <a:rPr lang="en-US" sz="4000" b="1" dirty="0"/>
              <a:t>What made the faith of the men &amp; women discussed in Hebrews 11 pleasing to God and “perfected”?</a:t>
            </a:r>
            <a:endParaRPr lang="en-US" sz="4000" dirty="0"/>
          </a:p>
        </p:txBody>
      </p:sp>
      <p:sp>
        <p:nvSpPr>
          <p:cNvPr id="13" name="Title 12"/>
          <p:cNvSpPr>
            <a:spLocks noGrp="1"/>
          </p:cNvSpPr>
          <p:nvPr>
            <p:ph type="title"/>
          </p:nvPr>
        </p:nvSpPr>
        <p:spPr>
          <a:xfrm>
            <a:off x="2819400" y="152401"/>
            <a:ext cx="6934200" cy="888997"/>
          </a:xfrm>
        </p:spPr>
        <p:txBody>
          <a:bodyPr>
            <a:normAutofit/>
          </a:bodyPr>
          <a:lstStyle/>
          <a:p>
            <a:pPr algn="ctr"/>
            <a:r>
              <a:rPr lang="en-US" sz="4000" dirty="0"/>
              <a:t>Hebrews Chapter 11</a:t>
            </a:r>
          </a:p>
        </p:txBody>
      </p:sp>
    </p:spTree>
    <p:extLst>
      <p:ext uri="{BB962C8B-B14F-4D97-AF65-F5344CB8AC3E}">
        <p14:creationId xmlns:p14="http://schemas.microsoft.com/office/powerpoint/2010/main" val="2432651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600200" y="1193796"/>
            <a:ext cx="9905999" cy="5486400"/>
          </a:xfrm>
        </p:spPr>
        <p:txBody>
          <a:bodyPr>
            <a:normAutofit/>
          </a:bodyPr>
          <a:lstStyle/>
          <a:p>
            <a:pPr marL="0" indent="0">
              <a:spcBef>
                <a:spcPts val="600"/>
              </a:spcBef>
              <a:spcAft>
                <a:spcPts val="600"/>
              </a:spcAft>
              <a:buNone/>
            </a:pPr>
            <a:r>
              <a:rPr lang="en-US" sz="3200" b="1" dirty="0">
                <a:solidFill>
                  <a:srgbClr val="FFFF00"/>
                </a:solidFill>
              </a:rPr>
              <a:t>Spiritual Vision</a:t>
            </a:r>
          </a:p>
          <a:p>
            <a:pPr lvl="1">
              <a:spcBef>
                <a:spcPts val="600"/>
              </a:spcBef>
              <a:spcAft>
                <a:spcPts val="600"/>
              </a:spcAft>
            </a:pPr>
            <a:r>
              <a:rPr lang="en-US" sz="3200" dirty="0"/>
              <a:t>Faith is the </a:t>
            </a:r>
            <a:r>
              <a:rPr lang="en-US" sz="3200" i="1" dirty="0"/>
              <a:t>“</a:t>
            </a:r>
            <a:r>
              <a:rPr lang="en-US" sz="3200" b="1" i="1" dirty="0"/>
              <a:t>conviction of things not seen</a:t>
            </a:r>
            <a:r>
              <a:rPr lang="en-US" sz="3200" dirty="0"/>
              <a:t>”, with human eyes. (Hebrews 11:1)</a:t>
            </a:r>
          </a:p>
          <a:p>
            <a:pPr lvl="1">
              <a:spcBef>
                <a:spcPts val="600"/>
              </a:spcBef>
              <a:spcAft>
                <a:spcPts val="600"/>
              </a:spcAft>
            </a:pPr>
            <a:r>
              <a:rPr lang="en-US" sz="3200" dirty="0"/>
              <a:t>The ability to </a:t>
            </a:r>
            <a:r>
              <a:rPr lang="en-US" sz="3200" i="1" dirty="0"/>
              <a:t>“</a:t>
            </a:r>
            <a:r>
              <a:rPr lang="en-US" sz="3200" b="1" i="1" dirty="0"/>
              <a:t>look at the things which are not seen</a:t>
            </a:r>
            <a:r>
              <a:rPr lang="en-US" sz="3200" i="1" dirty="0"/>
              <a:t>”</a:t>
            </a:r>
            <a:r>
              <a:rPr lang="en-US" sz="3200" dirty="0"/>
              <a:t> (2 Corinthians 4:17-18)</a:t>
            </a:r>
          </a:p>
          <a:p>
            <a:pPr lvl="1">
              <a:spcBef>
                <a:spcPts val="600"/>
              </a:spcBef>
              <a:spcAft>
                <a:spcPts val="600"/>
              </a:spcAft>
            </a:pPr>
            <a:r>
              <a:rPr lang="en-US" sz="3200" dirty="0"/>
              <a:t>Can we see the </a:t>
            </a:r>
            <a:r>
              <a:rPr lang="en-US" sz="3200" b="1" i="1" dirty="0"/>
              <a:t>“imperishable” </a:t>
            </a:r>
            <a:r>
              <a:rPr lang="en-US" sz="3200" dirty="0"/>
              <a:t>wreath or crown? (1 Cor. 9:25)</a:t>
            </a:r>
          </a:p>
        </p:txBody>
      </p:sp>
      <p:sp>
        <p:nvSpPr>
          <p:cNvPr id="13" name="Title 12"/>
          <p:cNvSpPr>
            <a:spLocks noGrp="1"/>
          </p:cNvSpPr>
          <p:nvPr>
            <p:ph type="title"/>
          </p:nvPr>
        </p:nvSpPr>
        <p:spPr>
          <a:xfrm>
            <a:off x="2514601" y="177804"/>
            <a:ext cx="7924800" cy="888997"/>
          </a:xfrm>
        </p:spPr>
        <p:txBody>
          <a:bodyPr>
            <a:noAutofit/>
          </a:bodyPr>
          <a:lstStyle/>
          <a:p>
            <a:r>
              <a:rPr lang="en-US" sz="4400" dirty="0">
                <a:solidFill>
                  <a:schemeClr val="tx1"/>
                </a:solidFill>
              </a:rPr>
              <a:t>Perfected Faith must include</a:t>
            </a:r>
          </a:p>
        </p:txBody>
      </p:sp>
    </p:spTree>
    <p:extLst>
      <p:ext uri="{BB962C8B-B14F-4D97-AF65-F5344CB8AC3E}">
        <p14:creationId xmlns:p14="http://schemas.microsoft.com/office/powerpoint/2010/main" val="4110214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828800" y="1219200"/>
            <a:ext cx="9524999" cy="5486400"/>
          </a:xfrm>
        </p:spPr>
        <p:txBody>
          <a:bodyPr>
            <a:normAutofit/>
          </a:bodyPr>
          <a:lstStyle/>
          <a:p>
            <a:r>
              <a:rPr lang="en-US" sz="3200" b="1" dirty="0">
                <a:solidFill>
                  <a:srgbClr val="FFFF00"/>
                </a:solidFill>
              </a:rPr>
              <a:t>The examples in Hebrews Ch. 11 all had Spiritual Vision.</a:t>
            </a:r>
          </a:p>
          <a:p>
            <a:pPr marL="0" indent="0">
              <a:buNone/>
            </a:pPr>
            <a:r>
              <a:rPr lang="en-US" sz="3100" b="1" dirty="0"/>
              <a:t>Hebrews 11:13-16 </a:t>
            </a:r>
            <a:r>
              <a:rPr lang="en-US" sz="3100" dirty="0"/>
              <a:t>– </a:t>
            </a:r>
            <a:r>
              <a:rPr lang="en-US" sz="3100" i="1" dirty="0"/>
              <a:t>“All these died in faith, without receiving the promises, but </a:t>
            </a:r>
            <a:r>
              <a:rPr lang="en-US" sz="3100" b="1" i="1" dirty="0"/>
              <a:t>having seen them and having welcomed them from a distance</a:t>
            </a:r>
            <a:r>
              <a:rPr lang="en-US" sz="3100" i="1" dirty="0"/>
              <a:t>, and having confessed that they were strangers and exiles on the earth…they are </a:t>
            </a:r>
            <a:r>
              <a:rPr lang="en-US" sz="3100" b="1" i="1" dirty="0"/>
              <a:t>seeking a country of their own</a:t>
            </a:r>
            <a:r>
              <a:rPr lang="en-US" sz="3100" i="1" dirty="0"/>
              <a:t>… </a:t>
            </a:r>
            <a:r>
              <a:rPr lang="en-US" sz="3100" b="1" i="1" dirty="0"/>
              <a:t>they desire a better country</a:t>
            </a:r>
            <a:r>
              <a:rPr lang="en-US" sz="3100" i="1" dirty="0"/>
              <a:t>, that is, </a:t>
            </a:r>
            <a:r>
              <a:rPr lang="en-US" sz="3100" b="1" i="1" dirty="0"/>
              <a:t>a heavenly one</a:t>
            </a:r>
            <a:r>
              <a:rPr lang="en-US" sz="3100" i="1" dirty="0"/>
              <a:t>. Therefore God is not ashamed to be called their God; for </a:t>
            </a:r>
            <a:r>
              <a:rPr lang="en-US" sz="3100" b="1" i="1" dirty="0"/>
              <a:t>He has prepared a city for them</a:t>
            </a:r>
            <a:r>
              <a:rPr lang="en-US" sz="3100" i="1" dirty="0"/>
              <a:t>.”</a:t>
            </a:r>
            <a:endParaRPr lang="en-US" sz="2899" dirty="0"/>
          </a:p>
        </p:txBody>
      </p:sp>
      <p:sp>
        <p:nvSpPr>
          <p:cNvPr id="13" name="Title 12"/>
          <p:cNvSpPr>
            <a:spLocks noGrp="1"/>
          </p:cNvSpPr>
          <p:nvPr>
            <p:ph type="title"/>
          </p:nvPr>
        </p:nvSpPr>
        <p:spPr>
          <a:xfrm>
            <a:off x="2057401" y="177804"/>
            <a:ext cx="8382000" cy="888997"/>
          </a:xfrm>
        </p:spPr>
        <p:txBody>
          <a:bodyPr>
            <a:noAutofit/>
          </a:bodyPr>
          <a:lstStyle/>
          <a:p>
            <a:r>
              <a:rPr lang="en-US" sz="4400" dirty="0">
                <a:solidFill>
                  <a:schemeClr val="tx1"/>
                </a:solidFill>
              </a:rPr>
              <a:t>Perfected Faith must include</a:t>
            </a:r>
          </a:p>
        </p:txBody>
      </p:sp>
    </p:spTree>
    <p:extLst>
      <p:ext uri="{BB962C8B-B14F-4D97-AF65-F5344CB8AC3E}">
        <p14:creationId xmlns:p14="http://schemas.microsoft.com/office/powerpoint/2010/main" val="2776516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752600" y="1219200"/>
            <a:ext cx="9677399" cy="5562600"/>
          </a:xfrm>
        </p:spPr>
        <p:txBody>
          <a:bodyPr>
            <a:normAutofit/>
          </a:bodyPr>
          <a:lstStyle/>
          <a:p>
            <a:pPr marL="0" indent="0">
              <a:buNone/>
            </a:pPr>
            <a:r>
              <a:rPr lang="en-US" sz="3200" b="1" dirty="0">
                <a:solidFill>
                  <a:srgbClr val="FFFF00"/>
                </a:solidFill>
              </a:rPr>
              <a:t>Spiritual Vision.</a:t>
            </a:r>
          </a:p>
          <a:p>
            <a:pPr marL="0" indent="0">
              <a:buNone/>
            </a:pPr>
            <a:r>
              <a:rPr lang="en-US" sz="3100" b="1" dirty="0"/>
              <a:t>Examples include:</a:t>
            </a:r>
          </a:p>
          <a:p>
            <a:r>
              <a:rPr lang="en-US" sz="3100" b="1" dirty="0"/>
              <a:t>Vs. 7 – Noah</a:t>
            </a:r>
          </a:p>
          <a:p>
            <a:r>
              <a:rPr lang="en-US" sz="3100" b="1" dirty="0"/>
              <a:t>Vs. 8 -10 – Abraham (John 8:56)</a:t>
            </a:r>
          </a:p>
          <a:p>
            <a:r>
              <a:rPr lang="en-US" sz="3100" b="1" dirty="0"/>
              <a:t>Vs. 26-29 – Moses</a:t>
            </a:r>
          </a:p>
          <a:p>
            <a:r>
              <a:rPr lang="en-US" sz="3100" b="1" dirty="0"/>
              <a:t>Vs. 30-31 - Seeing God’s judgment </a:t>
            </a:r>
          </a:p>
          <a:p>
            <a:r>
              <a:rPr lang="en-US" sz="3100" b="1" dirty="0"/>
              <a:t>Vs. 32-33 – not enough time to tell everyone’s story of faith &amp; spiritual vision.</a:t>
            </a:r>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272607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Effect transition="in" filter="fade">
                                      <p:cBhvr>
                                        <p:cTn id="49" dur="1000"/>
                                        <p:tgtEl>
                                          <p:spTgt spid="14">
                                            <p:txEl>
                                              <p:pRg st="6" end="6"/>
                                            </p:txEl>
                                          </p:spTgt>
                                        </p:tgtEl>
                                      </p:cBhvr>
                                    </p:animEffect>
                                    <p:anim calcmode="lin" valueType="num">
                                      <p:cBhvr>
                                        <p:cTn id="50"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828800" y="1219200"/>
            <a:ext cx="9753599" cy="5562600"/>
          </a:xfrm>
        </p:spPr>
        <p:txBody>
          <a:bodyPr>
            <a:normAutofit/>
          </a:bodyPr>
          <a:lstStyle/>
          <a:p>
            <a:pPr marL="0" indent="0">
              <a:buNone/>
            </a:pPr>
            <a:r>
              <a:rPr lang="en-US" sz="3200" b="1" dirty="0">
                <a:solidFill>
                  <a:srgbClr val="FFFF00"/>
                </a:solidFill>
              </a:rPr>
              <a:t>Spiritual Vision.</a:t>
            </a:r>
          </a:p>
          <a:p>
            <a:pPr marL="0" indent="0">
              <a:buNone/>
            </a:pPr>
            <a:r>
              <a:rPr lang="en-US" sz="3200" dirty="0"/>
              <a:t>We need the ability to see with the eyes of our heart </a:t>
            </a:r>
            <a:r>
              <a:rPr lang="en-US" sz="3200" b="1" dirty="0"/>
              <a:t>the realization of God’s promises</a:t>
            </a:r>
            <a:r>
              <a:rPr lang="en-US" sz="3200" dirty="0"/>
              <a:t>. </a:t>
            </a:r>
          </a:p>
          <a:p>
            <a:pPr marL="0" indent="0">
              <a:buNone/>
            </a:pPr>
            <a:r>
              <a:rPr lang="en-US" sz="3200" b="1" dirty="0"/>
              <a:t>Ephesians 1:18-19, “</a:t>
            </a:r>
            <a:r>
              <a:rPr lang="en-US" sz="3200" i="1" dirty="0"/>
              <a:t>I pray that </a:t>
            </a:r>
            <a:r>
              <a:rPr lang="en-US" sz="3200" b="1" i="1" dirty="0"/>
              <a:t>the eyes of your heart may be enlightened</a:t>
            </a:r>
            <a:r>
              <a:rPr lang="en-US" sz="3200" i="1" dirty="0"/>
              <a:t>, so that you may know what is </a:t>
            </a:r>
            <a:r>
              <a:rPr lang="en-US" sz="3200" b="1" i="1" dirty="0"/>
              <a:t>the </a:t>
            </a:r>
            <a:r>
              <a:rPr lang="en-US" sz="3200" b="1" i="1" u="sng" dirty="0">
                <a:solidFill>
                  <a:srgbClr val="FFFF00"/>
                </a:solidFill>
              </a:rPr>
              <a:t>hope</a:t>
            </a:r>
            <a:r>
              <a:rPr lang="en-US" sz="3200" b="1" i="1" dirty="0"/>
              <a:t> of His calling</a:t>
            </a:r>
            <a:r>
              <a:rPr lang="en-US" sz="3200" i="1" dirty="0"/>
              <a:t>, what are </a:t>
            </a:r>
            <a:r>
              <a:rPr lang="en-US" sz="3200" b="1" i="1" dirty="0"/>
              <a:t>the </a:t>
            </a:r>
            <a:r>
              <a:rPr lang="en-US" sz="3200" b="1" i="1" u="sng" dirty="0">
                <a:solidFill>
                  <a:srgbClr val="FFFF00"/>
                </a:solidFill>
              </a:rPr>
              <a:t>riches</a:t>
            </a:r>
            <a:r>
              <a:rPr lang="en-US" sz="3200" b="1" i="1" dirty="0"/>
              <a:t> of the glory of His inheritance</a:t>
            </a:r>
            <a:r>
              <a:rPr lang="en-US" sz="3200" i="1" dirty="0"/>
              <a:t> </a:t>
            </a:r>
            <a:r>
              <a:rPr lang="en-US" sz="3200" b="1" i="1" dirty="0"/>
              <a:t>in the saints</a:t>
            </a:r>
            <a:r>
              <a:rPr lang="en-US" sz="3200" i="1" dirty="0"/>
              <a:t>, and what is </a:t>
            </a:r>
            <a:r>
              <a:rPr lang="en-US" sz="3200" b="1" i="1" dirty="0"/>
              <a:t>the surpassing greatness of His </a:t>
            </a:r>
            <a:r>
              <a:rPr lang="en-US" sz="3200" b="1" i="1" u="sng" dirty="0">
                <a:solidFill>
                  <a:srgbClr val="FFFF00"/>
                </a:solidFill>
              </a:rPr>
              <a:t>power</a:t>
            </a:r>
            <a:r>
              <a:rPr lang="en-US" sz="3200" i="1" dirty="0"/>
              <a:t> toward us who believe.”</a:t>
            </a:r>
            <a:r>
              <a:rPr lang="en-US" sz="3200" dirty="0"/>
              <a:t> </a:t>
            </a:r>
          </a:p>
          <a:p>
            <a:pPr>
              <a:buFont typeface="Arial" panose="020B0604020202020204" pitchFamily="34" charset="0"/>
              <a:buChar char="•"/>
            </a:pPr>
            <a:r>
              <a:rPr lang="en-US" sz="3200" b="1" dirty="0"/>
              <a:t>Hope</a:t>
            </a:r>
            <a:r>
              <a:rPr lang="en-US" sz="3200" dirty="0"/>
              <a:t> - (Romans 8:24-25; 1 Thessalonians 1:3; Hebrews 6:19)</a:t>
            </a:r>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2802022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4000" y="1219200"/>
            <a:ext cx="9677399" cy="5562600"/>
          </a:xfrm>
        </p:spPr>
        <p:txBody>
          <a:bodyPr>
            <a:normAutofit/>
          </a:bodyPr>
          <a:lstStyle/>
          <a:p>
            <a:pPr marL="0" indent="0">
              <a:buNone/>
            </a:pPr>
            <a:r>
              <a:rPr lang="en-US" sz="3200" b="1" dirty="0">
                <a:solidFill>
                  <a:srgbClr val="FFFF00"/>
                </a:solidFill>
              </a:rPr>
              <a:t>Action.</a:t>
            </a:r>
          </a:p>
          <a:p>
            <a:r>
              <a:rPr lang="en-US" sz="3200" b="1" dirty="0"/>
              <a:t>Perfected faith demands that we act based on our convictions and spiritual vision.</a:t>
            </a:r>
          </a:p>
          <a:p>
            <a:r>
              <a:rPr lang="en-US" sz="3200" b="1" dirty="0"/>
              <a:t>Will we act if we don’t see the reality of what God has promised?</a:t>
            </a:r>
          </a:p>
        </p:txBody>
      </p:sp>
      <p:sp>
        <p:nvSpPr>
          <p:cNvPr id="13" name="Title 12"/>
          <p:cNvSpPr>
            <a:spLocks noGrp="1"/>
          </p:cNvSpPr>
          <p:nvPr>
            <p:ph type="title"/>
          </p:nvPr>
        </p:nvSpPr>
        <p:spPr>
          <a:xfrm>
            <a:off x="3124201" y="177804"/>
            <a:ext cx="7315199" cy="888997"/>
          </a:xfrm>
        </p:spPr>
        <p:txBody>
          <a:bodyPr>
            <a:noAutofit/>
          </a:bodyPr>
          <a:lstStyle/>
          <a:p>
            <a:r>
              <a:rPr lang="en-US" sz="4000" dirty="0">
                <a:solidFill>
                  <a:schemeClr val="tx1"/>
                </a:solidFill>
              </a:rPr>
              <a:t>Perfected Faith must include</a:t>
            </a:r>
          </a:p>
        </p:txBody>
      </p:sp>
    </p:spTree>
    <p:extLst>
      <p:ext uri="{BB962C8B-B14F-4D97-AF65-F5344CB8AC3E}">
        <p14:creationId xmlns:p14="http://schemas.microsoft.com/office/powerpoint/2010/main" val="871188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template" id="{14C4544E-5D6E-4A0E-A4F6-43B5568F88FA}" vid="{794A1C51-6A02-405C-B010-53747BB716D8}"/>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2232B-9DED-49EA-BCCA-813199E056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Jigsaw design slides</Template>
  <TotalTime>0</TotalTime>
  <Words>1071</Words>
  <Application>Microsoft Office PowerPoint</Application>
  <PresentationFormat>Widescreen</PresentationFormat>
  <Paragraphs>105</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Euphemia</vt:lpstr>
      <vt:lpstr>Jigsaw design template</vt:lpstr>
      <vt:lpstr>Faith Perfected</vt:lpstr>
      <vt:lpstr>Without Faith…</vt:lpstr>
      <vt:lpstr>Perfected Faith starts with…</vt:lpstr>
      <vt:lpstr>Hebrews Chapter 11</vt:lpstr>
      <vt:lpstr>Perfected Faith must include</vt:lpstr>
      <vt:lpstr>Perfected Faith must include</vt:lpstr>
      <vt:lpstr>Perfected Faith must include</vt:lpstr>
      <vt:lpstr>Perfected Faith must include</vt:lpstr>
      <vt:lpstr>Perfected Faith must include</vt:lpstr>
      <vt:lpstr>Perfected Faith must include</vt:lpstr>
      <vt:lpstr>Perfected Faith must include</vt:lpstr>
      <vt:lpstr>Perfected Faith must include</vt:lpstr>
      <vt:lpstr>Perfected Faith must 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2015-07-11T23:08:43Z</dcterms:created>
  <dcterms:modified xsi:type="dcterms:W3CDTF">2022-03-30T17:20:51Z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ies>
</file>