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67" r:id="rId2"/>
    <p:sldId id="257" r:id="rId3"/>
    <p:sldId id="258" r:id="rId4"/>
    <p:sldId id="260" r:id="rId5"/>
    <p:sldId id="262" r:id="rId6"/>
    <p:sldId id="263" r:id="rId7"/>
    <p:sldId id="264" r:id="rId8"/>
    <p:sldId id="265" r:id="rId9"/>
    <p:sldId id="259" r:id="rId10"/>
    <p:sldId id="266" r:id="rId11"/>
    <p:sldId id="268" r:id="rId12"/>
  </p:sldIdLst>
  <p:sldSz cx="12192000" cy="6858000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33"/>
    <a:srgbClr val="993366"/>
    <a:srgbClr val="006600"/>
    <a:srgbClr val="FFCC66"/>
    <a:srgbClr val="336600"/>
    <a:srgbClr val="00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881" autoAdjust="0"/>
    <p:restoredTop sz="74453" autoAdjust="0"/>
  </p:normalViewPr>
  <p:slideViewPr>
    <p:cSldViewPr>
      <p:cViewPr varScale="1">
        <p:scale>
          <a:sx n="50" d="100"/>
          <a:sy n="50" d="100"/>
        </p:scale>
        <p:origin x="1134" y="5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155" cy="466238"/>
          </a:xfrm>
          <a:prstGeom prst="rect">
            <a:avLst/>
          </a:prstGeom>
        </p:spPr>
        <p:txBody>
          <a:bodyPr vert="horz" lIns="90663" tIns="45331" rIns="90663" bIns="45331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673" y="0"/>
            <a:ext cx="3038155" cy="466238"/>
          </a:xfrm>
          <a:prstGeom prst="rect">
            <a:avLst/>
          </a:prstGeom>
        </p:spPr>
        <p:txBody>
          <a:bodyPr vert="horz" lIns="90663" tIns="45331" rIns="90663" bIns="45331" rtlCol="0"/>
          <a:lstStyle>
            <a:lvl1pPr algn="r">
              <a:defRPr sz="1200"/>
            </a:lvl1pPr>
          </a:lstStyle>
          <a:p>
            <a:r>
              <a:rPr lang="en-US"/>
              <a:t>2/21/21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30162"/>
            <a:ext cx="3038155" cy="466238"/>
          </a:xfrm>
          <a:prstGeom prst="rect">
            <a:avLst/>
          </a:prstGeom>
        </p:spPr>
        <p:txBody>
          <a:bodyPr vert="horz" lIns="90663" tIns="45331" rIns="90663" bIns="45331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673" y="8830162"/>
            <a:ext cx="3038155" cy="466238"/>
          </a:xfrm>
          <a:prstGeom prst="rect">
            <a:avLst/>
          </a:prstGeom>
        </p:spPr>
        <p:txBody>
          <a:bodyPr vert="horz" lIns="90663" tIns="45331" rIns="90663" bIns="45331" rtlCol="0" anchor="b"/>
          <a:lstStyle>
            <a:lvl1pPr algn="r">
              <a:defRPr sz="1200"/>
            </a:lvl1pPr>
          </a:lstStyle>
          <a:p>
            <a:fld id="{87E0421A-E18D-4AC7-AB38-532ADDE842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946771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6434"/>
          </a:xfrm>
          <a:prstGeom prst="rect">
            <a:avLst/>
          </a:prstGeom>
        </p:spPr>
        <p:txBody>
          <a:bodyPr vert="horz" lIns="93174" tIns="46587" rIns="93174" bIns="4658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9" y="0"/>
            <a:ext cx="3037840" cy="466434"/>
          </a:xfrm>
          <a:prstGeom prst="rect">
            <a:avLst/>
          </a:prstGeom>
        </p:spPr>
        <p:txBody>
          <a:bodyPr vert="horz" lIns="93174" tIns="46587" rIns="93174" bIns="46587" rtlCol="0"/>
          <a:lstStyle>
            <a:lvl1pPr algn="r">
              <a:defRPr sz="1200"/>
            </a:lvl1pPr>
          </a:lstStyle>
          <a:p>
            <a:r>
              <a:rPr lang="en-US"/>
              <a:t>2/21/21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5963" y="1162050"/>
            <a:ext cx="5578475" cy="31384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4" tIns="46587" rIns="93174" bIns="46587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3"/>
            <a:ext cx="5608320" cy="3660457"/>
          </a:xfrm>
          <a:prstGeom prst="rect">
            <a:avLst/>
          </a:prstGeom>
        </p:spPr>
        <p:txBody>
          <a:bodyPr vert="horz" lIns="93174" tIns="46587" rIns="93174" bIns="46587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67"/>
            <a:ext cx="3037840" cy="466433"/>
          </a:xfrm>
          <a:prstGeom prst="rect">
            <a:avLst/>
          </a:prstGeom>
        </p:spPr>
        <p:txBody>
          <a:bodyPr vert="horz" lIns="93174" tIns="46587" rIns="93174" bIns="4658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9" y="8829967"/>
            <a:ext cx="3037840" cy="466433"/>
          </a:xfrm>
          <a:prstGeom prst="rect">
            <a:avLst/>
          </a:prstGeom>
        </p:spPr>
        <p:txBody>
          <a:bodyPr vert="horz" lIns="93174" tIns="46587" rIns="93174" bIns="46587" rtlCol="0" anchor="b"/>
          <a:lstStyle>
            <a:lvl1pPr algn="r">
              <a:defRPr sz="1200"/>
            </a:lvl1pPr>
          </a:lstStyle>
          <a:p>
            <a:fld id="{2CFC7FF6-466D-4A64-B604-1FA01A8E65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643052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15963" y="1162050"/>
            <a:ext cx="5578475" cy="31384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C7FF6-466D-4A64-B604-1FA01A8E65E4}" type="slidenum">
              <a:rPr lang="en-US" smtClean="0"/>
              <a:t>1</a:t>
            </a:fld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9AA3B7-29AC-4B3B-84B5-AD2AF26D6507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2/21/21</a:t>
            </a:r>
          </a:p>
        </p:txBody>
      </p:sp>
    </p:spTree>
    <p:extLst>
      <p:ext uri="{BB962C8B-B14F-4D97-AF65-F5344CB8AC3E}">
        <p14:creationId xmlns:p14="http://schemas.microsoft.com/office/powerpoint/2010/main" val="107892710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15963" y="1162050"/>
            <a:ext cx="5578475" cy="31384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2"/>
            <a:r>
              <a:rPr lang="en-US" dirty="0"/>
              <a:t>When we get up off our knees after </a:t>
            </a:r>
            <a:r>
              <a:rPr lang="en-US" dirty="0" err="1"/>
              <a:t>prayin</a:t>
            </a:r>
            <a:endParaRPr lang="en-US" dirty="0"/>
          </a:p>
          <a:p>
            <a:pPr lvl="2"/>
            <a:r>
              <a:rPr lang="en-US" dirty="0"/>
              <a:t>Prov. 15:8, </a:t>
            </a:r>
            <a:r>
              <a:rPr lang="en-US" i="1" dirty="0"/>
              <a:t>“The sacrifice of the wicked is an abomination to the Lord, but the prayer of the upright is His delight</a:t>
            </a:r>
            <a:r>
              <a:rPr lang="en-US" dirty="0"/>
              <a:t>.</a:t>
            </a:r>
            <a:r>
              <a:rPr lang="en-US" i="1" dirty="0"/>
              <a:t>”</a:t>
            </a:r>
            <a:r>
              <a:rPr lang="en-US" dirty="0"/>
              <a:t> </a:t>
            </a:r>
            <a:endParaRPr lang="en-US" sz="1800" dirty="0"/>
          </a:p>
          <a:p>
            <a:pPr lvl="2"/>
            <a:r>
              <a:rPr lang="en-US" dirty="0"/>
              <a:t>Prov. 15:29, </a:t>
            </a:r>
            <a:r>
              <a:rPr lang="en-US" i="1" dirty="0"/>
              <a:t>“The Lord is far from the wicked, but He hears the prayer of the righteous.”</a:t>
            </a:r>
            <a:r>
              <a:rPr lang="en-US" dirty="0"/>
              <a:t> </a:t>
            </a:r>
            <a:endParaRPr lang="en-US" sz="1800" dirty="0"/>
          </a:p>
          <a:p>
            <a:pPr lvl="2"/>
            <a:r>
              <a:rPr lang="en-US" dirty="0"/>
              <a:t>1 Peter 3:12, </a:t>
            </a:r>
            <a:r>
              <a:rPr lang="en-US" i="1" dirty="0"/>
              <a:t>“For the eyes of the Lord are upon the righteous, and His ears attend to their prayer, but the face of the Lord is against those who do evil.”</a:t>
            </a:r>
            <a:r>
              <a:rPr lang="en-US" dirty="0"/>
              <a:t> </a:t>
            </a:r>
            <a:endParaRPr lang="en-US" sz="1800" dirty="0"/>
          </a:p>
          <a:p>
            <a:pPr lvl="2"/>
            <a:r>
              <a:rPr lang="en-US" dirty="0"/>
              <a:t>1 John 3:21-22, </a:t>
            </a:r>
            <a:r>
              <a:rPr lang="en-US" i="1" dirty="0"/>
              <a:t>“Beloved, if our heart does not condemn us, we have confidence before God; and whatever we ask we receive from Him, because we keep His commandments and do the things that are pleasing in His sight</a:t>
            </a:r>
            <a:r>
              <a:rPr lang="en-US" dirty="0"/>
              <a:t>.</a:t>
            </a:r>
            <a:r>
              <a:rPr lang="en-US" i="1" dirty="0"/>
              <a:t>”</a:t>
            </a:r>
            <a:r>
              <a:rPr lang="en-US" dirty="0"/>
              <a:t> </a:t>
            </a:r>
            <a:endParaRPr lang="en-US" sz="1800" dirty="0"/>
          </a:p>
          <a:p>
            <a:pPr defTabSz="931741"/>
            <a:r>
              <a:rPr lang="en-US" dirty="0"/>
              <a:t>g to our Father, we need to think about what we must do. </a:t>
            </a:r>
          </a:p>
          <a:p>
            <a:pPr defTabSz="931741"/>
            <a:endParaRPr lang="en-US" dirty="0"/>
          </a:p>
          <a:p>
            <a:pPr defTabSz="931741"/>
            <a:r>
              <a:rPr lang="en-US" dirty="0"/>
              <a:t>2 Kings 20:3</a:t>
            </a:r>
          </a:p>
          <a:p>
            <a:pPr defTabSz="931741"/>
            <a:r>
              <a:rPr lang="en-US" dirty="0"/>
              <a:t>Remember now, O Lord, I beseech You, how I have walked before You in truth and with a whole heart and have done what is good in Your sight."</a:t>
            </a:r>
          </a:p>
          <a:p>
            <a:pPr defTabSz="93174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C7FF6-466D-4A64-B604-1FA01A8E65E4}" type="slidenum">
              <a:rPr lang="en-US" smtClean="0"/>
              <a:t>10</a:t>
            </a:fld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5544538-8F6D-4D4B-9552-57EBDF04F043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2/21/21</a:t>
            </a:r>
          </a:p>
        </p:txBody>
      </p:sp>
    </p:spTree>
    <p:extLst>
      <p:ext uri="{BB962C8B-B14F-4D97-AF65-F5344CB8AC3E}">
        <p14:creationId xmlns:p14="http://schemas.microsoft.com/office/powerpoint/2010/main" val="275504438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15963" y="1162050"/>
            <a:ext cx="5578475" cy="31384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2"/>
            <a:r>
              <a:rPr lang="en-US" dirty="0"/>
              <a:t>When we get up off our knees after </a:t>
            </a:r>
            <a:r>
              <a:rPr lang="en-US" dirty="0" err="1"/>
              <a:t>prayinProv</a:t>
            </a:r>
            <a:r>
              <a:rPr lang="en-US" dirty="0"/>
              <a:t>. 15:8, </a:t>
            </a:r>
            <a:r>
              <a:rPr lang="en-US" i="1" dirty="0"/>
              <a:t>“The sacrifice of the wicked is an abomination to the Lord, but the prayer of the upright is His delight</a:t>
            </a:r>
            <a:r>
              <a:rPr lang="en-US" dirty="0"/>
              <a:t>.</a:t>
            </a:r>
            <a:r>
              <a:rPr lang="en-US" i="1" dirty="0"/>
              <a:t>”</a:t>
            </a:r>
            <a:r>
              <a:rPr lang="en-US" dirty="0"/>
              <a:t> </a:t>
            </a:r>
            <a:endParaRPr lang="en-US" sz="1800" dirty="0"/>
          </a:p>
          <a:p>
            <a:pPr lvl="2"/>
            <a:r>
              <a:rPr lang="en-US" dirty="0"/>
              <a:t>Prov. 15:29, </a:t>
            </a:r>
            <a:r>
              <a:rPr lang="en-US" i="1" dirty="0"/>
              <a:t>“The Lord is far from the wicked, but He hears the prayer of the righteous.”</a:t>
            </a:r>
            <a:r>
              <a:rPr lang="en-US" dirty="0"/>
              <a:t> </a:t>
            </a:r>
            <a:endParaRPr lang="en-US" sz="1800" dirty="0"/>
          </a:p>
          <a:p>
            <a:pPr lvl="2"/>
            <a:r>
              <a:rPr lang="en-US" dirty="0"/>
              <a:t>1 Peter 3:12, </a:t>
            </a:r>
            <a:r>
              <a:rPr lang="en-US" i="1" dirty="0"/>
              <a:t>“For the eyes of the Lord are upon the righteous, and His ears attend to their prayer, but the face of the Lord is against those who do evil.”</a:t>
            </a:r>
            <a:r>
              <a:rPr lang="en-US" dirty="0"/>
              <a:t> </a:t>
            </a:r>
            <a:endParaRPr lang="en-US" sz="1800" dirty="0"/>
          </a:p>
          <a:p>
            <a:pPr lvl="2"/>
            <a:r>
              <a:rPr lang="en-US" dirty="0"/>
              <a:t>1 John 3:21-22, </a:t>
            </a:r>
            <a:r>
              <a:rPr lang="en-US" i="1" dirty="0"/>
              <a:t>“Beloved, if our heart does not condemn us, we have confidence before God; and whatever we ask we receive from Him, because we keep His commandments and do the things that are pleasing in His sight</a:t>
            </a:r>
            <a:r>
              <a:rPr lang="en-US" dirty="0"/>
              <a:t>.</a:t>
            </a:r>
            <a:r>
              <a:rPr lang="en-US" i="1" dirty="0"/>
              <a:t>”</a:t>
            </a:r>
            <a:r>
              <a:rPr lang="en-US" dirty="0"/>
              <a:t> </a:t>
            </a:r>
            <a:endParaRPr lang="en-US" sz="1800" dirty="0"/>
          </a:p>
          <a:p>
            <a:pPr defTabSz="931741"/>
            <a:r>
              <a:rPr lang="en-US" dirty="0"/>
              <a:t>g to our Father, we need to think about what we must do.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C7FF6-466D-4A64-B604-1FA01A8E65E4}" type="slidenum">
              <a:rPr lang="en-US" smtClean="0"/>
              <a:t>11</a:t>
            </a:fld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0C58F2-836B-405E-8BB5-9D98287FD05A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2/21/21</a:t>
            </a:r>
          </a:p>
        </p:txBody>
      </p:sp>
    </p:spTree>
    <p:extLst>
      <p:ext uri="{BB962C8B-B14F-4D97-AF65-F5344CB8AC3E}">
        <p14:creationId xmlns:p14="http://schemas.microsoft.com/office/powerpoint/2010/main" val="9702629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15963" y="1162050"/>
            <a:ext cx="5578475" cy="31384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C7FF6-466D-4A64-B604-1FA01A8E65E4}" type="slidenum">
              <a:rPr lang="en-US" smtClean="0"/>
              <a:t>2</a:t>
            </a:fld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2A2669D-0AB1-4C44-B8D7-576B4BC80F97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2/21/21</a:t>
            </a:r>
          </a:p>
        </p:txBody>
      </p:sp>
    </p:spTree>
    <p:extLst>
      <p:ext uri="{BB962C8B-B14F-4D97-AF65-F5344CB8AC3E}">
        <p14:creationId xmlns:p14="http://schemas.microsoft.com/office/powerpoint/2010/main" val="7539436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15963" y="1162050"/>
            <a:ext cx="5578475" cy="31384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C7FF6-466D-4A64-B604-1FA01A8E65E4}" type="slidenum">
              <a:rPr lang="en-US" smtClean="0"/>
              <a:t>3</a:t>
            </a:fld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FE517B3-3007-47AC-A7CB-203C938EE1BA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2/21/21</a:t>
            </a:r>
          </a:p>
        </p:txBody>
      </p:sp>
    </p:spTree>
    <p:extLst>
      <p:ext uri="{BB962C8B-B14F-4D97-AF65-F5344CB8AC3E}">
        <p14:creationId xmlns:p14="http://schemas.microsoft.com/office/powerpoint/2010/main" val="27478905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15963" y="1162050"/>
            <a:ext cx="5578475" cy="31384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To pray ceaselessly is to be regular in prayer — to pray when times are good and when they are not so good, when we are in need and when we are not in need; to pray in the midst of all circumstances of life.</a:t>
            </a:r>
          </a:p>
          <a:p>
            <a:endParaRPr lang="en-US" dirty="0"/>
          </a:p>
          <a:p>
            <a:r>
              <a:rPr lang="en-US" dirty="0"/>
              <a:t>Mark 1:35 – when Jesus went out in the early morning to pray in a lonely place. Context, Jesus is being over run by those seeking Him and His miraculous healings. “Everyone is looking for you” Peter exclaimed.</a:t>
            </a:r>
          </a:p>
          <a:p>
            <a:pPr defTabSz="931741"/>
            <a:r>
              <a:rPr lang="en-US" dirty="0" err="1"/>
              <a:t>Mattthew</a:t>
            </a:r>
            <a:r>
              <a:rPr lang="en-US" dirty="0"/>
              <a:t> 14:23 – after the feeding of the 5000, Jesus “sent the crowds away” so that He could go up on the mountain to pray. Do we need to send away the crowds? </a:t>
            </a:r>
          </a:p>
          <a:p>
            <a:pPr defTabSz="931741"/>
            <a:endParaRPr lang="en-US" dirty="0"/>
          </a:p>
          <a:p>
            <a:pPr defTabSz="931741"/>
            <a:r>
              <a:rPr lang="en-US" dirty="0"/>
              <a:t>Prayer left to the leftover time of our lives will not bear fruit. </a:t>
            </a:r>
          </a:p>
          <a:p>
            <a:pPr defTabSz="931741"/>
            <a:endParaRPr lang="en-US" dirty="0"/>
          </a:p>
          <a:p>
            <a:pPr defTabSz="931741"/>
            <a:r>
              <a:rPr lang="en-US" dirty="0"/>
              <a:t>Has this world “choked” out our prayer life? (Luke 8:14; cf., Daniel 6:10)</a:t>
            </a:r>
          </a:p>
          <a:p>
            <a:pPr defTabSz="931741"/>
            <a:endParaRPr lang="en-US" dirty="0"/>
          </a:p>
          <a:p>
            <a:pPr defTabSz="931741"/>
            <a:r>
              <a:rPr lang="en-US" dirty="0"/>
              <a:t>What is the temptation? What does it say when we give up?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C7FF6-466D-4A64-B604-1FA01A8E65E4}" type="slidenum">
              <a:rPr lang="en-US" smtClean="0"/>
              <a:t>4</a:t>
            </a:fld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068D0C8-F294-4C2C-AAEC-3FCF108E9FB8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2/21/21</a:t>
            </a:r>
          </a:p>
        </p:txBody>
      </p:sp>
    </p:spTree>
    <p:extLst>
      <p:ext uri="{BB962C8B-B14F-4D97-AF65-F5344CB8AC3E}">
        <p14:creationId xmlns:p14="http://schemas.microsoft.com/office/powerpoint/2010/main" val="20135010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15963" y="1162050"/>
            <a:ext cx="5578475" cy="31384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C7FF6-466D-4A64-B604-1FA01A8E65E4}" type="slidenum">
              <a:rPr lang="en-US" smtClean="0"/>
              <a:t>5</a:t>
            </a:fld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299580C-48C2-4E58-A308-B81FF3C2B7A8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2/21/21</a:t>
            </a:r>
          </a:p>
        </p:txBody>
      </p:sp>
    </p:spTree>
    <p:extLst>
      <p:ext uri="{BB962C8B-B14F-4D97-AF65-F5344CB8AC3E}">
        <p14:creationId xmlns:p14="http://schemas.microsoft.com/office/powerpoint/2010/main" val="34398980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15963" y="1162050"/>
            <a:ext cx="5578475" cy="31384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C7FF6-466D-4A64-B604-1FA01A8E65E4}" type="slidenum">
              <a:rPr lang="en-US" smtClean="0"/>
              <a:t>6</a:t>
            </a:fld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72180A-AD78-4BF7-BDC8-A10583FDBFF3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2/21/21</a:t>
            </a:r>
          </a:p>
        </p:txBody>
      </p:sp>
    </p:spTree>
    <p:extLst>
      <p:ext uri="{BB962C8B-B14F-4D97-AF65-F5344CB8AC3E}">
        <p14:creationId xmlns:p14="http://schemas.microsoft.com/office/powerpoint/2010/main" val="150673889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15963" y="1162050"/>
            <a:ext cx="5578475" cy="31384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When prayer becomes a m</a:t>
            </a:r>
          </a:p>
          <a:p>
            <a:endParaRPr lang="en-US" dirty="0"/>
          </a:p>
          <a:p>
            <a:pPr marL="0" lvl="2" defTabSz="931741"/>
            <a:r>
              <a:rPr lang="en-US" sz="2500" dirty="0"/>
              <a:t>It is useless to memorize words and utter them by rote as a prayer to God when they don’t truly reflect our </a:t>
            </a:r>
            <a:r>
              <a:rPr lang="en-US" sz="2500" i="1" dirty="0"/>
              <a:t>“heart’s desire”</a:t>
            </a:r>
            <a:r>
              <a:rPr lang="en-US" sz="2500" dirty="0"/>
              <a:t> (Romans 10:1). </a:t>
            </a:r>
          </a:p>
          <a:p>
            <a:r>
              <a:rPr lang="en-US" dirty="0" err="1"/>
              <a:t>atter</a:t>
            </a:r>
            <a:r>
              <a:rPr lang="en-US" dirty="0"/>
              <a:t> of rote and routine, we’re missing the point.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C7FF6-466D-4A64-B604-1FA01A8E65E4}" type="slidenum">
              <a:rPr lang="en-US" smtClean="0"/>
              <a:t>7</a:t>
            </a:fld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84C6F5-5BE5-42CA-AC03-54304F604502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2/21/21</a:t>
            </a:r>
          </a:p>
        </p:txBody>
      </p:sp>
    </p:spTree>
    <p:extLst>
      <p:ext uri="{BB962C8B-B14F-4D97-AF65-F5344CB8AC3E}">
        <p14:creationId xmlns:p14="http://schemas.microsoft.com/office/powerpoint/2010/main" val="303388048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15963" y="1162050"/>
            <a:ext cx="5578475" cy="31384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1741"/>
            <a:r>
              <a:rPr lang="en-US" dirty="0"/>
              <a:t>When we get up off our knees after praying to our Father, we need to think about what we must do.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C7FF6-466D-4A64-B604-1FA01A8E65E4}" type="slidenum">
              <a:rPr lang="en-US" smtClean="0"/>
              <a:t>8</a:t>
            </a:fld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EDF326F-D6E6-4881-BA72-7082077199F2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2/21/21</a:t>
            </a:r>
          </a:p>
        </p:txBody>
      </p:sp>
    </p:spTree>
    <p:extLst>
      <p:ext uri="{BB962C8B-B14F-4D97-AF65-F5344CB8AC3E}">
        <p14:creationId xmlns:p14="http://schemas.microsoft.com/office/powerpoint/2010/main" val="258193080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15963" y="1162050"/>
            <a:ext cx="5578475" cy="31384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1741"/>
            <a:r>
              <a:rPr lang="en-US" dirty="0"/>
              <a:t>Prayer simply doesn’t work when we don’t fulfill what is our responsibility to do!</a:t>
            </a:r>
          </a:p>
          <a:p>
            <a:r>
              <a:rPr lang="en-US" dirty="0"/>
              <a:t>If we pray for our daily bread (</a:t>
            </a:r>
            <a:r>
              <a:rPr lang="en-US" dirty="0" err="1"/>
              <a:t>cf</a:t>
            </a:r>
            <a:r>
              <a:rPr lang="en-US" dirty="0"/>
              <a:t> Matt. 6:11), then we bear the responsibility to go and seek the job that provides for the wages that we need to buy the bread. </a:t>
            </a:r>
          </a:p>
          <a:p>
            <a:r>
              <a:rPr lang="en-US" dirty="0"/>
              <a:t>If we are praying for the lost, we need to go looking for the lost and prepare to teach the truth. </a:t>
            </a:r>
          </a:p>
          <a:p>
            <a:r>
              <a:rPr lang="en-US" dirty="0"/>
              <a:t>If we pray for wisdom and strength to overcome the temptations we face, then we bear the responsibility to read and diligently study God’s word (</a:t>
            </a:r>
            <a:r>
              <a:rPr lang="en-US" dirty="0" err="1"/>
              <a:t>cf</a:t>
            </a:r>
            <a:r>
              <a:rPr lang="en-US" dirty="0"/>
              <a:t> 2 Tim. 2:15) and not go where we know the temptations will be prevalent (Rom. 13:13-14). </a:t>
            </a:r>
          </a:p>
          <a:p>
            <a:r>
              <a:rPr lang="en-US" dirty="0"/>
              <a:t>If we pray for a blessed home and marriage, we need to commit to fulfilling our responsibilities in each.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C7FF6-466D-4A64-B604-1FA01A8E65E4}" type="slidenum">
              <a:rPr lang="en-US" smtClean="0"/>
              <a:t>9</a:t>
            </a:fld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D7E1FB-CF84-4780-A09E-4935DEA20CFE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2/21/21</a:t>
            </a:r>
          </a:p>
        </p:txBody>
      </p:sp>
    </p:spTree>
    <p:extLst>
      <p:ext uri="{BB962C8B-B14F-4D97-AF65-F5344CB8AC3E}">
        <p14:creationId xmlns:p14="http://schemas.microsoft.com/office/powerpoint/2010/main" val="19975232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04000" y="457200"/>
            <a:ext cx="2133600" cy="4800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3200" y="457200"/>
            <a:ext cx="6197600" cy="48006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>
        <p:tmplLst>
          <p:tmpl lvl="1">
            <p:tnLst>
              <p:par>
                <p:cTn presetID="42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3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42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3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42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3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42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3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42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3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0" y="1371600"/>
            <a:ext cx="40132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371600"/>
            <a:ext cx="40132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46" descr="C:\WINDOWS\Desktop\template1.gif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0" y="1371600"/>
            <a:ext cx="822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1"/>
            <a:r>
              <a:rPr lang="en-US"/>
              <a:t>Third level</a:t>
            </a:r>
          </a:p>
          <a:p>
            <a:pPr lvl="2"/>
            <a:r>
              <a:rPr lang="en-US"/>
              <a:t>Fourth level</a:t>
            </a:r>
          </a:p>
          <a:p>
            <a:pPr lvl="3"/>
            <a:r>
              <a:rPr lang="en-US"/>
              <a:t>Fifth level</a:t>
            </a:r>
          </a:p>
        </p:txBody>
      </p:sp>
      <p:sp>
        <p:nvSpPr>
          <p:cNvPr id="1028" name="Rectangle 40"/>
          <p:cNvSpPr>
            <a:spLocks noGrp="1" noChangeArrowheads="1"/>
          </p:cNvSpPr>
          <p:nvPr>
            <p:ph type="title"/>
          </p:nvPr>
        </p:nvSpPr>
        <p:spPr bwMode="auto">
          <a:xfrm>
            <a:off x="203200" y="457200"/>
            <a:ext cx="6908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Gill Sans M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Gill Sans M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Gill Sans M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Gill Sans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Gill Sans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Gill Sans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Gill Sans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Gill Sans MT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800" b="1">
          <a:solidFill>
            <a:schemeClr val="bg1"/>
          </a:solidFill>
          <a:latin typeface="Goudy Old Style" pitchFamily="18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800" b="1">
          <a:solidFill>
            <a:schemeClr val="bg1"/>
          </a:solidFill>
          <a:latin typeface="Goudy Old Style" pitchFamily="18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800" b="1">
          <a:solidFill>
            <a:schemeClr val="bg1"/>
          </a:solidFill>
          <a:latin typeface="Goudy Old Style" pitchFamily="18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800" b="1">
          <a:solidFill>
            <a:schemeClr val="bg1"/>
          </a:solidFill>
          <a:latin typeface="Goudy Old Style" pitchFamily="18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800" b="1">
          <a:solidFill>
            <a:schemeClr val="bg1"/>
          </a:solidFill>
          <a:latin typeface="Goudy Old Style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400" dirty="0"/>
              <a:t>When Prayer Doesn’t Work…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2800" dirty="0"/>
              <a:t>James 5:13-18</a:t>
            </a:r>
          </a:p>
        </p:txBody>
      </p:sp>
    </p:spTree>
    <p:extLst>
      <p:ext uri="{BB962C8B-B14F-4D97-AF65-F5344CB8AC3E}">
        <p14:creationId xmlns:p14="http://schemas.microsoft.com/office/powerpoint/2010/main" val="23004620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6477000" cy="381000"/>
          </a:xfrm>
        </p:spPr>
        <p:txBody>
          <a:bodyPr/>
          <a:lstStyle/>
          <a:p>
            <a:pPr eaLnBrk="1" hangingPunct="1"/>
            <a:r>
              <a:rPr lang="en-US" sz="3200" dirty="0"/>
              <a:t>Prayer Is Not Effective When…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10820400" cy="5334000"/>
          </a:xfrm>
        </p:spPr>
        <p:txBody>
          <a:bodyPr/>
          <a:lstStyle/>
          <a:p>
            <a:pPr eaLnBrk="1" hangingPunct="1"/>
            <a:r>
              <a:rPr lang="en-US" sz="3200" dirty="0">
                <a:solidFill>
                  <a:schemeClr val="bg1"/>
                </a:solidFill>
              </a:rPr>
              <a:t>We turn our back on God.</a:t>
            </a:r>
          </a:p>
          <a:p>
            <a:pPr lvl="1"/>
            <a:r>
              <a:rPr lang="en-US" sz="2800" b="0" dirty="0">
                <a:solidFill>
                  <a:schemeClr val="bg1"/>
                </a:solidFill>
              </a:rPr>
              <a:t>One who lives in quits on God and His word, should never expect that prayer will accomplish anything. </a:t>
            </a:r>
          </a:p>
          <a:p>
            <a:pPr lvl="2"/>
            <a:r>
              <a:rPr lang="en-US" sz="2800" b="0" dirty="0">
                <a:solidFill>
                  <a:schemeClr val="bg1"/>
                </a:solidFill>
              </a:rPr>
              <a:t>Could we pray as King Hezekiah did in a time of need? </a:t>
            </a:r>
            <a:br>
              <a:rPr lang="en-US" sz="2800" b="0" dirty="0">
                <a:solidFill>
                  <a:schemeClr val="bg1"/>
                </a:solidFill>
              </a:rPr>
            </a:br>
            <a:r>
              <a:rPr lang="en-US" sz="2800" b="0" dirty="0">
                <a:solidFill>
                  <a:schemeClr val="bg1"/>
                </a:solidFill>
              </a:rPr>
              <a:t>(2 Kings 20:3)</a:t>
            </a:r>
          </a:p>
          <a:p>
            <a:pPr lvl="1"/>
            <a:r>
              <a:rPr lang="en-US" sz="2800" b="0" dirty="0">
                <a:solidFill>
                  <a:schemeClr val="bg1"/>
                </a:solidFill>
              </a:rPr>
              <a:t>Prayer doesn’t work when choose to walk in darkness rather that walking in the light (1 John 1:6-8).</a:t>
            </a:r>
          </a:p>
          <a:p>
            <a:pPr lvl="1"/>
            <a:r>
              <a:rPr lang="en-US" sz="2800" b="0" dirty="0">
                <a:solidFill>
                  <a:schemeClr val="bg1"/>
                </a:solidFill>
              </a:rPr>
              <a:t>Consider the following passages. </a:t>
            </a:r>
          </a:p>
          <a:p>
            <a:pPr lvl="2"/>
            <a:r>
              <a:rPr lang="en-US" sz="2800" b="0" dirty="0">
                <a:solidFill>
                  <a:schemeClr val="bg1"/>
                </a:solidFill>
              </a:rPr>
              <a:t>Proverbs 15:8, 15:29, 1 Peter 3:12, 1 John 3:21-22, </a:t>
            </a:r>
          </a:p>
          <a:p>
            <a:pPr lvl="1"/>
            <a:r>
              <a:rPr lang="en-US" sz="2800" b="0" dirty="0">
                <a:solidFill>
                  <a:schemeClr val="bg1"/>
                </a:solidFill>
              </a:rPr>
              <a:t>Sin will indeed hinder our prayers (1 Peter 3:7). </a:t>
            </a:r>
          </a:p>
        </p:txBody>
      </p:sp>
    </p:spTree>
    <p:extLst>
      <p:ext uri="{BB962C8B-B14F-4D97-AF65-F5344CB8AC3E}">
        <p14:creationId xmlns:p14="http://schemas.microsoft.com/office/powerpoint/2010/main" val="623183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6477000" cy="381000"/>
          </a:xfrm>
        </p:spPr>
        <p:txBody>
          <a:bodyPr/>
          <a:lstStyle/>
          <a:p>
            <a:pPr eaLnBrk="1" hangingPunct="1"/>
            <a:r>
              <a:rPr lang="en-US" sz="3600" dirty="0"/>
              <a:t>Prayer Is Effective When…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10820400" cy="5334000"/>
          </a:xfrm>
        </p:spPr>
        <p:txBody>
          <a:bodyPr/>
          <a:lstStyle/>
          <a:p>
            <a:pPr eaLnBrk="1" hangingPunct="1"/>
            <a:r>
              <a:rPr lang="en-US" sz="3200" dirty="0">
                <a:solidFill>
                  <a:schemeClr val="bg1"/>
                </a:solidFill>
              </a:rPr>
              <a:t>We pray…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</a:rPr>
              <a:t>Unceasingly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</a:rPr>
              <a:t>Faithfully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</a:rPr>
              <a:t>Meaningfully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</a:rPr>
              <a:t>Actively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</a:pPr>
            <a:endParaRPr lang="en-US" sz="3200" dirty="0">
              <a:solidFill>
                <a:schemeClr val="bg1"/>
              </a:solidFill>
            </a:endParaRPr>
          </a:p>
          <a:p>
            <a:pPr marL="0" indent="0" eaLnBrk="1" hangingPunct="1"/>
            <a:endParaRPr lang="en-US" sz="3200" dirty="0">
              <a:solidFill>
                <a:schemeClr val="bg1"/>
              </a:solidFill>
            </a:endParaRPr>
          </a:p>
          <a:p>
            <a:pPr eaLnBrk="1" hangingPunct="1"/>
            <a:endParaRPr lang="en-US" sz="24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7005356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6781800" cy="533400"/>
          </a:xfrm>
        </p:spPr>
        <p:txBody>
          <a:bodyPr/>
          <a:lstStyle/>
          <a:p>
            <a:pPr eaLnBrk="1" hangingPunct="1"/>
            <a:r>
              <a:rPr lang="en-US" sz="3200" dirty="0"/>
              <a:t>Prayer Is Meant To Be Effective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914400" y="1371600"/>
            <a:ext cx="10287000" cy="4495800"/>
          </a:xfrm>
        </p:spPr>
        <p:txBody>
          <a:bodyPr/>
          <a:lstStyle/>
          <a:p>
            <a:pPr eaLnBrk="1" hangingPunct="1">
              <a:lnSpc>
                <a:spcPts val="3600"/>
              </a:lnSpc>
              <a:spcBef>
                <a:spcPts val="1200"/>
              </a:spcBef>
            </a:pPr>
            <a:r>
              <a:rPr lang="en-US" sz="3200" b="0" dirty="0">
                <a:solidFill>
                  <a:schemeClr val="bg1"/>
                </a:solidFill>
              </a:rPr>
              <a:t>Prayer can </a:t>
            </a:r>
            <a:r>
              <a:rPr lang="en-US" sz="3200" i="1" dirty="0">
                <a:solidFill>
                  <a:schemeClr val="bg1"/>
                </a:solidFill>
              </a:rPr>
              <a:t>“accomplish much”</a:t>
            </a:r>
            <a:r>
              <a:rPr lang="en-US" sz="3200" dirty="0">
                <a:solidFill>
                  <a:schemeClr val="bg1"/>
                </a:solidFill>
              </a:rPr>
              <a:t>.</a:t>
            </a:r>
            <a:r>
              <a:rPr lang="en-US" sz="3200" i="1" dirty="0">
                <a:solidFill>
                  <a:schemeClr val="bg1"/>
                </a:solidFill>
              </a:rPr>
              <a:t> </a:t>
            </a:r>
            <a:r>
              <a:rPr lang="en-US" sz="3200" b="0" dirty="0">
                <a:solidFill>
                  <a:schemeClr val="bg1"/>
                </a:solidFill>
              </a:rPr>
              <a:t>(James 5:16)</a:t>
            </a:r>
          </a:p>
          <a:p>
            <a:pPr eaLnBrk="1" hangingPunct="1">
              <a:lnSpc>
                <a:spcPts val="3600"/>
              </a:lnSpc>
              <a:spcBef>
                <a:spcPts val="1200"/>
              </a:spcBef>
            </a:pPr>
            <a:r>
              <a:rPr lang="en-US" sz="3200" b="0" dirty="0">
                <a:solidFill>
                  <a:schemeClr val="bg1"/>
                </a:solidFill>
              </a:rPr>
              <a:t>W. E. Vine defines as “to be of force, to be effective, </a:t>
            </a:r>
            <a:r>
              <a:rPr lang="en-US" sz="3200" dirty="0">
                <a:solidFill>
                  <a:schemeClr val="bg1"/>
                </a:solidFill>
              </a:rPr>
              <a:t>capable of producing results</a:t>
            </a:r>
            <a:r>
              <a:rPr lang="en-US" sz="3200" b="0" dirty="0">
                <a:solidFill>
                  <a:schemeClr val="bg1"/>
                </a:solidFill>
              </a:rPr>
              <a:t>.” </a:t>
            </a:r>
          </a:p>
          <a:p>
            <a:pPr eaLnBrk="1" hangingPunct="1">
              <a:lnSpc>
                <a:spcPts val="3600"/>
              </a:lnSpc>
              <a:spcBef>
                <a:spcPts val="1200"/>
              </a:spcBef>
            </a:pPr>
            <a:r>
              <a:rPr lang="en-US" sz="3200" b="0" dirty="0">
                <a:solidFill>
                  <a:schemeClr val="bg1"/>
                </a:solidFill>
              </a:rPr>
              <a:t>Why pray?</a:t>
            </a:r>
          </a:p>
          <a:p>
            <a:pPr marL="457200" indent="-457200" eaLnBrk="1" hangingPunct="1">
              <a:lnSpc>
                <a:spcPts val="36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3200" b="0" dirty="0">
                <a:solidFill>
                  <a:schemeClr val="bg1"/>
                </a:solidFill>
              </a:rPr>
              <a:t>Is that proven true every time? </a:t>
            </a:r>
          </a:p>
          <a:p>
            <a:pPr marL="457200" indent="-457200" eaLnBrk="1" hangingPunct="1">
              <a:lnSpc>
                <a:spcPts val="36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3200" b="0" dirty="0">
                <a:solidFill>
                  <a:schemeClr val="bg1"/>
                </a:solidFill>
              </a:rPr>
              <a:t>If not, who or what is the cause?</a:t>
            </a:r>
          </a:p>
          <a:p>
            <a:pPr eaLnBrk="1" hangingPunct="1">
              <a:lnSpc>
                <a:spcPts val="3600"/>
              </a:lnSpc>
              <a:spcBef>
                <a:spcPts val="1200"/>
              </a:spcBef>
            </a:pPr>
            <a:r>
              <a:rPr lang="en-US" sz="3200" b="0" dirty="0">
                <a:solidFill>
                  <a:schemeClr val="bg1"/>
                </a:solidFill>
              </a:rPr>
              <a:t>God’s word addresses reasons why prayer sometimes doesn’t accomplish what God said it could.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152400" y="457200"/>
            <a:ext cx="6934200" cy="381000"/>
          </a:xfrm>
        </p:spPr>
        <p:txBody>
          <a:bodyPr/>
          <a:lstStyle/>
          <a:p>
            <a:pPr eaLnBrk="1" hangingPunct="1"/>
            <a:r>
              <a:rPr lang="en-US" sz="3200" dirty="0"/>
              <a:t>Prayer Is Not Effective When…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1066800" y="1371600"/>
            <a:ext cx="10210800" cy="5029200"/>
          </a:xfrm>
        </p:spPr>
        <p:txBody>
          <a:bodyPr/>
          <a:lstStyle/>
          <a:p>
            <a:pPr eaLnBrk="1" hangingPunct="1"/>
            <a:r>
              <a:rPr lang="en-US" sz="3200" dirty="0">
                <a:solidFill>
                  <a:schemeClr val="bg1"/>
                </a:solidFill>
              </a:rPr>
              <a:t>It’s not used at all.</a:t>
            </a:r>
          </a:p>
          <a:p>
            <a:pPr eaLnBrk="1" hangingPunct="1">
              <a:buFontTx/>
              <a:buChar char="•"/>
            </a:pPr>
            <a:r>
              <a:rPr lang="en-US" sz="3200" b="0" dirty="0">
                <a:solidFill>
                  <a:schemeClr val="bg1"/>
                </a:solidFill>
              </a:rPr>
              <a:t>Tools don’t have to be used.</a:t>
            </a:r>
          </a:p>
          <a:p>
            <a:pPr eaLnBrk="1" hangingPunct="1">
              <a:buFontTx/>
              <a:buChar char="•"/>
            </a:pPr>
            <a:r>
              <a:rPr lang="en-US" sz="3200" b="0" dirty="0">
                <a:solidFill>
                  <a:schemeClr val="bg1"/>
                </a:solidFill>
              </a:rPr>
              <a:t>Why do we seemingly prefer to worry, stew and fret? (Matthew 6:31-34)</a:t>
            </a:r>
          </a:p>
          <a:p>
            <a:pPr eaLnBrk="1" hangingPunct="1">
              <a:buFontTx/>
              <a:buChar char="•"/>
            </a:pPr>
            <a:r>
              <a:rPr lang="en-US" sz="3200" b="0" dirty="0">
                <a:solidFill>
                  <a:schemeClr val="bg1"/>
                </a:solidFill>
              </a:rPr>
              <a:t>That’s not God’s plan. (1 Peter 5:7)</a:t>
            </a:r>
          </a:p>
          <a:p>
            <a:pPr eaLnBrk="1" hangingPunct="1">
              <a:buFontTx/>
              <a:buChar char="•"/>
            </a:pPr>
            <a:r>
              <a:rPr lang="en-US" sz="3200" b="0" dirty="0">
                <a:solidFill>
                  <a:schemeClr val="bg1"/>
                </a:solidFill>
              </a:rPr>
              <a:t>Is it…</a:t>
            </a:r>
          </a:p>
          <a:p>
            <a:pPr lvl="1" eaLnBrk="1" hangingPunct="1">
              <a:buFontTx/>
              <a:buChar char="•"/>
            </a:pPr>
            <a:r>
              <a:rPr lang="en-US" sz="3200" b="0" dirty="0">
                <a:solidFill>
                  <a:schemeClr val="bg1"/>
                </a:solidFill>
              </a:rPr>
              <a:t>A </a:t>
            </a:r>
            <a:r>
              <a:rPr lang="en-US" sz="3200" dirty="0">
                <a:solidFill>
                  <a:schemeClr val="bg1"/>
                </a:solidFill>
              </a:rPr>
              <a:t>lack of humility</a:t>
            </a:r>
            <a:r>
              <a:rPr lang="en-US" sz="3200" b="0" dirty="0">
                <a:solidFill>
                  <a:schemeClr val="bg1"/>
                </a:solidFill>
              </a:rPr>
              <a:t>? (“I can handle it myself”)</a:t>
            </a:r>
          </a:p>
          <a:p>
            <a:pPr lvl="1" eaLnBrk="1" hangingPunct="1">
              <a:buFontTx/>
              <a:buChar char="•"/>
            </a:pPr>
            <a:r>
              <a:rPr lang="en-US" sz="3200" b="0" dirty="0">
                <a:solidFill>
                  <a:schemeClr val="bg1"/>
                </a:solidFill>
              </a:rPr>
              <a:t>A </a:t>
            </a:r>
            <a:r>
              <a:rPr lang="en-US" sz="3200" dirty="0">
                <a:solidFill>
                  <a:schemeClr val="bg1"/>
                </a:solidFill>
              </a:rPr>
              <a:t>lack of a spiritual mindset</a:t>
            </a:r>
            <a:r>
              <a:rPr lang="en-US" sz="3200" b="0" dirty="0">
                <a:solidFill>
                  <a:schemeClr val="bg1"/>
                </a:solidFill>
              </a:rPr>
              <a:t>? Colossians 3:1-2</a:t>
            </a:r>
          </a:p>
          <a:p>
            <a:pPr lvl="1" eaLnBrk="1" hangingPunct="1">
              <a:buFontTx/>
              <a:buChar char="•"/>
            </a:pPr>
            <a:r>
              <a:rPr lang="en-US" sz="3200" dirty="0">
                <a:solidFill>
                  <a:schemeClr val="bg1"/>
                </a:solidFill>
              </a:rPr>
              <a:t>Too busy </a:t>
            </a:r>
            <a:r>
              <a:rPr lang="en-US" sz="3200" b="0" dirty="0">
                <a:solidFill>
                  <a:schemeClr val="bg1"/>
                </a:solidFill>
              </a:rPr>
              <a:t>or too many distractions?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6629400" cy="457200"/>
          </a:xfrm>
        </p:spPr>
        <p:txBody>
          <a:bodyPr/>
          <a:lstStyle/>
          <a:p>
            <a:pPr eaLnBrk="1" hangingPunct="1"/>
            <a:r>
              <a:rPr lang="en-US" sz="3200" dirty="0"/>
              <a:t>Prayer Is Not Effective When…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762000" y="1371600"/>
            <a:ext cx="10439400" cy="4953000"/>
          </a:xfrm>
        </p:spPr>
        <p:txBody>
          <a:bodyPr/>
          <a:lstStyle/>
          <a:p>
            <a:pPr eaLnBrk="1" hangingPunct="1"/>
            <a:r>
              <a:rPr lang="en-US" sz="3200" b="0" dirty="0">
                <a:solidFill>
                  <a:schemeClr val="bg1"/>
                </a:solidFill>
              </a:rPr>
              <a:t>They are </a:t>
            </a:r>
            <a:r>
              <a:rPr lang="en-US" sz="3200" dirty="0">
                <a:solidFill>
                  <a:schemeClr val="bg1"/>
                </a:solidFill>
              </a:rPr>
              <a:t>infrequent</a:t>
            </a:r>
            <a:r>
              <a:rPr lang="en-US" sz="3200" b="0" dirty="0">
                <a:solidFill>
                  <a:schemeClr val="bg1"/>
                </a:solidFill>
              </a:rPr>
              <a:t> or </a:t>
            </a:r>
            <a:r>
              <a:rPr lang="en-US" sz="3200" dirty="0">
                <a:solidFill>
                  <a:schemeClr val="bg1"/>
                </a:solidFill>
              </a:rPr>
              <a:t>sporadic</a:t>
            </a:r>
          </a:p>
          <a:p>
            <a:pPr eaLnBrk="1" hangingPunct="1">
              <a:buFontTx/>
              <a:buChar char="•"/>
            </a:pPr>
            <a:r>
              <a:rPr lang="en-US" sz="3200" b="0" dirty="0">
                <a:solidFill>
                  <a:schemeClr val="bg1"/>
                </a:solidFill>
              </a:rPr>
              <a:t>They are to be </a:t>
            </a:r>
            <a:r>
              <a:rPr lang="en-US" sz="3200" b="0" i="1" dirty="0">
                <a:solidFill>
                  <a:schemeClr val="bg1"/>
                </a:solidFill>
              </a:rPr>
              <a:t>“</a:t>
            </a:r>
            <a:r>
              <a:rPr lang="en-US" sz="3200" i="1" dirty="0">
                <a:solidFill>
                  <a:schemeClr val="bg1"/>
                </a:solidFill>
              </a:rPr>
              <a:t>unceasing</a:t>
            </a:r>
            <a:r>
              <a:rPr lang="en-US" sz="3200" b="0" i="1" dirty="0">
                <a:solidFill>
                  <a:schemeClr val="bg1"/>
                </a:solidFill>
              </a:rPr>
              <a:t>” </a:t>
            </a:r>
            <a:r>
              <a:rPr lang="en-US" sz="3200" b="0" dirty="0">
                <a:solidFill>
                  <a:schemeClr val="bg1"/>
                </a:solidFill>
              </a:rPr>
              <a:t>(1 Thessalonians 5:17)</a:t>
            </a:r>
          </a:p>
          <a:p>
            <a:pPr eaLnBrk="1" hangingPunct="1">
              <a:buFontTx/>
              <a:buChar char="•"/>
            </a:pPr>
            <a:r>
              <a:rPr lang="en-US" sz="3200" b="0" dirty="0">
                <a:solidFill>
                  <a:schemeClr val="bg1"/>
                </a:solidFill>
              </a:rPr>
              <a:t>They are to receive our “</a:t>
            </a:r>
            <a:r>
              <a:rPr lang="en-US" sz="3200" i="1" dirty="0">
                <a:solidFill>
                  <a:schemeClr val="bg1"/>
                </a:solidFill>
              </a:rPr>
              <a:t>devotion</a:t>
            </a:r>
            <a:r>
              <a:rPr lang="en-US" sz="3200" b="0" dirty="0">
                <a:solidFill>
                  <a:schemeClr val="bg1"/>
                </a:solidFill>
              </a:rPr>
              <a:t>” (Colossians 4:2; Romans 12:12)</a:t>
            </a:r>
          </a:p>
          <a:p>
            <a:pPr lvl="1" eaLnBrk="1" hangingPunct="1">
              <a:buFont typeface="Arial" charset="0"/>
              <a:buChar char="•"/>
            </a:pPr>
            <a:r>
              <a:rPr lang="en-US" sz="3200" b="0" dirty="0">
                <a:solidFill>
                  <a:schemeClr val="bg1"/>
                </a:solidFill>
              </a:rPr>
              <a:t>“to persevere, be constantly diligent”.</a:t>
            </a:r>
          </a:p>
          <a:p>
            <a:pPr eaLnBrk="1" hangingPunct="1">
              <a:buFontTx/>
              <a:buChar char="•"/>
            </a:pPr>
            <a:r>
              <a:rPr lang="en-US" sz="3200" b="0" dirty="0">
                <a:solidFill>
                  <a:schemeClr val="bg1"/>
                </a:solidFill>
              </a:rPr>
              <a:t>Requires </a:t>
            </a:r>
            <a:r>
              <a:rPr lang="en-US" sz="3200" dirty="0">
                <a:solidFill>
                  <a:schemeClr val="bg1"/>
                </a:solidFill>
              </a:rPr>
              <a:t>purpose and planning</a:t>
            </a:r>
            <a:r>
              <a:rPr lang="en-US" sz="3200" b="0" dirty="0">
                <a:solidFill>
                  <a:schemeClr val="bg1"/>
                </a:solidFill>
              </a:rPr>
              <a:t>. (Mark 1:35; </a:t>
            </a:r>
            <a:br>
              <a:rPr lang="en-US" sz="3200" b="0" dirty="0">
                <a:solidFill>
                  <a:schemeClr val="bg1"/>
                </a:solidFill>
              </a:rPr>
            </a:br>
            <a:r>
              <a:rPr lang="en-US" sz="3200" b="0" dirty="0">
                <a:solidFill>
                  <a:schemeClr val="bg1"/>
                </a:solidFill>
              </a:rPr>
              <a:t>Matthew 14:23)</a:t>
            </a:r>
          </a:p>
          <a:p>
            <a:pPr eaLnBrk="1" hangingPunct="1">
              <a:buFontTx/>
              <a:buChar char="•"/>
            </a:pPr>
            <a:r>
              <a:rPr lang="en-US" sz="3200" dirty="0">
                <a:solidFill>
                  <a:schemeClr val="bg1"/>
                </a:solidFill>
              </a:rPr>
              <a:t>Persistence</a:t>
            </a:r>
            <a:r>
              <a:rPr lang="en-US" sz="3200" b="0" dirty="0">
                <a:solidFill>
                  <a:schemeClr val="bg1"/>
                </a:solidFill>
              </a:rPr>
              <a:t> is an essential quality. (Luke 11:5-8; 18:1-8)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6553200" cy="457200"/>
          </a:xfrm>
        </p:spPr>
        <p:txBody>
          <a:bodyPr/>
          <a:lstStyle/>
          <a:p>
            <a:pPr eaLnBrk="1" hangingPunct="1"/>
            <a:r>
              <a:rPr lang="en-US" sz="3200" dirty="0"/>
              <a:t>Prayer Is Not Effective When…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762000" y="1371600"/>
            <a:ext cx="10439400" cy="4953000"/>
          </a:xfrm>
        </p:spPr>
        <p:txBody>
          <a:bodyPr/>
          <a:lstStyle/>
          <a:p>
            <a:pPr eaLnBrk="1" hangingPunct="1"/>
            <a:r>
              <a:rPr lang="en-US" sz="3200" dirty="0">
                <a:solidFill>
                  <a:schemeClr val="bg1"/>
                </a:solidFill>
              </a:rPr>
              <a:t>We lack faith. </a:t>
            </a:r>
          </a:p>
          <a:p>
            <a:pPr eaLnBrk="1" hangingPunct="1">
              <a:buFontTx/>
              <a:buChar char="•"/>
            </a:pPr>
            <a:r>
              <a:rPr lang="en-US" sz="3200" b="0" dirty="0">
                <a:solidFill>
                  <a:schemeClr val="bg1"/>
                </a:solidFill>
              </a:rPr>
              <a:t>Not praying at all, praying sporadically, or giving up all are indicative of a lack of faith.</a:t>
            </a:r>
          </a:p>
          <a:p>
            <a:pPr marL="342900" lvl="1" indent="-342900" eaLnBrk="1" hangingPunct="1">
              <a:buFontTx/>
              <a:buChar char="•"/>
            </a:pPr>
            <a:r>
              <a:rPr lang="en-US" sz="3200" i="1" dirty="0">
                <a:solidFill>
                  <a:schemeClr val="bg1"/>
                </a:solidFill>
              </a:rPr>
              <a:t>“If you can?” </a:t>
            </a:r>
            <a:r>
              <a:rPr lang="en-US" sz="3200" b="0" i="1" dirty="0">
                <a:solidFill>
                  <a:schemeClr val="bg1"/>
                </a:solidFill>
              </a:rPr>
              <a:t>(</a:t>
            </a:r>
            <a:r>
              <a:rPr lang="en-US" sz="3200" b="0" dirty="0">
                <a:solidFill>
                  <a:schemeClr val="bg1"/>
                </a:solidFill>
              </a:rPr>
              <a:t>Mark 9:22-23)</a:t>
            </a:r>
          </a:p>
          <a:p>
            <a:pPr eaLnBrk="1" hangingPunct="1">
              <a:buFontTx/>
              <a:buChar char="•"/>
            </a:pPr>
            <a:r>
              <a:rPr lang="en-US" sz="3200" b="0" dirty="0">
                <a:solidFill>
                  <a:schemeClr val="bg1"/>
                </a:solidFill>
              </a:rPr>
              <a:t>What do you </a:t>
            </a:r>
            <a:r>
              <a:rPr lang="en-US" sz="3200" dirty="0">
                <a:solidFill>
                  <a:schemeClr val="bg1"/>
                </a:solidFill>
              </a:rPr>
              <a:t>expect</a:t>
            </a:r>
            <a:r>
              <a:rPr lang="en-US" sz="3200" b="0" dirty="0">
                <a:solidFill>
                  <a:schemeClr val="bg1"/>
                </a:solidFill>
              </a:rPr>
              <a:t>? (James 1:5-8)</a:t>
            </a:r>
          </a:p>
          <a:p>
            <a:pPr eaLnBrk="1" hangingPunct="1">
              <a:buFontTx/>
              <a:buChar char="•"/>
            </a:pPr>
            <a:r>
              <a:rPr lang="en-US" sz="3200" b="0" dirty="0">
                <a:solidFill>
                  <a:schemeClr val="bg1"/>
                </a:solidFill>
              </a:rPr>
              <a:t>We’ve got to believe it makes a difference. </a:t>
            </a:r>
            <a:br>
              <a:rPr lang="en-US" sz="3200" b="0" dirty="0">
                <a:solidFill>
                  <a:schemeClr val="bg1"/>
                </a:solidFill>
              </a:rPr>
            </a:br>
            <a:r>
              <a:rPr lang="en-US" sz="3200" b="0" dirty="0">
                <a:solidFill>
                  <a:schemeClr val="bg1"/>
                </a:solidFill>
              </a:rPr>
              <a:t>(Mark 11:24)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6781800" cy="457200"/>
          </a:xfrm>
        </p:spPr>
        <p:txBody>
          <a:bodyPr/>
          <a:lstStyle/>
          <a:p>
            <a:pPr eaLnBrk="1" hangingPunct="1"/>
            <a:r>
              <a:rPr lang="en-US" sz="3200" dirty="0"/>
              <a:t>Prayer Is Not Effective When…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838200" y="1371600"/>
            <a:ext cx="10287000" cy="4953000"/>
          </a:xfrm>
        </p:spPr>
        <p:txBody>
          <a:bodyPr/>
          <a:lstStyle/>
          <a:p>
            <a:pPr eaLnBrk="1" hangingPunct="1"/>
            <a:r>
              <a:rPr lang="en-US" sz="3200" dirty="0">
                <a:solidFill>
                  <a:schemeClr val="bg1"/>
                </a:solidFill>
              </a:rPr>
              <a:t>We don’t pray according to God’s will. </a:t>
            </a:r>
          </a:p>
          <a:p>
            <a:pPr eaLnBrk="1" hangingPunct="1">
              <a:buFontTx/>
              <a:buChar char="•"/>
            </a:pPr>
            <a:r>
              <a:rPr lang="en-US" sz="3200" b="0" dirty="0">
                <a:solidFill>
                  <a:schemeClr val="bg1"/>
                </a:solidFill>
              </a:rPr>
              <a:t>The comfort of 1 John 5:14-15</a:t>
            </a:r>
          </a:p>
          <a:p>
            <a:pPr eaLnBrk="1" hangingPunct="1">
              <a:buFontTx/>
              <a:buChar char="•"/>
            </a:pPr>
            <a:r>
              <a:rPr lang="en-US" sz="3200" b="0" dirty="0">
                <a:solidFill>
                  <a:schemeClr val="bg1"/>
                </a:solidFill>
              </a:rPr>
              <a:t>What are our </a:t>
            </a:r>
            <a:r>
              <a:rPr lang="en-US" sz="3200" dirty="0">
                <a:solidFill>
                  <a:schemeClr val="bg1"/>
                </a:solidFill>
              </a:rPr>
              <a:t>motives</a:t>
            </a:r>
            <a:r>
              <a:rPr lang="en-US" sz="3200" b="0" dirty="0">
                <a:solidFill>
                  <a:schemeClr val="bg1"/>
                </a:solidFill>
              </a:rPr>
              <a:t>? (James 4:3)</a:t>
            </a:r>
          </a:p>
          <a:p>
            <a:pPr eaLnBrk="1" hangingPunct="1">
              <a:buFontTx/>
              <a:buChar char="•"/>
            </a:pPr>
            <a:r>
              <a:rPr lang="en-US" sz="3200" dirty="0">
                <a:solidFill>
                  <a:schemeClr val="bg1"/>
                </a:solidFill>
              </a:rPr>
              <a:t>What is the purpose </a:t>
            </a:r>
            <a:r>
              <a:rPr lang="en-US" sz="3200" b="0" dirty="0">
                <a:solidFill>
                  <a:schemeClr val="bg1"/>
                </a:solidFill>
              </a:rPr>
              <a:t>to our prayers? Please self or Him?</a:t>
            </a:r>
          </a:p>
          <a:p>
            <a:pPr eaLnBrk="1" hangingPunct="1">
              <a:buFontTx/>
              <a:buChar char="•"/>
            </a:pPr>
            <a:r>
              <a:rPr lang="en-US" sz="3200" dirty="0">
                <a:solidFill>
                  <a:schemeClr val="bg1"/>
                </a:solidFill>
              </a:rPr>
              <a:t>Do we know God’s will</a:t>
            </a:r>
            <a:r>
              <a:rPr lang="en-US" sz="3200" b="0" dirty="0">
                <a:solidFill>
                  <a:schemeClr val="bg1"/>
                </a:solidFill>
              </a:rPr>
              <a:t>?</a:t>
            </a:r>
          </a:p>
          <a:p>
            <a:pPr eaLnBrk="1" hangingPunct="1">
              <a:buFontTx/>
              <a:buChar char="•"/>
            </a:pPr>
            <a:r>
              <a:rPr lang="en-US" sz="3200" b="0" dirty="0">
                <a:solidFill>
                  <a:schemeClr val="bg1"/>
                </a:solidFill>
              </a:rPr>
              <a:t>Do we appreciate God’s will? (2 Corinthians 12:7ff)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6553200" cy="381000"/>
          </a:xfrm>
        </p:spPr>
        <p:txBody>
          <a:bodyPr/>
          <a:lstStyle/>
          <a:p>
            <a:pPr eaLnBrk="1" hangingPunct="1"/>
            <a:r>
              <a:rPr lang="en-US" sz="3200" dirty="0"/>
              <a:t>Prayer Is Not Effective When…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914400" y="1371600"/>
            <a:ext cx="10210800" cy="5334000"/>
          </a:xfrm>
        </p:spPr>
        <p:txBody>
          <a:bodyPr/>
          <a:lstStyle/>
          <a:p>
            <a:pPr eaLnBrk="1" hangingPunct="1"/>
            <a:r>
              <a:rPr lang="en-US" sz="3200" dirty="0">
                <a:solidFill>
                  <a:schemeClr val="bg1"/>
                </a:solidFill>
              </a:rPr>
              <a:t>We don’t pray from the heart.</a:t>
            </a:r>
          </a:p>
          <a:p>
            <a:r>
              <a:rPr lang="en-US" sz="2800" b="0" dirty="0">
                <a:solidFill>
                  <a:schemeClr val="bg1"/>
                </a:solidFill>
              </a:rPr>
              <a:t>Jesus spoke of those who use </a:t>
            </a:r>
            <a:r>
              <a:rPr lang="en-US" sz="2800" b="0" i="1" dirty="0">
                <a:solidFill>
                  <a:schemeClr val="bg1"/>
                </a:solidFill>
              </a:rPr>
              <a:t>“</a:t>
            </a:r>
            <a:r>
              <a:rPr lang="en-US" sz="2800" i="1" dirty="0">
                <a:solidFill>
                  <a:schemeClr val="bg1"/>
                </a:solidFill>
              </a:rPr>
              <a:t>meaningless repetition</a:t>
            </a:r>
            <a:r>
              <a:rPr lang="en-US" sz="2800" b="0" i="1" dirty="0">
                <a:solidFill>
                  <a:schemeClr val="bg1"/>
                </a:solidFill>
              </a:rPr>
              <a:t>”</a:t>
            </a:r>
            <a:r>
              <a:rPr lang="en-US" sz="2800" b="0" dirty="0">
                <a:solidFill>
                  <a:schemeClr val="bg1"/>
                </a:solidFill>
              </a:rPr>
              <a:t>. </a:t>
            </a:r>
            <a:br>
              <a:rPr lang="en-US" sz="2800" b="0" dirty="0">
                <a:solidFill>
                  <a:schemeClr val="bg1"/>
                </a:solidFill>
              </a:rPr>
            </a:br>
            <a:r>
              <a:rPr lang="en-US" sz="2800" b="0" dirty="0">
                <a:solidFill>
                  <a:schemeClr val="bg1"/>
                </a:solidFill>
              </a:rPr>
              <a:t>(Matthew 6:7)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800" b="0" dirty="0">
                <a:solidFill>
                  <a:schemeClr val="bg1"/>
                </a:solidFill>
              </a:rPr>
              <a:t>Jesus is describing someone who words in their prayers that they don’t mean or come from their heart. </a:t>
            </a:r>
          </a:p>
          <a:p>
            <a:r>
              <a:rPr lang="en-US" sz="2800" b="0" dirty="0">
                <a:solidFill>
                  <a:schemeClr val="bg1"/>
                </a:solidFill>
              </a:rPr>
              <a:t>Prayer doesn’t work when it doesn’t come from our heart </a:t>
            </a:r>
            <a:br>
              <a:rPr lang="en-US" sz="2800" b="0" dirty="0">
                <a:solidFill>
                  <a:schemeClr val="bg1"/>
                </a:solidFill>
              </a:rPr>
            </a:br>
            <a:r>
              <a:rPr lang="en-US" sz="2800" b="0" dirty="0">
                <a:solidFill>
                  <a:schemeClr val="bg1"/>
                </a:solidFill>
              </a:rPr>
              <a:t>(1 Corinthians 14:15). </a:t>
            </a:r>
          </a:p>
          <a:p>
            <a:pPr marL="857250" lvl="1" indent="-457200">
              <a:buFont typeface="Wingdings" panose="05000000000000000000" pitchFamily="2" charset="2"/>
              <a:buChar char="§"/>
            </a:pPr>
            <a:r>
              <a:rPr lang="en-US" sz="2800" b="0" dirty="0">
                <a:solidFill>
                  <a:schemeClr val="bg1"/>
                </a:solidFill>
              </a:rPr>
              <a:t>Our prayers are to reflect our </a:t>
            </a:r>
            <a:r>
              <a:rPr lang="en-US" sz="2800" b="0" i="1" dirty="0">
                <a:solidFill>
                  <a:schemeClr val="bg1"/>
                </a:solidFill>
              </a:rPr>
              <a:t>“</a:t>
            </a:r>
            <a:r>
              <a:rPr lang="en-US" sz="2800" i="1" dirty="0">
                <a:solidFill>
                  <a:schemeClr val="bg1"/>
                </a:solidFill>
              </a:rPr>
              <a:t>heart’s desire</a:t>
            </a:r>
            <a:r>
              <a:rPr lang="en-US" sz="2800" b="0" i="1" dirty="0">
                <a:solidFill>
                  <a:schemeClr val="bg1"/>
                </a:solidFill>
              </a:rPr>
              <a:t>”</a:t>
            </a:r>
            <a:r>
              <a:rPr lang="en-US" sz="2800" b="0" dirty="0">
                <a:solidFill>
                  <a:schemeClr val="bg1"/>
                </a:solidFill>
              </a:rPr>
              <a:t> </a:t>
            </a:r>
            <a:br>
              <a:rPr lang="en-US" sz="2800" b="0" dirty="0">
                <a:solidFill>
                  <a:schemeClr val="bg1"/>
                </a:solidFill>
              </a:rPr>
            </a:br>
            <a:r>
              <a:rPr lang="en-US" sz="2800" b="0" dirty="0">
                <a:solidFill>
                  <a:schemeClr val="bg1"/>
                </a:solidFill>
              </a:rPr>
              <a:t>(Romans 10:1; cf., 1 Peter 5:7). </a:t>
            </a:r>
          </a:p>
        </p:txBody>
      </p:sp>
    </p:spTree>
    <p:extLst>
      <p:ext uri="{BB962C8B-B14F-4D97-AF65-F5344CB8AC3E}">
        <p14:creationId xmlns:p14="http://schemas.microsoft.com/office/powerpoint/2010/main" val="884124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6400800" cy="457200"/>
          </a:xfrm>
        </p:spPr>
        <p:txBody>
          <a:bodyPr/>
          <a:lstStyle/>
          <a:p>
            <a:pPr eaLnBrk="1" hangingPunct="1"/>
            <a:r>
              <a:rPr lang="en-US" sz="3200" dirty="0"/>
              <a:t>Prayer Is Not Effective When…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838200" y="1371600"/>
            <a:ext cx="10591800" cy="5334000"/>
          </a:xfrm>
        </p:spPr>
        <p:txBody>
          <a:bodyPr/>
          <a:lstStyle/>
          <a:p>
            <a:pPr eaLnBrk="1" hangingPunct="1"/>
            <a:r>
              <a:rPr lang="en-US" sz="3200" dirty="0">
                <a:solidFill>
                  <a:schemeClr val="bg1"/>
                </a:solidFill>
              </a:rPr>
              <a:t>We don’t do our part.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b="0" dirty="0">
                <a:solidFill>
                  <a:schemeClr val="bg1"/>
                </a:solidFill>
              </a:rPr>
              <a:t>There isn’t anything that we might pray for that we don’t bear a responsibility in doing our part to bring the results that we seek.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b="0" dirty="0">
                <a:solidFill>
                  <a:schemeClr val="bg1"/>
                </a:solidFill>
              </a:rPr>
              <a:t>In fact, </a:t>
            </a:r>
            <a:r>
              <a:rPr lang="en-US" sz="2800" dirty="0">
                <a:solidFill>
                  <a:schemeClr val="bg1"/>
                </a:solidFill>
              </a:rPr>
              <a:t>do we pray to God that we might </a:t>
            </a:r>
            <a:r>
              <a:rPr lang="en-US" sz="2800" b="0" dirty="0">
                <a:solidFill>
                  <a:schemeClr val="bg1"/>
                </a:solidFill>
              </a:rPr>
              <a:t>– with humility, courage and wisdom – </a:t>
            </a:r>
            <a:r>
              <a:rPr lang="en-US" sz="2800" dirty="0">
                <a:solidFill>
                  <a:schemeClr val="bg1"/>
                </a:solidFill>
              </a:rPr>
              <a:t>do what we need to do to bring about the answer to our prayers</a:t>
            </a:r>
            <a:r>
              <a:rPr lang="en-US" sz="2800" b="0" dirty="0">
                <a:solidFill>
                  <a:schemeClr val="bg1"/>
                </a:solidFill>
              </a:rPr>
              <a:t>?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b="0" dirty="0">
                <a:solidFill>
                  <a:schemeClr val="bg1"/>
                </a:solidFill>
              </a:rPr>
              <a:t>Jesus said in Matthew 7:7-8, </a:t>
            </a:r>
            <a:r>
              <a:rPr lang="en-US" sz="2800" b="0" i="1" dirty="0">
                <a:solidFill>
                  <a:schemeClr val="bg1"/>
                </a:solidFill>
              </a:rPr>
              <a:t>“</a:t>
            </a:r>
            <a:r>
              <a:rPr lang="en-US" sz="2800" i="1" dirty="0">
                <a:solidFill>
                  <a:schemeClr val="bg1"/>
                </a:solidFill>
              </a:rPr>
              <a:t>Ask</a:t>
            </a:r>
            <a:r>
              <a:rPr lang="en-US" sz="2800" b="0" i="1" dirty="0">
                <a:solidFill>
                  <a:schemeClr val="bg1"/>
                </a:solidFill>
              </a:rPr>
              <a:t>, and it shall be given to you; </a:t>
            </a:r>
            <a:r>
              <a:rPr lang="en-US" sz="2800" i="1" dirty="0">
                <a:solidFill>
                  <a:schemeClr val="bg1"/>
                </a:solidFill>
              </a:rPr>
              <a:t>seek</a:t>
            </a:r>
            <a:r>
              <a:rPr lang="en-US" sz="2800" b="0" i="1" dirty="0">
                <a:solidFill>
                  <a:schemeClr val="bg1"/>
                </a:solidFill>
              </a:rPr>
              <a:t>, and you shall find; </a:t>
            </a:r>
            <a:r>
              <a:rPr lang="en-US" sz="2800" i="1" dirty="0">
                <a:solidFill>
                  <a:schemeClr val="bg1"/>
                </a:solidFill>
              </a:rPr>
              <a:t>knock</a:t>
            </a:r>
            <a:r>
              <a:rPr lang="en-US" sz="2800" b="0" i="1" dirty="0">
                <a:solidFill>
                  <a:schemeClr val="bg1"/>
                </a:solidFill>
              </a:rPr>
              <a:t>, and it shall be opened to you. For everyone who asks receives, and he who seeks finds, and to him who knocks it shall be opened</a:t>
            </a:r>
            <a:r>
              <a:rPr lang="en-US" sz="2800" b="0" dirty="0">
                <a:solidFill>
                  <a:schemeClr val="bg1"/>
                </a:solidFill>
              </a:rPr>
              <a:t>.</a:t>
            </a:r>
            <a:r>
              <a:rPr lang="en-US" sz="2800" b="0" i="1" dirty="0">
                <a:solidFill>
                  <a:schemeClr val="bg1"/>
                </a:solidFill>
              </a:rPr>
              <a:t>”</a:t>
            </a:r>
            <a:r>
              <a:rPr lang="en-US" sz="2800" b="0" dirty="0">
                <a:solidFill>
                  <a:schemeClr val="bg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66411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dirty="0"/>
              <a:t>Doing Our Part…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11125200" cy="4800600"/>
          </a:xfrm>
        </p:spPr>
        <p:txBody>
          <a:bodyPr/>
          <a:lstStyle/>
          <a:p>
            <a:r>
              <a:rPr lang="en-US" sz="3200" dirty="0">
                <a:solidFill>
                  <a:schemeClr val="bg1"/>
                </a:solidFill>
              </a:rPr>
              <a:t>If we pray for our daily bread (</a:t>
            </a:r>
            <a:r>
              <a:rPr lang="en-US" sz="3200" dirty="0" err="1">
                <a:solidFill>
                  <a:schemeClr val="bg1"/>
                </a:solidFill>
              </a:rPr>
              <a:t>cf</a:t>
            </a:r>
            <a:r>
              <a:rPr lang="en-US" sz="3200" dirty="0">
                <a:solidFill>
                  <a:schemeClr val="bg1"/>
                </a:solidFill>
              </a:rPr>
              <a:t> Matt. 6:11)... </a:t>
            </a:r>
          </a:p>
          <a:p>
            <a:r>
              <a:rPr lang="en-US" sz="3200" dirty="0">
                <a:solidFill>
                  <a:schemeClr val="bg1"/>
                </a:solidFill>
              </a:rPr>
              <a:t>If we are praying for the lost…. </a:t>
            </a:r>
          </a:p>
          <a:p>
            <a:r>
              <a:rPr lang="en-US" sz="3200" dirty="0">
                <a:solidFill>
                  <a:schemeClr val="bg1"/>
                </a:solidFill>
              </a:rPr>
              <a:t>If we pray for wisdom and strength to overcome the temptations we face... </a:t>
            </a:r>
          </a:p>
          <a:p>
            <a:r>
              <a:rPr lang="en-US" sz="3200" dirty="0">
                <a:solidFill>
                  <a:schemeClr val="bg1"/>
                </a:solidFill>
              </a:rPr>
              <a:t>If we pray for a blessed home and marriage…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</p:bld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11796</TotalTime>
  <Words>1483</Words>
  <Application>Microsoft Office PowerPoint</Application>
  <PresentationFormat>Widescreen</PresentationFormat>
  <Paragraphs>126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Calibri</vt:lpstr>
      <vt:lpstr>Gill Sans MT</vt:lpstr>
      <vt:lpstr>Goudy Old Style</vt:lpstr>
      <vt:lpstr>Times New Roman</vt:lpstr>
      <vt:lpstr>Wingdings</vt:lpstr>
      <vt:lpstr>Default Design</vt:lpstr>
      <vt:lpstr>When Prayer Doesn’t Work…</vt:lpstr>
      <vt:lpstr>Prayer Is Meant To Be Effective</vt:lpstr>
      <vt:lpstr>Prayer Is Not Effective When…</vt:lpstr>
      <vt:lpstr>Prayer Is Not Effective When…</vt:lpstr>
      <vt:lpstr>Prayer Is Not Effective When…</vt:lpstr>
      <vt:lpstr>Prayer Is Not Effective When…</vt:lpstr>
      <vt:lpstr>Prayer Is Not Effective When…</vt:lpstr>
      <vt:lpstr>Prayer Is Not Effective When…</vt:lpstr>
      <vt:lpstr>Doing Our Part…</vt:lpstr>
      <vt:lpstr>Prayer Is Not Effective When…</vt:lpstr>
      <vt:lpstr>Prayer Is Effective When…</vt:lpstr>
    </vt:vector>
  </TitlesOfParts>
  <Company>WSE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WSE</dc:creator>
  <cp:lastModifiedBy>Chris Simmons</cp:lastModifiedBy>
  <cp:revision>67</cp:revision>
  <cp:lastPrinted>2021-04-08T22:07:54Z</cp:lastPrinted>
  <dcterms:created xsi:type="dcterms:W3CDTF">2001-07-23T19:26:52Z</dcterms:created>
  <dcterms:modified xsi:type="dcterms:W3CDTF">2022-04-03T12:07:19Z</dcterms:modified>
</cp:coreProperties>
</file>