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6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6" r:id="rId4"/>
    <p:sldId id="279" r:id="rId5"/>
    <p:sldId id="280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930" autoAdjust="0"/>
  </p:normalViewPr>
  <p:slideViewPr>
    <p:cSldViewPr snapToGrid="0" showGuides="1">
      <p:cViewPr varScale="1">
        <p:scale>
          <a:sx n="61" d="100"/>
          <a:sy n="61" d="100"/>
        </p:scale>
        <p:origin x="10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237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237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5" rIns="94229" bIns="47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4229" tIns="47115" rIns="94229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Casting – as in casting garments upon a colt. Luke 19:35</a:t>
            </a:r>
          </a:p>
          <a:p>
            <a:r>
              <a:rPr lang="en-US" dirty="0"/>
              <a:t>Psalms 40:17- “the Lord takes thought for me”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2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93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5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78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7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98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32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1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1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4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2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12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3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24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43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18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0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4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7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1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0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1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1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3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70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b="1" i="1" dirty="0"/>
              <a:t>“Set Your House In Order”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2 Kings 20:1-6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60" y="452718"/>
            <a:ext cx="8681544" cy="1400530"/>
          </a:xfrm>
        </p:spPr>
        <p:txBody>
          <a:bodyPr/>
          <a:lstStyle/>
          <a:p>
            <a:r>
              <a:rPr lang="en-US" sz="3600" b="1" dirty="0"/>
              <a:t>Setting our house in order means resolving conflicts with others.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8" y="2144110"/>
            <a:ext cx="10594427" cy="4540468"/>
          </a:xfrm>
        </p:spPr>
        <p:txBody>
          <a:bodyPr>
            <a:normAutofit/>
          </a:bodyPr>
          <a:lstStyle/>
          <a:p>
            <a:r>
              <a:rPr lang="en-US" sz="2800" dirty="0"/>
              <a:t>It’s common to see people to seek alienated friends and family in situations like King Hezekiah.</a:t>
            </a:r>
          </a:p>
          <a:p>
            <a:r>
              <a:rPr lang="en-US" sz="2800" dirty="0"/>
              <a:t>Don’t wait – whether we are in the wrong or the other person. Matthew 5:23-24; Matthew 18:15ff</a:t>
            </a:r>
          </a:p>
          <a:p>
            <a:r>
              <a:rPr lang="en-US" sz="2800" dirty="0"/>
              <a:t>Humility is required – Philippians 2:3-4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806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59" y="452718"/>
            <a:ext cx="9900743" cy="1400530"/>
          </a:xfrm>
        </p:spPr>
        <p:txBody>
          <a:bodyPr/>
          <a:lstStyle/>
          <a:p>
            <a:r>
              <a:rPr lang="en-US" sz="3600" b="1" dirty="0"/>
              <a:t>Setting our house in order means detaching ourselves from the things of this life.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8" y="2144110"/>
            <a:ext cx="10846675" cy="4540468"/>
          </a:xfrm>
        </p:spPr>
        <p:txBody>
          <a:bodyPr>
            <a:normAutofit/>
          </a:bodyPr>
          <a:lstStyle/>
          <a:p>
            <a:r>
              <a:rPr lang="en-US" sz="2800" dirty="0"/>
              <a:t>It suddenly hits us that we can’t take it with us. What we couldn’t bear to part with is suddenly inconsequential. </a:t>
            </a:r>
          </a:p>
          <a:p>
            <a:r>
              <a:rPr lang="en-US" sz="2800" dirty="0"/>
              <a:t>There is no lasting value in the things of this life. </a:t>
            </a:r>
            <a:br>
              <a:rPr lang="en-US" sz="2800" dirty="0"/>
            </a:br>
            <a:r>
              <a:rPr lang="en-US" sz="2800" dirty="0"/>
              <a:t>2 Peter 3:10-13; Ecclesiastes 2:18-20</a:t>
            </a:r>
          </a:p>
          <a:p>
            <a:r>
              <a:rPr lang="en-US" sz="2800" dirty="0"/>
              <a:t>Are we laying up treasure in heaven or earth? </a:t>
            </a:r>
            <a:br>
              <a:rPr lang="en-US" sz="2800" dirty="0"/>
            </a:br>
            <a:r>
              <a:rPr lang="en-US" sz="2800" dirty="0"/>
              <a:t>Matthew 6:19-24</a:t>
            </a:r>
          </a:p>
        </p:txBody>
      </p:sp>
    </p:spTree>
    <p:extLst>
      <p:ext uri="{BB962C8B-B14F-4D97-AF65-F5344CB8AC3E}">
        <p14:creationId xmlns:p14="http://schemas.microsoft.com/office/powerpoint/2010/main" val="3112710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452718"/>
            <a:ext cx="9853447" cy="1400530"/>
          </a:xfrm>
        </p:spPr>
        <p:txBody>
          <a:bodyPr/>
          <a:lstStyle/>
          <a:p>
            <a:r>
              <a:rPr lang="en-US" sz="3600" b="1" dirty="0"/>
              <a:t>Setting our house in order </a:t>
            </a:r>
            <a:r>
              <a:rPr lang="en-US" sz="3600" b="1" u="sng" dirty="0"/>
              <a:t>should</a:t>
            </a:r>
            <a:r>
              <a:rPr lang="en-US" sz="3600" b="1" dirty="0"/>
              <a:t> mean being </a:t>
            </a:r>
            <a:r>
              <a:rPr lang="en-US" sz="3600" b="1" i="1" dirty="0"/>
              <a:t>“hard pressed”.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93" y="2144110"/>
            <a:ext cx="10925504" cy="4540468"/>
          </a:xfrm>
        </p:spPr>
        <p:txBody>
          <a:bodyPr>
            <a:normAutofit/>
          </a:bodyPr>
          <a:lstStyle/>
          <a:p>
            <a:r>
              <a:rPr lang="en-US" sz="2800" dirty="0"/>
              <a:t>Philippians 1:21-26 – between </a:t>
            </a:r>
            <a:r>
              <a:rPr lang="en-US" sz="2800" b="1" i="1" dirty="0"/>
              <a:t>“having the desire to depart and be with Christ”</a:t>
            </a:r>
            <a:r>
              <a:rPr lang="en-US" sz="2800" dirty="0"/>
              <a:t> or to </a:t>
            </a:r>
            <a:r>
              <a:rPr lang="en-US" sz="2800" b="1" i="1" dirty="0"/>
              <a:t>“remain on in the flesh… for your sake”. </a:t>
            </a:r>
          </a:p>
          <a:p>
            <a:r>
              <a:rPr lang="en-US" sz="2800" dirty="0"/>
              <a:t>No selfish ambitions for wanting to remain.</a:t>
            </a:r>
          </a:p>
          <a:p>
            <a:r>
              <a:rPr lang="en-US" sz="2800" dirty="0"/>
              <a:t>Having set his house in order, he could confidently say, </a:t>
            </a:r>
            <a:r>
              <a:rPr lang="en-US" sz="2800" i="1" dirty="0"/>
              <a:t>“I have fought the good fight, I have finished the course, I have kept the faith; in the future there is laid up for me the crown of righteousness…”</a:t>
            </a:r>
            <a:r>
              <a:rPr lang="en-US" sz="2800" dirty="0"/>
              <a:t> (2 Timothy 4:6-8)</a:t>
            </a:r>
          </a:p>
        </p:txBody>
      </p:sp>
    </p:spTree>
    <p:extLst>
      <p:ext uri="{BB962C8B-B14F-4D97-AF65-F5344CB8AC3E}">
        <p14:creationId xmlns:p14="http://schemas.microsoft.com/office/powerpoint/2010/main" val="2139154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28" y="452718"/>
            <a:ext cx="9727324" cy="1400530"/>
          </a:xfrm>
        </p:spPr>
        <p:txBody>
          <a:bodyPr/>
          <a:lstStyle/>
          <a:p>
            <a:r>
              <a:rPr lang="en-US" sz="3600" b="1" dirty="0"/>
              <a:t>Setting our house in order must include making things right with God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2364828"/>
            <a:ext cx="10830910" cy="4319750"/>
          </a:xfrm>
        </p:spPr>
        <p:txBody>
          <a:bodyPr>
            <a:normAutofit/>
          </a:bodyPr>
          <a:lstStyle/>
          <a:p>
            <a:r>
              <a:rPr lang="en-US" sz="2800" dirty="0"/>
              <a:t>How sad to face such a crisis with sin separating us from God and that it takes news such as King Hezekiah received to realize the need for reconciliation with God.</a:t>
            </a:r>
          </a:p>
          <a:p>
            <a:r>
              <a:rPr lang="en-US" sz="2800" dirty="0"/>
              <a:t>Paul begs us to be “</a:t>
            </a:r>
            <a:r>
              <a:rPr lang="en-US" sz="2800" b="1" i="1" dirty="0"/>
              <a:t>reconciled to God</a:t>
            </a:r>
            <a:r>
              <a:rPr lang="en-US" sz="2800" dirty="0"/>
              <a:t>” 2 Corinthians 5:20.</a:t>
            </a:r>
          </a:p>
          <a:p>
            <a:r>
              <a:rPr lang="en-US" sz="2800" dirty="0"/>
              <a:t>Don’t put off honest self examination.  2 Corinthians 13:5; </a:t>
            </a:r>
            <a:br>
              <a:rPr lang="en-US" sz="2800" dirty="0"/>
            </a:br>
            <a:r>
              <a:rPr lang="en-US" sz="2800" dirty="0"/>
              <a:t>1 Thessalonians 2:4</a:t>
            </a:r>
          </a:p>
        </p:txBody>
      </p:sp>
    </p:spTree>
    <p:extLst>
      <p:ext uri="{BB962C8B-B14F-4D97-AF65-F5344CB8AC3E}">
        <p14:creationId xmlns:p14="http://schemas.microsoft.com/office/powerpoint/2010/main" val="454955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62" y="452718"/>
            <a:ext cx="9680028" cy="1400530"/>
          </a:xfrm>
        </p:spPr>
        <p:txBody>
          <a:bodyPr/>
          <a:lstStyle/>
          <a:p>
            <a:r>
              <a:rPr lang="en-US" sz="3600" b="1" dirty="0"/>
              <a:t>Now is the time to be setting our house in order.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62" y="2364828"/>
            <a:ext cx="11051628" cy="4319750"/>
          </a:xfrm>
        </p:spPr>
        <p:txBody>
          <a:bodyPr>
            <a:normAutofit/>
          </a:bodyPr>
          <a:lstStyle/>
          <a:p>
            <a:r>
              <a:rPr lang="en-US" sz="2800" dirty="0"/>
              <a:t>Today is the day! Hebrews 3:12-15</a:t>
            </a:r>
          </a:p>
          <a:p>
            <a:r>
              <a:rPr lang="en-US" sz="2800" dirty="0"/>
              <a:t>There is an urgency to getting our house in order. Acts 22:16</a:t>
            </a:r>
          </a:p>
          <a:p>
            <a:r>
              <a:rPr lang="en-US" sz="2800" dirty="0"/>
              <a:t>Acts 16:33; 8:36</a:t>
            </a:r>
          </a:p>
          <a:p>
            <a:endParaRPr lang="en-US" sz="2800" dirty="0"/>
          </a:p>
          <a:p>
            <a:r>
              <a:rPr lang="en-US" sz="2800" dirty="0"/>
              <a:t>Setting our house in order is not about wills, insurance and estates but about being ready to meet our God.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89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Background of King Hezekiah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399310"/>
            <a:ext cx="11682247" cy="4849097"/>
          </a:xfrm>
        </p:spPr>
        <p:txBody>
          <a:bodyPr>
            <a:normAutofit/>
          </a:bodyPr>
          <a:lstStyle/>
          <a:p>
            <a:r>
              <a:rPr lang="en-US" sz="2800" dirty="0"/>
              <a:t>One of Judah’s best kings. 2 Kings 18:3-7</a:t>
            </a:r>
          </a:p>
          <a:p>
            <a:r>
              <a:rPr lang="en-US" sz="2800" dirty="0"/>
              <a:t>Became King at age 25 and reigned for 29 years from about 727-698 BC instituting many reforms.  2 Chronicles 29:5-11</a:t>
            </a:r>
          </a:p>
          <a:p>
            <a:r>
              <a:rPr lang="en-US" sz="2800" dirty="0"/>
              <a:t>Attacked and threatened by Sennacherib, King of Assyria. </a:t>
            </a:r>
            <a:br>
              <a:rPr lang="en-US" sz="2800" dirty="0"/>
            </a:br>
            <a:r>
              <a:rPr lang="en-US" sz="2800" dirty="0"/>
              <a:t>2 Kings 18:13-37</a:t>
            </a:r>
          </a:p>
          <a:p>
            <a:r>
              <a:rPr lang="en-US" sz="2800" dirty="0"/>
              <a:t>Encouraged by Isaiah to trust in God to deliver.     2 Kings 19:6-7</a:t>
            </a:r>
          </a:p>
          <a:p>
            <a:r>
              <a:rPr lang="en-US" sz="2800" dirty="0"/>
              <a:t>King Hezekiah’s prayer (2 Kings 19:14-19) and God’s response (vs. 20-35). 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Background of King Hezekiah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399310"/>
            <a:ext cx="10783888" cy="4849097"/>
          </a:xfrm>
        </p:spPr>
        <p:txBody>
          <a:bodyPr>
            <a:normAutofit/>
          </a:bodyPr>
          <a:lstStyle/>
          <a:p>
            <a:r>
              <a:rPr lang="en-US" sz="2800" dirty="0"/>
              <a:t>Afterwards, in 2 Kings 20:1; King Hezekiah became </a:t>
            </a:r>
            <a:r>
              <a:rPr lang="en-US" sz="2800" i="1" dirty="0"/>
              <a:t>“mortally ill”</a:t>
            </a:r>
            <a:r>
              <a:rPr lang="en-US" sz="2800" dirty="0"/>
              <a:t> (sick to the point of death) and told by God…</a:t>
            </a:r>
          </a:p>
          <a:p>
            <a:pPr marL="0" indent="0" algn="ctr">
              <a:buNone/>
            </a:pPr>
            <a:r>
              <a:rPr lang="en-US" sz="3600" b="1" i="1" dirty="0"/>
              <a:t>“Set your house in order, for you shall die and not live.”</a:t>
            </a:r>
          </a:p>
          <a:p>
            <a:r>
              <a:rPr lang="en-US" sz="2800" dirty="0"/>
              <a:t>We all must realize we face an uncertain future.</a:t>
            </a:r>
          </a:p>
          <a:p>
            <a:r>
              <a:rPr lang="en-US" sz="2800" dirty="0"/>
              <a:t>How would we react if told you have but just a few days to live?</a:t>
            </a:r>
          </a:p>
          <a:p>
            <a:r>
              <a:rPr lang="en-US" sz="2800" dirty="0"/>
              <a:t>What steps would you take to </a:t>
            </a:r>
            <a:r>
              <a:rPr lang="en-US" sz="2800" b="1" i="1" dirty="0"/>
              <a:t>“set your house in order”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7726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Don’t wait to be told…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99310"/>
            <a:ext cx="10563172" cy="4849097"/>
          </a:xfrm>
        </p:spPr>
        <p:txBody>
          <a:bodyPr>
            <a:normAutofit/>
          </a:bodyPr>
          <a:lstStyle/>
          <a:p>
            <a:r>
              <a:rPr lang="en-US" sz="2800" dirty="0"/>
              <a:t>We don’t know what tomorrow holds and we’re given no assurances of any type of warning. </a:t>
            </a:r>
          </a:p>
          <a:p>
            <a:pPr lvl="1"/>
            <a:r>
              <a:rPr lang="en-US" sz="2800" dirty="0"/>
              <a:t>James 4:19 – </a:t>
            </a:r>
            <a:r>
              <a:rPr lang="en-US" sz="2800" i="1" dirty="0"/>
              <a:t>“you are just a vapor…”</a:t>
            </a:r>
          </a:p>
          <a:p>
            <a:pPr lvl="1"/>
            <a:r>
              <a:rPr lang="en-US" sz="2800" dirty="0"/>
              <a:t>Psalms 39:4-5 – </a:t>
            </a:r>
            <a:r>
              <a:rPr lang="en-US" sz="2800" i="1" dirty="0"/>
              <a:t>“…let me know how transient I am…”</a:t>
            </a:r>
          </a:p>
          <a:p>
            <a:pPr lvl="1"/>
            <a:r>
              <a:rPr lang="en-US" sz="2800" dirty="0"/>
              <a:t>Psalms 90:10-12 – </a:t>
            </a:r>
            <a:r>
              <a:rPr lang="en-US" sz="2800" i="1" dirty="0"/>
              <a:t>“…soon it is gone and we fly away… so teach us to number our days…”</a:t>
            </a:r>
          </a:p>
        </p:txBody>
      </p:sp>
    </p:spTree>
    <p:extLst>
      <p:ext uri="{BB962C8B-B14F-4D97-AF65-F5344CB8AC3E}">
        <p14:creationId xmlns:p14="http://schemas.microsoft.com/office/powerpoint/2010/main" val="375174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Don’t wait to be told…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99310"/>
            <a:ext cx="10899778" cy="5458691"/>
          </a:xfrm>
        </p:spPr>
        <p:txBody>
          <a:bodyPr>
            <a:normAutofit/>
          </a:bodyPr>
          <a:lstStyle/>
          <a:p>
            <a:r>
              <a:rPr lang="en-US" sz="2800" dirty="0"/>
              <a:t>We need to live in a state of preparation.</a:t>
            </a:r>
          </a:p>
          <a:p>
            <a:pPr lvl="1"/>
            <a:r>
              <a:rPr lang="en-US" sz="2800" dirty="0"/>
              <a:t>Luke 12:35 – </a:t>
            </a:r>
            <a:r>
              <a:rPr lang="en-US" sz="2800" i="1" dirty="0"/>
              <a:t>“</a:t>
            </a:r>
            <a:r>
              <a:rPr lang="en-US" sz="2800" b="1" i="1" dirty="0"/>
              <a:t>Be dressed in readiness</a:t>
            </a:r>
            <a:r>
              <a:rPr lang="en-US" sz="2800" i="1" dirty="0"/>
              <a:t>…”</a:t>
            </a:r>
          </a:p>
          <a:p>
            <a:pPr lvl="1"/>
            <a:r>
              <a:rPr lang="en-US" sz="2800" dirty="0"/>
              <a:t>Matthew 24:42-44 – what if we knew the day of our departure? Would we then </a:t>
            </a:r>
            <a:r>
              <a:rPr lang="en-US" sz="2800" i="1" dirty="0"/>
              <a:t>“</a:t>
            </a:r>
            <a:r>
              <a:rPr lang="en-US" sz="2800" b="1" i="1" dirty="0"/>
              <a:t>be ready</a:t>
            </a:r>
            <a:r>
              <a:rPr lang="en-US" sz="2800" i="1" dirty="0"/>
              <a:t>”</a:t>
            </a:r>
            <a:r>
              <a:rPr lang="en-US" sz="2800" dirty="0"/>
              <a:t>?</a:t>
            </a:r>
          </a:p>
          <a:p>
            <a:pPr lvl="1"/>
            <a:r>
              <a:rPr lang="en-US" sz="2800" dirty="0"/>
              <a:t>Setting our house in order illustrated in Matthew 25:1-13</a:t>
            </a:r>
          </a:p>
          <a:p>
            <a:pPr lvl="1"/>
            <a:r>
              <a:rPr lang="en-US" sz="2800" dirty="0"/>
              <a:t>Jesus will come again when no one knows – </a:t>
            </a:r>
            <a:br>
              <a:rPr lang="en-US" sz="2800" dirty="0"/>
            </a:br>
            <a:r>
              <a:rPr lang="en-US" sz="2800" dirty="0"/>
              <a:t>Matthew 24:26</a:t>
            </a:r>
          </a:p>
          <a:p>
            <a:pPr lvl="2"/>
            <a:r>
              <a:rPr lang="en-US" sz="2800" b="1" i="1" dirty="0"/>
              <a:t>“What sort of people ought you to be…?”</a:t>
            </a:r>
            <a:r>
              <a:rPr lang="en-US" sz="2800" dirty="0"/>
              <a:t>   2 Peter 3:10</a:t>
            </a:r>
          </a:p>
        </p:txBody>
      </p:sp>
    </p:spTree>
    <p:extLst>
      <p:ext uri="{BB962C8B-B14F-4D97-AF65-F5344CB8AC3E}">
        <p14:creationId xmlns:p14="http://schemas.microsoft.com/office/powerpoint/2010/main" val="311893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Setting our house in order must involve earnest prayer.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17964"/>
            <a:ext cx="10899778" cy="4966615"/>
          </a:xfrm>
        </p:spPr>
        <p:txBody>
          <a:bodyPr>
            <a:normAutofit/>
          </a:bodyPr>
          <a:lstStyle/>
          <a:p>
            <a:r>
              <a:rPr lang="en-US" sz="2800" dirty="0"/>
              <a:t>First thing King Hezekiah did (2 Kings 20:2-3):     </a:t>
            </a:r>
            <a:r>
              <a:rPr lang="en-US" sz="2800" i="1" dirty="0"/>
              <a:t>“He turned his face to the wall, and prayed to the Lord, saying, ‘</a:t>
            </a:r>
            <a:r>
              <a:rPr lang="en-US" sz="2800" b="1" i="1" dirty="0"/>
              <a:t>Remember</a:t>
            </a:r>
            <a:r>
              <a:rPr lang="en-US" sz="2800" i="1" dirty="0"/>
              <a:t> now, O Lord, I beseech Thee, how </a:t>
            </a:r>
            <a:r>
              <a:rPr lang="en-US" sz="2800" b="1" i="1" dirty="0"/>
              <a:t>I have walked before Thee in truth and with a whole heart</a:t>
            </a:r>
            <a:r>
              <a:rPr lang="en-US" sz="2800" i="1" dirty="0"/>
              <a:t>, and have</a:t>
            </a:r>
            <a:r>
              <a:rPr lang="en-US" sz="2800" b="1" i="1" dirty="0"/>
              <a:t> done what is good in Thy sight</a:t>
            </a:r>
            <a:r>
              <a:rPr lang="en-US" sz="2800" i="1" dirty="0"/>
              <a:t>.’”</a:t>
            </a:r>
          </a:p>
          <a:p>
            <a:r>
              <a:rPr lang="en-US" sz="2800" dirty="0"/>
              <a:t> King Hezekiah didn’t pray to a stranger. He prayed “as he had been doing previously” (Daniel 6:10).</a:t>
            </a:r>
          </a:p>
          <a:p>
            <a:r>
              <a:rPr lang="en-US" sz="2800" dirty="0"/>
              <a:t>In such a time, could we ask God to remember how we had served Him faithfully with our whole heart and that we did what He asked of us?</a:t>
            </a:r>
          </a:p>
        </p:txBody>
      </p:sp>
    </p:spTree>
    <p:extLst>
      <p:ext uri="{BB962C8B-B14F-4D97-AF65-F5344CB8AC3E}">
        <p14:creationId xmlns:p14="http://schemas.microsoft.com/office/powerpoint/2010/main" val="423200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Setting our house in order must involve earnest prayer.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17964"/>
            <a:ext cx="10899778" cy="499814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Hebrew writer speaks (Hebrews 4:16) of </a:t>
            </a:r>
            <a:r>
              <a:rPr lang="en-US" sz="2800" i="1" dirty="0"/>
              <a:t>“</a:t>
            </a:r>
            <a:r>
              <a:rPr lang="en-US" sz="2800" b="1" i="1" dirty="0"/>
              <a:t>draw(</a:t>
            </a:r>
            <a:r>
              <a:rPr lang="en-US" sz="2800" b="1" i="1" dirty="0" err="1"/>
              <a:t>ing</a:t>
            </a:r>
            <a:r>
              <a:rPr lang="en-US" sz="2800" b="1" i="1" dirty="0"/>
              <a:t>) near with confidence </a:t>
            </a:r>
            <a:r>
              <a:rPr lang="en-US" sz="2800" i="1" dirty="0"/>
              <a:t>to the throne of grace, that we may receive mercy and may find grace to help </a:t>
            </a:r>
            <a:r>
              <a:rPr lang="en-US" sz="2800" b="1" i="1" dirty="0"/>
              <a:t>in time of need</a:t>
            </a:r>
            <a:r>
              <a:rPr lang="en-US" sz="2800" i="1" dirty="0"/>
              <a:t>.” – </a:t>
            </a:r>
            <a:r>
              <a:rPr lang="en-US" sz="2800" dirty="0"/>
              <a:t>what if we haven’t been serving God with our whole heart? </a:t>
            </a:r>
          </a:p>
          <a:p>
            <a:r>
              <a:rPr lang="en-US" sz="2800" dirty="0"/>
              <a:t>In such dire times, we need to remember to </a:t>
            </a:r>
            <a:r>
              <a:rPr lang="en-US" sz="2800" i="1" dirty="0"/>
              <a:t>“</a:t>
            </a:r>
            <a:r>
              <a:rPr lang="en-US" sz="2800" b="1" i="1" dirty="0"/>
              <a:t>cast all your anxiety upon Him</a:t>
            </a:r>
            <a:r>
              <a:rPr lang="en-US" sz="2800" i="1" dirty="0"/>
              <a:t>, because </a:t>
            </a:r>
            <a:r>
              <a:rPr lang="en-US" sz="2800" b="1" i="1" dirty="0"/>
              <a:t>He cares </a:t>
            </a:r>
            <a:r>
              <a:rPr lang="en-US" sz="2800" i="1" dirty="0"/>
              <a:t>for you”</a:t>
            </a:r>
            <a:r>
              <a:rPr lang="en-US" sz="2800" dirty="0"/>
              <a:t> (1 Peter 5:7) and that our prayers and petitions are God’s </a:t>
            </a:r>
            <a:r>
              <a:rPr lang="en-US" sz="2800" b="1" i="1" dirty="0"/>
              <a:t>“delight”</a:t>
            </a:r>
            <a:r>
              <a:rPr lang="en-US" sz="2800" dirty="0"/>
              <a:t> (Proverbs 15:8).</a:t>
            </a:r>
          </a:p>
          <a:p>
            <a:r>
              <a:rPr lang="en-US" sz="2800" dirty="0"/>
              <a:t>We have to believe prayer can </a:t>
            </a:r>
            <a:r>
              <a:rPr lang="en-US" sz="2800" b="1" i="1" dirty="0"/>
              <a:t>“accomplish much” </a:t>
            </a:r>
            <a:br>
              <a:rPr lang="en-US" sz="2800" b="1" i="1" dirty="0"/>
            </a:br>
            <a:r>
              <a:rPr lang="en-US" sz="2800" dirty="0"/>
              <a:t>(James 5:16; cf., 1:6). </a:t>
            </a:r>
          </a:p>
        </p:txBody>
      </p:sp>
    </p:spTree>
    <p:extLst>
      <p:ext uri="{BB962C8B-B14F-4D97-AF65-F5344CB8AC3E}">
        <p14:creationId xmlns:p14="http://schemas.microsoft.com/office/powerpoint/2010/main" val="358860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Setting our house in order often means a new priority.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1717964"/>
            <a:ext cx="10768123" cy="4966615"/>
          </a:xfrm>
        </p:spPr>
        <p:txBody>
          <a:bodyPr>
            <a:normAutofit/>
          </a:bodyPr>
          <a:lstStyle/>
          <a:p>
            <a:r>
              <a:rPr lang="en-US" sz="2800" dirty="0"/>
              <a:t>When faced with news like King Hezekiah, many find that what used to be important no longer is – and what hasn’t been a priority to now  be one. </a:t>
            </a:r>
          </a:p>
          <a:p>
            <a:r>
              <a:rPr lang="en-US" sz="2800" dirty="0"/>
              <a:t>Many things we put off and procrastinated regarding now find themselves at the top of our “to do” list. Why is that?</a:t>
            </a:r>
          </a:p>
          <a:p>
            <a:r>
              <a:rPr lang="en-US" sz="2800" dirty="0"/>
              <a:t>The command in Matthew 6:33 is not reserved for those on their proverbial “last lap”. </a:t>
            </a:r>
          </a:p>
          <a:p>
            <a:r>
              <a:rPr lang="en-US" sz="2800" dirty="0"/>
              <a:t>Examples: Luke 10:40-42; 12:16-21; 14:18ff.</a:t>
            </a:r>
          </a:p>
        </p:txBody>
      </p:sp>
    </p:spTree>
    <p:extLst>
      <p:ext uri="{BB962C8B-B14F-4D97-AF65-F5344CB8AC3E}">
        <p14:creationId xmlns:p14="http://schemas.microsoft.com/office/powerpoint/2010/main" val="278215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60" y="452718"/>
            <a:ext cx="8681544" cy="1400530"/>
          </a:xfrm>
        </p:spPr>
        <p:txBody>
          <a:bodyPr/>
          <a:lstStyle/>
          <a:p>
            <a:r>
              <a:rPr lang="en-US" sz="3600" b="1" dirty="0"/>
              <a:t>Setting our house in order means doing all to turn others from sin.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2144110"/>
            <a:ext cx="10704786" cy="4540468"/>
          </a:xfrm>
        </p:spPr>
        <p:txBody>
          <a:bodyPr>
            <a:normAutofit/>
          </a:bodyPr>
          <a:lstStyle/>
          <a:p>
            <a:r>
              <a:rPr lang="en-US" sz="2800" dirty="0"/>
              <a:t>Would our preparations include wanting to ensure our family and friends were on the right path?</a:t>
            </a:r>
          </a:p>
          <a:p>
            <a:r>
              <a:rPr lang="en-US" sz="2800" dirty="0"/>
              <a:t>The rich man in Luke 16:27-28 wanted to warn his brothers. </a:t>
            </a:r>
          </a:p>
          <a:p>
            <a:r>
              <a:rPr lang="en-US" sz="2800" dirty="0"/>
              <a:t>There is a time to warn the wicked    (Ezekiel 3:17-21) and a time to restore the one caught in any trespass </a:t>
            </a:r>
            <a:br>
              <a:rPr lang="en-US" sz="2800" dirty="0"/>
            </a:br>
            <a:r>
              <a:rPr lang="en-US" sz="2800" dirty="0"/>
              <a:t>(Galatians 6:1). </a:t>
            </a:r>
          </a:p>
          <a:p>
            <a:r>
              <a:rPr lang="en-US" sz="2800" dirty="0"/>
              <a:t>There is always time to </a:t>
            </a:r>
            <a:r>
              <a:rPr lang="en-US" sz="2800" i="1" dirty="0"/>
              <a:t>“reprove, rebuke and exhort with great patience and instruction”</a:t>
            </a:r>
            <a:r>
              <a:rPr lang="en-US" sz="2800" dirty="0"/>
              <a:t> (2 Timothy 4:2)</a:t>
            </a:r>
          </a:p>
        </p:txBody>
      </p:sp>
    </p:spTree>
    <p:extLst>
      <p:ext uri="{BB962C8B-B14F-4D97-AF65-F5344CB8AC3E}">
        <p14:creationId xmlns:p14="http://schemas.microsoft.com/office/powerpoint/2010/main" val="2053525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1138</Words>
  <Application>Microsoft Office PowerPoint</Application>
  <PresentationFormat>Widescreen</PresentationFormat>
  <Paragraphs>76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</vt:lpstr>
      <vt:lpstr>“Set Your House In Order”</vt:lpstr>
      <vt:lpstr>Background of King Hezekiah</vt:lpstr>
      <vt:lpstr>Background of King Hezekiah</vt:lpstr>
      <vt:lpstr>Don’t wait to be told…</vt:lpstr>
      <vt:lpstr>Don’t wait to be told…</vt:lpstr>
      <vt:lpstr>Setting our house in order must involve earnest prayer.</vt:lpstr>
      <vt:lpstr>Setting our house in order must involve earnest prayer.</vt:lpstr>
      <vt:lpstr>Setting our house in order often means a new priority. </vt:lpstr>
      <vt:lpstr>Setting our house in order means doing all to turn others from sin.</vt:lpstr>
      <vt:lpstr>Setting our house in order means resolving conflicts with others.</vt:lpstr>
      <vt:lpstr>Setting our house in order means detaching ourselves from the things of this life.</vt:lpstr>
      <vt:lpstr>Setting our house in order should mean being “hard pressed”.</vt:lpstr>
      <vt:lpstr>Setting our house in order must include making things right with God</vt:lpstr>
      <vt:lpstr>Now is the time to be setting our house in order.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2018-03-10T22:58:09Z</dcterms:created>
  <dcterms:modified xsi:type="dcterms:W3CDTF">2022-04-26T22:53:07Z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