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64" r:id="rId5"/>
    <p:sldId id="267" r:id="rId6"/>
    <p:sldId id="268" r:id="rId7"/>
    <p:sldId id="269" r:id="rId8"/>
    <p:sldId id="270" r:id="rId9"/>
    <p:sldId id="272" r:id="rId10"/>
    <p:sldId id="271" r:id="rId11"/>
    <p:sldId id="274" r:id="rId12"/>
    <p:sldId id="275" r:id="rId13"/>
    <p:sldId id="273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1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48"/>
      </p:cViewPr>
      <p:guideLst/>
    </p:cSldViewPr>
  </p:slideViewPr>
  <p:outlineViewPr>
    <p:cViewPr>
      <p:scale>
        <a:sx n="33" d="100"/>
        <a:sy n="33" d="100"/>
      </p:scale>
      <p:origin x="0" y="-60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56BCF2-6599-4593-815B-F42EEAA7D5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B4BCE-EB00-40C3-8358-6B0B7A1AF4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4/3/2022pm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9099C-9859-4E31-BD75-643875B3F5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 Beautiful Life - Finding Ourselves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A35F5-52A2-44C5-95C0-31E53D8247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B5511-330F-4C1E-B9BC-D2265728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013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4/3/2022pm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A Beautiful Life - Finding Ourselves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03D041F-34DA-40E9-ABB9-FF1CCCDB3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5746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BDDB7-15CE-40E7-BCE4-C614427028E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8EB55-2ABF-41BB-8546-0CA931E02D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3323709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paradoxical statement that is often used by God - when comparing the physical to the spiritual.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Matthew 16:25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WHAT IS MEANT BY THIS SOUL OR LIFE OF MAN? It is the living principle; the </a:t>
            </a:r>
            <a:r>
              <a:rPr lang="en-US" dirty="0" err="1"/>
              <a:t>centre</a:t>
            </a:r>
            <a:r>
              <a:rPr lang="en-US" dirty="0"/>
              <a:t> of man's capacities, passions, energies;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3AB11-D819-41D0-9F67-0D30AB597BE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9C4AA-7303-4F17-AFC9-AA3119F14C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1073643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Ps 107:9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r He has satisfied the thirsty soul,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And the hungry soul He has filled with what is good.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32B61-FD9C-4ECF-8DE2-4D4AC472FE4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BA40B-D563-4107-876F-9C8C5418CE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3492978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Ps 107:9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r He has satisfied the thirsty soul,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And the hungry soul He has filled with what is good.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4E190-C586-4D86-9516-50677475C2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F0B83-C93D-49FC-BE9D-C5BEAFA376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1856250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33F3-CBE3-421E-A637-48909E94CA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1D353-DD34-4BCA-9391-843F9BEF6B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321903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9AEAC-3625-4DBE-AE41-ECEF3E481B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A0217-5832-4357-9F4C-11B636AD8B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306101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Heb 11:24-27</a:t>
            </a:r>
          </a:p>
          <a:p>
            <a:r>
              <a:rPr lang="en-US" dirty="0"/>
              <a:t>By faith Moses, when he had grown up, refused to be called the son of Pharaoh's daughter, 25 choosing rather to endure ill-treatment with the people of God than to enjoy the passing pleasures of sin, 26 considering the reproach of Christ greater riches than the treasures of Egypt; for he was looking to the reward.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88086-4CF5-45A8-B499-687A18F5A5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57188-AF8F-48C1-AFCD-600EFD9FD3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2238980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sz="1300" dirty="0"/>
              <a:t>Sorrow - i.e., the lusts that end in "sorrow," opposed to "rejoice," and "heart cheer thee" (Eccl 11:9); i.e., "Remove" all "the ways of thine heart:" "remove," etc., is thus opposed to "walk in," etc. (Eccl 11:9). The Hebrew for "sorrow" or 'anger' [</a:t>
            </a:r>
            <a:r>
              <a:rPr lang="en-US" sz="1300" dirty="0" err="1"/>
              <a:t>ka±ac</a:t>
            </a:r>
            <a:r>
              <a:rPr lang="en-US" sz="1300" dirty="0"/>
              <a:t>] expresses any mental excitement, whether from anger (a tendency of the young especially), jealousy, ambition, etc. Remove these, and all the self-indulgences that cause them, and retain the serene </a:t>
            </a:r>
            <a:r>
              <a:rPr lang="en-US" sz="1300" dirty="0" err="1"/>
              <a:t>tranquillity</a:t>
            </a:r>
            <a:r>
              <a:rPr lang="en-US" sz="1300" dirty="0"/>
              <a:t> of a godly mind. (from Jamieson, Fausset, and Brown Commentary,.)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6F155-E4FB-45A5-AEBD-1CD99C7B7A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BC1E5-F9D0-4557-B9E4-B3746C9D4F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138031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6B050-7DF2-4CA0-BFA0-ADA10777A7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3B850-596A-4F3F-A000-2F7911D23D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3433689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07FD7-72EB-4682-9D7F-7D240AB753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E37EC-7216-4C2A-9A4E-5250779B5C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327500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Christian love, whether exercised toward the brethren, or toward men generally, is </a:t>
            </a:r>
            <a:r>
              <a:rPr lang="en-US" b="1" dirty="0"/>
              <a:t>not an impulse from the feelings, it does not always run with the natural inclinations, nor does it spend itself only upon those for whom some affinity is discovered</a:t>
            </a:r>
            <a:r>
              <a:rPr lang="en-US" dirty="0"/>
              <a:t>. Love seeks the welfare of all, Rom 15:2, and works no ill to any, 13:8,9,10; love seeks opportunity to do good to 'all men,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(from Vine's Expository Dictionary of Biblical Words, Copyright © 1985, Thomas Nelson Publishers.)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888B9-D6A5-4C48-B19B-2A37B6B6891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62CFA-9843-4532-A7EC-12B8B16EE8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198245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74229-45B5-46F9-9C46-29277A68F7D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81B7B-03F8-4A3C-A8F4-E03C7138D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2676297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D041F-34DA-40E9-ABB9-FF1CCCDB3974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17B9-5E5F-4EA5-A17F-367C7154E66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4/3/2022pm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DC186-F4E8-4730-9E7A-3E2054DF02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 Beautiful Life - Finding Ourselves</a:t>
            </a:r>
          </a:p>
        </p:txBody>
      </p:sp>
    </p:spTree>
    <p:extLst>
      <p:ext uri="{BB962C8B-B14F-4D97-AF65-F5344CB8AC3E}">
        <p14:creationId xmlns:p14="http://schemas.microsoft.com/office/powerpoint/2010/main" val="211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1604-858C-4039-86E0-0AB3A3CD7A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Beautiful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13D96-883F-447E-BC22-16EAEAD74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1" y="4800600"/>
            <a:ext cx="9861053" cy="169164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Promises For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Present Life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Life To Come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 Timothy 4:8)</a:t>
            </a:r>
          </a:p>
        </p:txBody>
      </p:sp>
    </p:spTree>
    <p:extLst>
      <p:ext uri="{BB962C8B-B14F-4D97-AF65-F5344CB8AC3E}">
        <p14:creationId xmlns:p14="http://schemas.microsoft.com/office/powerpoint/2010/main" val="115341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332" y="262393"/>
            <a:ext cx="10231180" cy="846879"/>
          </a:xfrm>
        </p:spPr>
        <p:txBody>
          <a:bodyPr/>
          <a:lstStyle/>
          <a:p>
            <a:r>
              <a:rPr lang="en-US" dirty="0"/>
              <a:t>The Lord’s Directive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32" y="1244184"/>
            <a:ext cx="10536072" cy="5238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Lose our life to gain it</a:t>
            </a:r>
            <a:r>
              <a:rPr lang="en-US" sz="3000" dirty="0">
                <a:solidFill>
                  <a:schemeClr val="tx1"/>
                </a:solidFill>
              </a:rPr>
              <a:t>. (The great paradox!)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Matthew 16:25, </a:t>
            </a:r>
            <a:r>
              <a:rPr lang="en-US" sz="3000" i="1" dirty="0">
                <a:solidFill>
                  <a:schemeClr val="tx1"/>
                </a:solidFill>
              </a:rPr>
              <a:t>“For </a:t>
            </a:r>
            <a:r>
              <a:rPr lang="en-US" sz="3000" b="1" i="1" dirty="0">
                <a:solidFill>
                  <a:schemeClr val="tx1"/>
                </a:solidFill>
              </a:rPr>
              <a:t>whoever wishes to save his life will lose it</a:t>
            </a:r>
            <a:r>
              <a:rPr lang="en-US" sz="3000" i="1" dirty="0">
                <a:solidFill>
                  <a:schemeClr val="tx1"/>
                </a:solidFill>
              </a:rPr>
              <a:t>; but </a:t>
            </a:r>
            <a:r>
              <a:rPr lang="en-US" sz="3000" b="1" i="1" dirty="0">
                <a:solidFill>
                  <a:schemeClr val="tx1"/>
                </a:solidFill>
              </a:rPr>
              <a:t>whoever loses his life for My sake will find it</a:t>
            </a:r>
            <a:r>
              <a:rPr lang="en-US" sz="3000" i="1" dirty="0">
                <a:solidFill>
                  <a:schemeClr val="tx1"/>
                </a:solidFill>
              </a:rPr>
              <a:t>.”</a:t>
            </a:r>
            <a:r>
              <a:rPr lang="en-US" sz="3000" dirty="0">
                <a:solidFill>
                  <a:schemeClr val="tx1"/>
                </a:solidFill>
              </a:rPr>
              <a:t>  (What life?)</a:t>
            </a:r>
          </a:p>
          <a:p>
            <a:r>
              <a:rPr lang="en-US" sz="2800" dirty="0">
                <a:solidFill>
                  <a:schemeClr val="tx1"/>
                </a:solidFill>
              </a:rPr>
              <a:t>What if we </a:t>
            </a:r>
            <a:r>
              <a:rPr lang="en-US" sz="2800" b="1" i="1" dirty="0">
                <a:solidFill>
                  <a:schemeClr val="tx1"/>
                </a:solidFill>
              </a:rPr>
              <a:t>“gain the whole world and forfeit our soul</a:t>
            </a:r>
            <a:r>
              <a:rPr lang="en-US" sz="2800" dirty="0">
                <a:solidFill>
                  <a:schemeClr val="tx1"/>
                </a:solidFill>
              </a:rPr>
              <a:t>”? (vs. 26)</a:t>
            </a:r>
          </a:p>
          <a:p>
            <a:r>
              <a:rPr lang="en-US" sz="2800" dirty="0">
                <a:solidFill>
                  <a:schemeClr val="tx1"/>
                </a:solidFill>
              </a:rPr>
              <a:t>What is it that we “</a:t>
            </a:r>
            <a:r>
              <a:rPr lang="en-US" sz="2800" b="1" i="1" dirty="0">
                <a:solidFill>
                  <a:schemeClr val="tx1"/>
                </a:solidFill>
              </a:rPr>
              <a:t>find</a:t>
            </a:r>
            <a:r>
              <a:rPr lang="en-US" sz="2800" dirty="0">
                <a:solidFill>
                  <a:schemeClr val="tx1"/>
                </a:solidFill>
              </a:rPr>
              <a:t>”? (Luke 18:29; 16:23-25; Deut. 6:24)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The brethren of Macedonia understood the need to </a:t>
            </a:r>
            <a:r>
              <a:rPr lang="en-US" sz="3000" b="1" i="1" dirty="0">
                <a:solidFill>
                  <a:schemeClr val="tx1"/>
                </a:solidFill>
              </a:rPr>
              <a:t>“lose”</a:t>
            </a:r>
            <a:r>
              <a:rPr lang="en-US" sz="3000" dirty="0">
                <a:solidFill>
                  <a:schemeClr val="tx1"/>
                </a:solidFill>
              </a:rPr>
              <a:t> their life for Christ’s sake as they </a:t>
            </a:r>
            <a:r>
              <a:rPr lang="en-US" sz="3000" b="1" i="1" dirty="0">
                <a:solidFill>
                  <a:schemeClr val="tx1"/>
                </a:solidFill>
              </a:rPr>
              <a:t>“first gave themselves to the Lord”</a:t>
            </a:r>
            <a:r>
              <a:rPr lang="en-US" sz="3000" dirty="0">
                <a:solidFill>
                  <a:schemeClr val="tx1"/>
                </a:solidFill>
              </a:rPr>
              <a:t>. (2 Corinthians 8:5; cf., Galatians 2:20)</a:t>
            </a:r>
          </a:p>
        </p:txBody>
      </p:sp>
    </p:spTree>
    <p:extLst>
      <p:ext uri="{BB962C8B-B14F-4D97-AF65-F5344CB8AC3E}">
        <p14:creationId xmlns:p14="http://schemas.microsoft.com/office/powerpoint/2010/main" val="96492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332" y="262394"/>
            <a:ext cx="10231180" cy="966800"/>
          </a:xfrm>
        </p:spPr>
        <p:txBody>
          <a:bodyPr/>
          <a:lstStyle/>
          <a:p>
            <a:r>
              <a:rPr lang="en-US" dirty="0"/>
              <a:t>The Lord’s Directive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32" y="1828800"/>
            <a:ext cx="10536072" cy="46538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Empty ourself to become full</a:t>
            </a:r>
            <a:r>
              <a:rPr lang="en-US" sz="30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Philippians 2:5-7, </a:t>
            </a:r>
            <a:r>
              <a:rPr lang="en-US" sz="3000" i="1" dirty="0">
                <a:solidFill>
                  <a:schemeClr val="tx1"/>
                </a:solidFill>
              </a:rPr>
              <a:t>“</a:t>
            </a:r>
            <a:r>
              <a:rPr lang="en-US" sz="3000" b="1" i="1" dirty="0">
                <a:solidFill>
                  <a:schemeClr val="tx1"/>
                </a:solidFill>
              </a:rPr>
              <a:t>Have this attitude in yourselves </a:t>
            </a:r>
            <a:r>
              <a:rPr lang="en-US" sz="3000" i="1" dirty="0">
                <a:solidFill>
                  <a:schemeClr val="tx1"/>
                </a:solidFill>
              </a:rPr>
              <a:t>which was also in Christ Jesus… e</a:t>
            </a:r>
            <a:r>
              <a:rPr lang="en-US" sz="3000" b="1" i="1" dirty="0">
                <a:solidFill>
                  <a:schemeClr val="tx1"/>
                </a:solidFill>
              </a:rPr>
              <a:t>mptied Himself, taking the form of a bond-servant</a:t>
            </a:r>
            <a:r>
              <a:rPr lang="en-US" sz="3000" i="1" dirty="0">
                <a:solidFill>
                  <a:schemeClr val="tx1"/>
                </a:solidFill>
              </a:rPr>
              <a:t>…”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Luke 1:53, </a:t>
            </a:r>
            <a:r>
              <a:rPr lang="en-US" sz="3000" i="1" dirty="0">
                <a:solidFill>
                  <a:schemeClr val="tx1"/>
                </a:solidFill>
              </a:rPr>
              <a:t>“</a:t>
            </a:r>
            <a:r>
              <a:rPr lang="en-US" sz="3000" b="1" i="1" dirty="0">
                <a:solidFill>
                  <a:schemeClr val="tx1"/>
                </a:solidFill>
              </a:rPr>
              <a:t>He has filled the hungry </a:t>
            </a:r>
            <a:r>
              <a:rPr lang="en-US" sz="3000" i="1" dirty="0">
                <a:solidFill>
                  <a:schemeClr val="tx1"/>
                </a:solidFill>
              </a:rPr>
              <a:t>with good things; and sent away the rich empty-handed.”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(Psalms 107:9)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“None of self; and all of Thee”.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The ultimate joy under the sun is found in offering ourselves as living sacrifices unto God. (Romans 12:1-2)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28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332" y="262394"/>
            <a:ext cx="10231180" cy="966800"/>
          </a:xfrm>
        </p:spPr>
        <p:txBody>
          <a:bodyPr/>
          <a:lstStyle/>
          <a:p>
            <a:r>
              <a:rPr lang="en-US" dirty="0"/>
              <a:t>Two Approaches To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32" y="1528998"/>
            <a:ext cx="10536072" cy="495369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Deny self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Take up your cross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Follow Christ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Lose your life for His sake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Forsake the world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Keep your soul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Share His reward/glory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Live for yourself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Ignore the cross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Follow the world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Save your life for your sake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Gain the world 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Lose your soul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Lose His reward/glory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959304-B084-42B5-96FD-27C583D6F027}"/>
              </a:ext>
            </a:extLst>
          </p:cNvPr>
          <p:cNvCxnSpPr/>
          <p:nvPr/>
        </p:nvCxnSpPr>
        <p:spPr>
          <a:xfrm>
            <a:off x="5591331" y="1618938"/>
            <a:ext cx="0" cy="46919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97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43" y="262393"/>
            <a:ext cx="9999169" cy="1428929"/>
          </a:xfrm>
        </p:spPr>
        <p:txBody>
          <a:bodyPr/>
          <a:lstStyle/>
          <a:p>
            <a:r>
              <a:rPr lang="en-US" dirty="0"/>
              <a:t>God’s Invitation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43" y="1828800"/>
            <a:ext cx="10304061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Rejoice and give glory to God for all He blesses you with in this life! </a:t>
            </a:r>
            <a:r>
              <a:rPr lang="en-US" sz="2800" dirty="0">
                <a:solidFill>
                  <a:schemeClr val="tx1"/>
                </a:solidFill>
              </a:rPr>
              <a:t>(Eccles. 3:12; 5:19; Philippians 4:4-6)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The best is yet to come! </a:t>
            </a:r>
            <a:r>
              <a:rPr lang="en-US" sz="2800" dirty="0">
                <a:solidFill>
                  <a:schemeClr val="tx1"/>
                </a:solidFill>
              </a:rPr>
              <a:t>(1 Peter 4:13; Eccles. 11:8)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Moses understood that! </a:t>
            </a:r>
            <a:r>
              <a:rPr lang="en-US" sz="2800" dirty="0">
                <a:solidFill>
                  <a:schemeClr val="tx1"/>
                </a:solidFill>
              </a:rPr>
              <a:t>(Hebrews 11:24-26)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Always live with </a:t>
            </a:r>
            <a:r>
              <a:rPr lang="en-US" sz="2800" b="1" dirty="0">
                <a:solidFill>
                  <a:schemeClr val="tx1"/>
                </a:solidFill>
              </a:rPr>
              <a:t>God’s judgment in mind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(2 Corinthians 5:9-10, 17, 20)</a:t>
            </a:r>
          </a:p>
        </p:txBody>
      </p:sp>
    </p:spTree>
    <p:extLst>
      <p:ext uri="{BB962C8B-B14F-4D97-AF65-F5344CB8AC3E}">
        <p14:creationId xmlns:p14="http://schemas.microsoft.com/office/powerpoint/2010/main" val="257023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3DC8-C990-45B4-A7D7-0230DBD0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696" y="262393"/>
            <a:ext cx="10012816" cy="1428929"/>
          </a:xfrm>
        </p:spPr>
        <p:txBody>
          <a:bodyPr/>
          <a:lstStyle/>
          <a:p>
            <a:r>
              <a:rPr lang="en-US" dirty="0"/>
              <a:t>The Life That Now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76BF1-8E57-41D2-B6E7-871084056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695" y="1828800"/>
            <a:ext cx="10331356" cy="4351337"/>
          </a:xfrm>
        </p:spPr>
        <p:txBody>
          <a:bodyPr>
            <a:norm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 Luke 18:29-30; Jesus addressed both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“the present life”</a:t>
            </a: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“the life to come” </a:t>
            </a: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 promising God’s blessings.</a:t>
            </a:r>
            <a:endParaRPr lang="en-US" sz="28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How are Christians today to manage their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“present life” </a:t>
            </a: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while keeping focused on the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“life to come”</a:t>
            </a:r>
            <a:r>
              <a:rPr lang="en-US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? </a:t>
            </a:r>
            <a:endParaRPr lang="en-US" sz="2800" b="1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They understood the challenge </a:t>
            </a: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&amp; it is so for us as well. </a:t>
            </a:r>
            <a:endParaRPr lang="en-US" sz="28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Being disciples of Christ and believers in the word of God, </a:t>
            </a:r>
            <a:r>
              <a:rPr lang="en-US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we need to look to the Bible to help navigate our life here </a:t>
            </a: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 </a:t>
            </a:r>
            <a:r>
              <a:rPr lang="en-US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preparation for the life to come</a:t>
            </a:r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28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0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62394"/>
            <a:ext cx="9692640" cy="891850"/>
          </a:xfrm>
        </p:spPr>
        <p:txBody>
          <a:bodyPr>
            <a:normAutofit/>
          </a:bodyPr>
          <a:lstStyle/>
          <a:p>
            <a:r>
              <a:rPr lang="en-US" sz="4200" dirty="0"/>
              <a:t>The Wisdom of Solomon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334126"/>
            <a:ext cx="9830849" cy="5261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Only with God </a:t>
            </a:r>
            <a:r>
              <a:rPr lang="en-US" sz="3200" dirty="0">
                <a:solidFill>
                  <a:schemeClr val="tx1"/>
                </a:solidFill>
              </a:rPr>
              <a:t>can we </a:t>
            </a:r>
            <a:r>
              <a:rPr lang="en-US" sz="3200" b="1" dirty="0">
                <a:solidFill>
                  <a:schemeClr val="tx1"/>
                </a:solidFill>
              </a:rPr>
              <a:t>find true fulfillment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“This also I have seen that </a:t>
            </a:r>
            <a:r>
              <a:rPr lang="en-US" sz="3200" b="1" i="1" dirty="0">
                <a:solidFill>
                  <a:schemeClr val="tx1"/>
                </a:solidFill>
              </a:rPr>
              <a:t>it is from the hand of God</a:t>
            </a:r>
            <a:r>
              <a:rPr lang="en-US" sz="3200" i="1" dirty="0">
                <a:solidFill>
                  <a:schemeClr val="tx1"/>
                </a:solidFill>
              </a:rPr>
              <a:t>. For </a:t>
            </a:r>
            <a:r>
              <a:rPr lang="en-US" sz="3200" b="1" i="1" dirty="0">
                <a:solidFill>
                  <a:schemeClr val="tx1"/>
                </a:solidFill>
              </a:rPr>
              <a:t>who can eat and who can have enjoyment without Him</a:t>
            </a:r>
            <a:r>
              <a:rPr lang="en-US" sz="3200" i="1" dirty="0">
                <a:solidFill>
                  <a:schemeClr val="tx1"/>
                </a:solidFill>
              </a:rPr>
              <a:t>?” </a:t>
            </a:r>
            <a:r>
              <a:rPr lang="en-US" sz="3200" dirty="0">
                <a:solidFill>
                  <a:schemeClr val="tx1"/>
                </a:solidFill>
              </a:rPr>
              <a:t>(Ecclesiastes 2:24-26; 3:12; 5:19-20; 6:2; 9:8-10; compare to Heb. 11:25)</a:t>
            </a:r>
          </a:p>
        </p:txBody>
      </p:sp>
    </p:spTree>
    <p:extLst>
      <p:ext uri="{BB962C8B-B14F-4D97-AF65-F5344CB8AC3E}">
        <p14:creationId xmlns:p14="http://schemas.microsoft.com/office/powerpoint/2010/main" val="32182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262394"/>
            <a:ext cx="10299419" cy="786918"/>
          </a:xfrm>
        </p:spPr>
        <p:txBody>
          <a:bodyPr/>
          <a:lstStyle/>
          <a:p>
            <a:r>
              <a:rPr lang="en-US" dirty="0"/>
              <a:t>The Wisdom of Solomon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93" y="1214204"/>
            <a:ext cx="10577014" cy="54868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Ecclesiastes 11:9,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Rejoice</a:t>
            </a:r>
            <a:r>
              <a:rPr lang="en-US" sz="2800" i="1" dirty="0">
                <a:solidFill>
                  <a:schemeClr val="tx1"/>
                </a:solidFill>
              </a:rPr>
              <a:t>, young man, during your (youth), and let your heart be pleasant …and follow the impulses of your heart and the desires of your eyes. </a:t>
            </a:r>
            <a:r>
              <a:rPr lang="en-US" sz="2800" b="1" i="1" dirty="0">
                <a:solidFill>
                  <a:schemeClr val="tx1"/>
                </a:solidFill>
              </a:rPr>
              <a:t>Yet know that God will bring you to judgment for all these thing</a:t>
            </a:r>
            <a:r>
              <a:rPr lang="en-US" sz="2800" i="1" dirty="0">
                <a:solidFill>
                  <a:schemeClr val="tx1"/>
                </a:solidFill>
              </a:rPr>
              <a:t>s.” </a:t>
            </a:r>
            <a:endParaRPr lang="en-US" sz="3000" b="1" i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Ecclesiastes 11:10, </a:t>
            </a:r>
            <a:r>
              <a:rPr lang="en-US" sz="2800" i="1" dirty="0">
                <a:solidFill>
                  <a:schemeClr val="tx1"/>
                </a:solidFill>
              </a:rPr>
              <a:t>“So,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remove</a:t>
            </a:r>
            <a:r>
              <a:rPr lang="en-US" sz="2800" i="1" dirty="0">
                <a:solidFill>
                  <a:schemeClr val="tx1"/>
                </a:solidFill>
              </a:rPr>
              <a:t> grief and anger from your heart and put away pain from your body, because childhood and the prime of life are fleeting.”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Ecclesiastes 12:1,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Remember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your Creator </a:t>
            </a:r>
            <a:r>
              <a:rPr lang="en-US" sz="2800" i="1" dirty="0">
                <a:solidFill>
                  <a:schemeClr val="tx1"/>
                </a:solidFill>
              </a:rPr>
              <a:t>in the days of your youth, before the evil days come and the years draw near when you will say, ‘I have no delight in them’”.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3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262393"/>
            <a:ext cx="10299419" cy="1428929"/>
          </a:xfrm>
        </p:spPr>
        <p:txBody>
          <a:bodyPr/>
          <a:lstStyle/>
          <a:p>
            <a:r>
              <a:rPr lang="en-US" dirty="0"/>
              <a:t>The Wisdom of Solomon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93" y="1828800"/>
            <a:ext cx="10399594" cy="4653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The conclusion, when all has been heard: fear God and keep His commandments</a:t>
            </a:r>
            <a:r>
              <a:rPr lang="en-US" sz="3200" i="1" dirty="0">
                <a:solidFill>
                  <a:schemeClr val="tx1"/>
                </a:solidFill>
              </a:rPr>
              <a:t>, because this applies to every person (for this is the whole duty of man, </a:t>
            </a:r>
            <a:r>
              <a:rPr lang="en-US" sz="1400" i="1" dirty="0">
                <a:solidFill>
                  <a:schemeClr val="tx1"/>
                </a:solidFill>
              </a:rPr>
              <a:t>ESV</a:t>
            </a:r>
            <a:r>
              <a:rPr lang="en-US" sz="3200" i="1" dirty="0">
                <a:solidFill>
                  <a:schemeClr val="tx1"/>
                </a:solidFill>
              </a:rPr>
              <a:t>; for this is the whole of man, </a:t>
            </a:r>
            <a:r>
              <a:rPr lang="en-US" sz="1400" i="1" dirty="0">
                <a:solidFill>
                  <a:schemeClr val="tx1"/>
                </a:solidFill>
              </a:rPr>
              <a:t>ASV</a:t>
            </a:r>
            <a:r>
              <a:rPr lang="en-US" sz="3200" i="1" dirty="0">
                <a:solidFill>
                  <a:schemeClr val="tx1"/>
                </a:solidFill>
              </a:rPr>
              <a:t>; for this is man’s all, </a:t>
            </a:r>
            <a:r>
              <a:rPr lang="en-US" sz="1400" i="1" dirty="0">
                <a:solidFill>
                  <a:schemeClr val="tx1"/>
                </a:solidFill>
              </a:rPr>
              <a:t>NKJV</a:t>
            </a:r>
            <a:r>
              <a:rPr lang="en-US" sz="3200" i="1" dirty="0">
                <a:solidFill>
                  <a:schemeClr val="tx1"/>
                </a:solidFill>
              </a:rPr>
              <a:t>). </a:t>
            </a:r>
            <a:r>
              <a:rPr lang="en-US" sz="3200" b="1" i="1" dirty="0">
                <a:solidFill>
                  <a:schemeClr val="tx1"/>
                </a:solidFill>
              </a:rPr>
              <a:t>For God will bring every act to judgment</a:t>
            </a:r>
            <a:r>
              <a:rPr lang="en-US" sz="3200" i="1" dirty="0">
                <a:solidFill>
                  <a:schemeClr val="tx1"/>
                </a:solidFill>
              </a:rPr>
              <a:t>, everything which is hidden, whether it is good or evil</a:t>
            </a:r>
            <a:r>
              <a:rPr lang="en-US" sz="3200" dirty="0">
                <a:solidFill>
                  <a:schemeClr val="tx1"/>
                </a:solidFill>
              </a:rPr>
              <a:t>.” (Ecclesiastes 12:13-14)</a:t>
            </a:r>
          </a:p>
        </p:txBody>
      </p:sp>
    </p:spTree>
    <p:extLst>
      <p:ext uri="{BB962C8B-B14F-4D97-AF65-F5344CB8AC3E}">
        <p14:creationId xmlns:p14="http://schemas.microsoft.com/office/powerpoint/2010/main" val="278531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Deceit of our Adversary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0" y="1828800"/>
            <a:ext cx="10070693" cy="48858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God would have us to seek Him first and then give Him the glory, honor and thanks for all the enjoyment we have in this life.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Satan would have us to seek the pleasure and enjoyment first and only give to God what is leftover.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Satan would have us to be </a:t>
            </a:r>
            <a:r>
              <a:rPr lang="en-US" sz="2800" b="1" i="1" dirty="0">
                <a:solidFill>
                  <a:schemeClr val="tx1"/>
                </a:solidFill>
              </a:rPr>
              <a:t>“lovers of pleasure rather than lovers of God”</a:t>
            </a:r>
            <a:r>
              <a:rPr lang="en-US" sz="2800" dirty="0">
                <a:solidFill>
                  <a:schemeClr val="tx1"/>
                </a:solidFill>
              </a:rPr>
              <a:t>. (2 Timothy 3:4; cf., Philippians 3:19)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Satan’s lie: </a:t>
            </a:r>
            <a:r>
              <a:rPr lang="en-US" sz="2800" b="1" dirty="0">
                <a:solidFill>
                  <a:schemeClr val="tx1"/>
                </a:solidFill>
              </a:rPr>
              <a:t>“God wants me to be happy!”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God’s truth: </a:t>
            </a:r>
            <a:r>
              <a:rPr lang="en-US" sz="2800" b="1" dirty="0">
                <a:solidFill>
                  <a:schemeClr val="tx1"/>
                </a:solidFill>
              </a:rPr>
              <a:t>He wants to bless you with more than happiness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260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31" y="262393"/>
            <a:ext cx="9935181" cy="1428929"/>
          </a:xfrm>
        </p:spPr>
        <p:txBody>
          <a:bodyPr/>
          <a:lstStyle/>
          <a:p>
            <a:r>
              <a:rPr lang="en-US" dirty="0"/>
              <a:t>What is our duty?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331" y="1828800"/>
            <a:ext cx="10240072" cy="4653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Recognize we all have temporal needs &amp; trust God!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(1 Kings 19:7; Acts 27:33-34;1 Samuel 14:29; Matthew 6:33)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Loving others </a:t>
            </a:r>
            <a:r>
              <a:rPr lang="en-US" sz="2800" dirty="0">
                <a:solidFill>
                  <a:schemeClr val="tx1"/>
                </a:solidFill>
              </a:rPr>
              <a:t>as we </a:t>
            </a:r>
            <a:r>
              <a:rPr lang="en-US" sz="2800" b="1" dirty="0">
                <a:solidFill>
                  <a:schemeClr val="tx1"/>
                </a:solidFill>
              </a:rPr>
              <a:t>love ourself</a:t>
            </a:r>
            <a:r>
              <a:rPr lang="en-US" sz="2800" dirty="0">
                <a:solidFill>
                  <a:schemeClr val="tx1"/>
                </a:solidFill>
              </a:rPr>
              <a:t>. (Matthew 22:39; Galatians 5:14) </a:t>
            </a:r>
          </a:p>
          <a:p>
            <a:r>
              <a:rPr lang="en-US" sz="2800" b="1" i="1" dirty="0">
                <a:solidFill>
                  <a:schemeClr val="tx1"/>
                </a:solidFill>
              </a:rPr>
              <a:t>“Love”</a:t>
            </a:r>
            <a:r>
              <a:rPr lang="en-US" sz="2800" dirty="0">
                <a:solidFill>
                  <a:schemeClr val="tx1"/>
                </a:solidFill>
              </a:rPr>
              <a:t> - from the Greek “</a:t>
            </a:r>
            <a:r>
              <a:rPr lang="en-US" sz="2800" dirty="0" err="1">
                <a:solidFill>
                  <a:schemeClr val="tx1"/>
                </a:solidFill>
              </a:rPr>
              <a:t>agapao</a:t>
            </a:r>
            <a:r>
              <a:rPr lang="en-US" sz="2800" dirty="0">
                <a:solidFill>
                  <a:schemeClr val="tx1"/>
                </a:solidFill>
              </a:rPr>
              <a:t>” which has as it’s core meaning “</a:t>
            </a:r>
            <a:r>
              <a:rPr lang="en-US" sz="2800" b="1" dirty="0">
                <a:solidFill>
                  <a:schemeClr val="tx1"/>
                </a:solidFill>
              </a:rPr>
              <a:t>seeking the best for</a:t>
            </a:r>
            <a:r>
              <a:rPr lang="en-US" sz="2800" dirty="0">
                <a:solidFill>
                  <a:schemeClr val="tx1"/>
                </a:solidFill>
              </a:rPr>
              <a:t>”.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How do we have “agape” love for ourselves?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We address first what is best for us in </a:t>
            </a:r>
            <a:r>
              <a:rPr lang="en-US" sz="2800" b="1" i="1" dirty="0">
                <a:solidFill>
                  <a:schemeClr val="tx1"/>
                </a:solidFill>
              </a:rPr>
              <a:t>“the life to come”</a:t>
            </a:r>
            <a:r>
              <a:rPr lang="en-US" sz="2800" b="1" dirty="0">
                <a:solidFill>
                  <a:schemeClr val="tx1"/>
                </a:solidFill>
              </a:rPr>
              <a:t> and then the </a:t>
            </a:r>
            <a:r>
              <a:rPr lang="en-US" sz="2800" b="1" i="1" dirty="0">
                <a:solidFill>
                  <a:schemeClr val="tx1"/>
                </a:solidFill>
              </a:rPr>
              <a:t>“present life”. </a:t>
            </a:r>
            <a:r>
              <a:rPr lang="en-US" sz="2800" b="1" dirty="0">
                <a:solidFill>
                  <a:schemeClr val="tx1"/>
                </a:solidFill>
              </a:rPr>
              <a:t>(1 Timothy 4:8)</a:t>
            </a:r>
          </a:p>
        </p:txBody>
      </p:sp>
    </p:spTree>
    <p:extLst>
      <p:ext uri="{BB962C8B-B14F-4D97-AF65-F5344CB8AC3E}">
        <p14:creationId xmlns:p14="http://schemas.microsoft.com/office/powerpoint/2010/main" val="50674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997532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4"/>
                </a:solidFill>
              </a:rPr>
              <a:t>Provisions</a:t>
            </a:r>
            <a:r>
              <a:rPr lang="en-US" sz="2800" b="1" dirty="0">
                <a:solidFill>
                  <a:schemeClr val="tx1"/>
                </a:solidFill>
              </a:rPr>
              <a:t>: We all have temporal needs.</a:t>
            </a:r>
            <a:r>
              <a:rPr lang="en-US" sz="2800" dirty="0">
                <a:solidFill>
                  <a:schemeClr val="tx1"/>
                </a:solidFill>
              </a:rPr>
              <a:t> (1 Kings 19:7; Acts 27:33-34; 1 Samuel 14:29)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We will have what we need if we…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Seek Him</a:t>
            </a:r>
            <a:r>
              <a:rPr lang="en-US" sz="2800" dirty="0">
                <a:solidFill>
                  <a:schemeClr val="tx1"/>
                </a:solidFill>
              </a:rPr>
              <a:t> above all else. (Matthew 6:33; 7:7; Jeremiah 29:11-13)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Reverence and </a:t>
            </a:r>
            <a:r>
              <a:rPr lang="en-US" sz="2800" b="1" dirty="0">
                <a:solidFill>
                  <a:schemeClr val="tx1"/>
                </a:solidFill>
              </a:rPr>
              <a:t>Fear Him</a:t>
            </a:r>
            <a:r>
              <a:rPr lang="en-US" sz="2800" dirty="0">
                <a:solidFill>
                  <a:schemeClr val="tx1"/>
                </a:solidFill>
              </a:rPr>
              <a:t>. (Eccles. 12:13; Psalms 145:19)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Love Him </a:t>
            </a:r>
            <a:r>
              <a:rPr lang="en-US" sz="2800" dirty="0">
                <a:solidFill>
                  <a:schemeClr val="tx1"/>
                </a:solidFill>
              </a:rPr>
              <a:t>completely. (Deut. 10:12; Mark 12:30)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Follow Him </a:t>
            </a:r>
            <a:r>
              <a:rPr lang="en-US" sz="2800" dirty="0">
                <a:solidFill>
                  <a:schemeClr val="tx1"/>
                </a:solidFill>
              </a:rPr>
              <a:t>explicitly. (Micah 4:1-2; Psalms 25:8-12; Matthew 16:24; John 10:27)</a:t>
            </a:r>
          </a:p>
        </p:txBody>
      </p:sp>
    </p:spTree>
    <p:extLst>
      <p:ext uri="{BB962C8B-B14F-4D97-AF65-F5344CB8AC3E}">
        <p14:creationId xmlns:p14="http://schemas.microsoft.com/office/powerpoint/2010/main" val="283294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BB7-BB79-4466-A8BC-B914C12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994-6183-412B-80B7-C3BE47AF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43" y="1828800"/>
            <a:ext cx="10304061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4"/>
                </a:solidFill>
              </a:rPr>
              <a:t>Fellowship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as our </a:t>
            </a:r>
            <a:r>
              <a:rPr lang="en-US" sz="3200" b="1" dirty="0">
                <a:solidFill>
                  <a:schemeClr val="tx1"/>
                </a:solidFill>
              </a:rPr>
              <a:t>Intercessor </a:t>
            </a:r>
            <a:r>
              <a:rPr lang="en-US" sz="3200" dirty="0">
                <a:solidFill>
                  <a:schemeClr val="tx1"/>
                </a:solidFill>
              </a:rPr>
              <a:t>&amp;</a:t>
            </a:r>
            <a:r>
              <a:rPr lang="en-US" sz="3200" b="1" dirty="0">
                <a:solidFill>
                  <a:schemeClr val="tx1"/>
                </a:solidFill>
              </a:rPr>
              <a:t> Advocate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</a:p>
          <a:p>
            <a:r>
              <a:rPr lang="en-US" sz="3200" dirty="0">
                <a:solidFill>
                  <a:schemeClr val="tx1"/>
                </a:solidFill>
              </a:rPr>
              <a:t>(1 John 1:7; 2:1; Romans 8:34; Hebrews 7:25)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Which leads to </a:t>
            </a:r>
            <a:r>
              <a:rPr lang="en-US" sz="3200" b="1" dirty="0">
                <a:solidFill>
                  <a:schemeClr val="accent4"/>
                </a:solidFill>
              </a:rPr>
              <a:t>peace</a:t>
            </a:r>
            <a:r>
              <a:rPr lang="en-US" sz="3200" b="1" dirty="0">
                <a:solidFill>
                  <a:schemeClr val="tx1"/>
                </a:solidFill>
              </a:rPr>
              <a:t>: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seeks to bless us with a peace this world can neither provide or even comprehend. </a:t>
            </a:r>
            <a:r>
              <a:rPr lang="en-US" sz="3200" dirty="0">
                <a:solidFill>
                  <a:schemeClr val="tx1"/>
                </a:solidFill>
              </a:rPr>
              <a:t>(John 14:27; Philippians 4:4-7)</a:t>
            </a:r>
          </a:p>
        </p:txBody>
      </p:sp>
    </p:spTree>
    <p:extLst>
      <p:ext uri="{BB962C8B-B14F-4D97-AF65-F5344CB8AC3E}">
        <p14:creationId xmlns:p14="http://schemas.microsoft.com/office/powerpoint/2010/main" val="25837588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8332</TotalTime>
  <Words>1551</Words>
  <Application>Microsoft Office PowerPoint</Application>
  <PresentationFormat>Widescreen</PresentationFormat>
  <Paragraphs>140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Symbol</vt:lpstr>
      <vt:lpstr>Wingdings 2</vt:lpstr>
      <vt:lpstr>View</vt:lpstr>
      <vt:lpstr>A Beautiful Life</vt:lpstr>
      <vt:lpstr>The Life That Now Is…</vt:lpstr>
      <vt:lpstr>The Wisdom of Solomon From God</vt:lpstr>
      <vt:lpstr>The Wisdom of Solomon From God</vt:lpstr>
      <vt:lpstr>The Wisdom of Solomon From God</vt:lpstr>
      <vt:lpstr>The Deceit of our Adversary</vt:lpstr>
      <vt:lpstr>What is our duty?</vt:lpstr>
      <vt:lpstr>God’s Promises</vt:lpstr>
      <vt:lpstr>God’s Promises</vt:lpstr>
      <vt:lpstr>The Lord’s Directive</vt:lpstr>
      <vt:lpstr>The Lord’s Directive</vt:lpstr>
      <vt:lpstr>Two Approaches To Life</vt:lpstr>
      <vt:lpstr>God’s Invitation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Beautiful Life</dc:title>
  <dc:creator>Chris Simmons</dc:creator>
  <cp:lastModifiedBy>Chris Simmons</cp:lastModifiedBy>
  <cp:revision>16</cp:revision>
  <cp:lastPrinted>2022-04-03T21:11:01Z</cp:lastPrinted>
  <dcterms:created xsi:type="dcterms:W3CDTF">2022-03-23T16:05:16Z</dcterms:created>
  <dcterms:modified xsi:type="dcterms:W3CDTF">2022-04-03T21:12:12Z</dcterms:modified>
</cp:coreProperties>
</file>