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71" r:id="rId6"/>
    <p:sldId id="272" r:id="rId7"/>
    <p:sldId id="265" r:id="rId8"/>
    <p:sldId id="264" r:id="rId9"/>
    <p:sldId id="260" r:id="rId10"/>
    <p:sldId id="261" r:id="rId11"/>
    <p:sldId id="262" r:id="rId12"/>
    <p:sldId id="266" r:id="rId13"/>
    <p:sldId id="268" r:id="rId14"/>
    <p:sldId id="269" r:id="rId15"/>
    <p:sldId id="274" r:id="rId16"/>
    <p:sldId id="273" r:id="rId1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97" autoAdjust="0"/>
  </p:normalViewPr>
  <p:slideViewPr>
    <p:cSldViewPr snapToGrid="0">
      <p:cViewPr varScale="1">
        <p:scale>
          <a:sx n="53" d="100"/>
          <a:sy n="53" d="100"/>
        </p:scale>
        <p:origin x="108" y="204"/>
      </p:cViewPr>
      <p:guideLst/>
    </p:cSldViewPr>
  </p:slideViewPr>
  <p:outlineViewPr>
    <p:cViewPr>
      <p:scale>
        <a:sx n="33" d="100"/>
        <a:sy n="33" d="100"/>
      </p:scale>
      <p:origin x="0" y="-1268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809D8C-A3EF-4103-A21D-9682816BF49D}"/>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D99F2E01-FB27-438D-BD2D-6EE371B4A19F}"/>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4/10/2022 am</a:t>
            </a:r>
          </a:p>
        </p:txBody>
      </p:sp>
      <p:sp>
        <p:nvSpPr>
          <p:cNvPr id="4" name="Footer Placeholder 3">
            <a:extLst>
              <a:ext uri="{FF2B5EF4-FFF2-40B4-BE49-F238E27FC236}">
                <a16:creationId xmlns:a16="http://schemas.microsoft.com/office/drawing/2014/main" id="{5F9A0DD8-F080-45AA-9533-CEFE10512831}"/>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Faith of Rahab</a:t>
            </a:r>
          </a:p>
        </p:txBody>
      </p:sp>
      <p:sp>
        <p:nvSpPr>
          <p:cNvPr id="5" name="Slide Number Placeholder 4">
            <a:extLst>
              <a:ext uri="{FF2B5EF4-FFF2-40B4-BE49-F238E27FC236}">
                <a16:creationId xmlns:a16="http://schemas.microsoft.com/office/drawing/2014/main" id="{4A5421BE-FCCB-4498-B471-1B14AE59211F}"/>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A623670-47E1-469F-935E-1FF0E7195335}" type="slidenum">
              <a:rPr lang="en-US" smtClean="0"/>
              <a:t>‹#›</a:t>
            </a:fld>
            <a:endParaRPr lang="en-US"/>
          </a:p>
        </p:txBody>
      </p:sp>
    </p:spTree>
    <p:extLst>
      <p:ext uri="{BB962C8B-B14F-4D97-AF65-F5344CB8AC3E}">
        <p14:creationId xmlns:p14="http://schemas.microsoft.com/office/powerpoint/2010/main" val="293286666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4/10/2022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Faith of Rahab</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ECA0BA5-117C-44F9-8BB1-12E828504B71}" type="slidenum">
              <a:rPr lang="en-US" smtClean="0"/>
              <a:t>‹#›</a:t>
            </a:fld>
            <a:endParaRPr lang="en-US"/>
          </a:p>
        </p:txBody>
      </p:sp>
    </p:spTree>
    <p:extLst>
      <p:ext uri="{BB962C8B-B14F-4D97-AF65-F5344CB8AC3E}">
        <p14:creationId xmlns:p14="http://schemas.microsoft.com/office/powerpoint/2010/main" val="83582128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1</a:t>
            </a:fld>
            <a:endParaRPr lang="en-US"/>
          </a:p>
        </p:txBody>
      </p:sp>
    </p:spTree>
    <p:extLst>
      <p:ext uri="{BB962C8B-B14F-4D97-AF65-F5344CB8AC3E}">
        <p14:creationId xmlns:p14="http://schemas.microsoft.com/office/powerpoint/2010/main" val="2364690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Rahab wasn’t the only one living in terror and whose heart melted away. She and her family were the only ones with the courage to express her faith that the LORD had done this and that He alone is God.</a:t>
            </a:r>
          </a:p>
        </p:txBody>
      </p:sp>
      <p:sp>
        <p:nvSpPr>
          <p:cNvPr id="4" name="Slide Number Placeholder 3"/>
          <p:cNvSpPr>
            <a:spLocks noGrp="1"/>
          </p:cNvSpPr>
          <p:nvPr>
            <p:ph type="sldNum" sz="quarter" idx="5"/>
          </p:nvPr>
        </p:nvSpPr>
        <p:spPr/>
        <p:txBody>
          <a:bodyPr/>
          <a:lstStyle/>
          <a:p>
            <a:fld id="{9ECA0BA5-117C-44F9-8BB1-12E828504B71}" type="slidenum">
              <a:rPr lang="en-US" smtClean="0"/>
              <a:t>10</a:t>
            </a:fld>
            <a:endParaRPr lang="en-US"/>
          </a:p>
        </p:txBody>
      </p:sp>
      <p:sp>
        <p:nvSpPr>
          <p:cNvPr id="5" name="Date Placeholder 4">
            <a:extLst>
              <a:ext uri="{FF2B5EF4-FFF2-40B4-BE49-F238E27FC236}">
                <a16:creationId xmlns:a16="http://schemas.microsoft.com/office/drawing/2014/main" id="{4B318E4C-A4C7-4BEB-80C4-D2A125FC0711}"/>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794746AC-C5C0-499C-8E0E-747F3BA403D9}"/>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454730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11</a:t>
            </a:fld>
            <a:endParaRPr lang="en-US"/>
          </a:p>
        </p:txBody>
      </p:sp>
    </p:spTree>
    <p:extLst>
      <p:ext uri="{BB962C8B-B14F-4D97-AF65-F5344CB8AC3E}">
        <p14:creationId xmlns:p14="http://schemas.microsoft.com/office/powerpoint/2010/main" val="232766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12</a:t>
            </a:fld>
            <a:endParaRPr lang="en-US"/>
          </a:p>
        </p:txBody>
      </p:sp>
    </p:spTree>
    <p:extLst>
      <p:ext uri="{BB962C8B-B14F-4D97-AF65-F5344CB8AC3E}">
        <p14:creationId xmlns:p14="http://schemas.microsoft.com/office/powerpoint/2010/main" val="3597146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18:41-42</a:t>
            </a:r>
          </a:p>
          <a:p>
            <a:r>
              <a:rPr lang="en-US" dirty="0"/>
              <a:t>What do you want Me to do for you?" And he said, "Lord, I want to regain my sight!" </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13</a:t>
            </a:fld>
            <a:endParaRPr lang="en-US"/>
          </a:p>
        </p:txBody>
      </p:sp>
      <p:sp>
        <p:nvSpPr>
          <p:cNvPr id="5" name="Date Placeholder 4">
            <a:extLst>
              <a:ext uri="{FF2B5EF4-FFF2-40B4-BE49-F238E27FC236}">
                <a16:creationId xmlns:a16="http://schemas.microsoft.com/office/drawing/2014/main" id="{4218EEFA-C7AA-4204-B7FB-C34F3550DFD3}"/>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A481F6F3-A88B-4048-A322-42CFF4191278}"/>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367822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Lev 14:1-4</a:t>
            </a:r>
          </a:p>
          <a:p>
            <a:r>
              <a:rPr lang="en-US" sz="1300" dirty="0"/>
              <a:t>Then the Lord spoke to Moses, saying, 2 "</a:t>
            </a:r>
            <a:r>
              <a:rPr lang="en-US" sz="1300" b="1" dirty="0"/>
              <a:t>This shall be the law of the leper in the day of his cleansing</a:t>
            </a:r>
            <a:r>
              <a:rPr lang="en-US" sz="1300" dirty="0"/>
              <a:t>. Now he shall be brought to the priest, 3 and the priest shall go out to the outside of the camp. Thus the priest shall look, </a:t>
            </a:r>
            <a:r>
              <a:rPr lang="en-US" sz="1300" b="1" dirty="0"/>
              <a:t>and if the infection of leprosy has been healed in the leper</a:t>
            </a:r>
            <a:r>
              <a:rPr lang="en-US" sz="1300" dirty="0"/>
              <a:t>, 4 then the priest shall give orders to take two live clean birds and cedar wood and </a:t>
            </a:r>
            <a:r>
              <a:rPr lang="en-US" sz="1300" b="1" dirty="0"/>
              <a:t>a scarlet string </a:t>
            </a:r>
            <a:r>
              <a:rPr lang="en-US" sz="1300" dirty="0"/>
              <a:t>and hyssop for the one who is to be cleansed.</a:t>
            </a:r>
          </a:p>
          <a:p>
            <a:endParaRPr lang="en-US" sz="1300" dirty="0"/>
          </a:p>
          <a:p>
            <a:r>
              <a:rPr lang="en-US" sz="1300" dirty="0"/>
              <a:t>Matt 27:27-28</a:t>
            </a:r>
          </a:p>
          <a:p>
            <a:r>
              <a:rPr lang="en-US" sz="1300" dirty="0"/>
              <a:t>Then the soldiers of the governor took Jesus into the Praetorium and gathered the whole Roman cohort around Him. 28 </a:t>
            </a:r>
            <a:r>
              <a:rPr lang="en-US" sz="1300" b="1" dirty="0"/>
              <a:t>They stripped Him and put a scarlet robe on Him.</a:t>
            </a:r>
          </a:p>
          <a:p>
            <a:endParaRPr lang="en-US" sz="1300" b="1" dirty="0"/>
          </a:p>
          <a:p>
            <a:endParaRPr lang="en-US" sz="1300" dirty="0"/>
          </a:p>
          <a:p>
            <a:r>
              <a:rPr lang="en-US" sz="1300" dirty="0"/>
              <a:t>COLORS</a:t>
            </a:r>
          </a:p>
          <a:p>
            <a:r>
              <a:rPr lang="en-US" sz="1300" dirty="0"/>
              <a:t>Another shade of red is called scarlet. It was the color of the cord tied around the wrist of Zerah (Gen 38:28-30). Scarlet was used a great deal in the tabernacle (Ex 25:4). It was the color of the cord extended from Rahab's window (Josh 2:18). It was also a mark of prosperity (2 Sam 1:24; Prov 31:21). Scarlet also describes the robe placed upon Jesus (Matt 27:28). </a:t>
            </a:r>
          </a:p>
          <a:p>
            <a:r>
              <a:rPr lang="en-US" sz="1300" dirty="0"/>
              <a:t>(from Nelson's Illustrated Bible Dictionary, Copyright © 1986, Thomas Nelson Publishers)</a:t>
            </a:r>
          </a:p>
          <a:p>
            <a:endParaRPr lang="en-US" sz="1300" dirty="0"/>
          </a:p>
          <a:p>
            <a:r>
              <a:rPr lang="en-US" sz="1300" dirty="0"/>
              <a:t>SCARLET</a:t>
            </a:r>
          </a:p>
          <a:p>
            <a:r>
              <a:rPr lang="en-US" sz="1300" dirty="0"/>
              <a:t>The double dipping is implied in shunt, differently pointed in Heb.: Isa 1:18, "though your sins be as scarlet (double dyed, deeply fixed so that no tears can wash them away; blood-colored in hue, i.e. of deepest guilt, Isa 1:15; the color of Jesus' robe when bearing them, Matt 27:28) they shall be as white as snow" (Ps 51:7) (see ATONEMENT, DAY OF). Rahab's scarlet thread was the type (Josh 2:18). SCARLET</a:t>
            </a:r>
          </a:p>
          <a:p>
            <a:endParaRPr lang="en-US" sz="1300" dirty="0"/>
          </a:p>
          <a:p>
            <a:r>
              <a:rPr lang="en-US" sz="1300" dirty="0"/>
              <a:t>Scarlet was also used in cleansing the leper (Lev 14:4).</a:t>
            </a:r>
          </a:p>
          <a:p>
            <a:r>
              <a:rPr lang="en-US" sz="1300" dirty="0"/>
              <a:t>(from Fausset's Bible Dictionary, Electronic Database Copyright © 1998, 2003, 2006 by Biblesoft, Inc. All rights reserved.)</a:t>
            </a:r>
          </a:p>
          <a:p>
            <a:endParaRPr lang="en-US" sz="1300" dirty="0"/>
          </a:p>
          <a:p>
            <a:r>
              <a:rPr lang="en-US" sz="1300" dirty="0"/>
              <a:t>Ex 12:22</a:t>
            </a:r>
          </a:p>
          <a:p>
            <a:r>
              <a:rPr lang="en-US" sz="1300" dirty="0"/>
              <a:t>You shall take a bunch of hyssop and dip it in the blood which is in the basin, and apply some of the blood that is in the basin to the lintel and the two doorposts; and </a:t>
            </a:r>
            <a:r>
              <a:rPr lang="en-US" sz="1300" b="1" dirty="0"/>
              <a:t>none of you shall go outside the door of his house until morning</a:t>
            </a:r>
            <a:r>
              <a:rPr lang="en-US" sz="1300" dirty="0"/>
              <a:t>. </a:t>
            </a:r>
          </a:p>
          <a:p>
            <a:endParaRPr lang="en-US" sz="1300" dirty="0"/>
          </a:p>
          <a:p>
            <a:r>
              <a:rPr lang="en-US" dirty="0"/>
              <a:t>Acts 27:30-32</a:t>
            </a:r>
          </a:p>
          <a:p>
            <a:r>
              <a:rPr lang="en-US" dirty="0"/>
              <a:t>But as the sailors were trying to escape from the ship and had let down the ship's boat into the sea, on the pretense of intending to lay out anchors from the bow, 31 Paul said to the centurion and to the soldiers, "</a:t>
            </a:r>
            <a:r>
              <a:rPr lang="en-US" b="1" dirty="0"/>
              <a:t>Unless these men remain in the ship, you yourselves cannot be saved</a:t>
            </a:r>
            <a:r>
              <a:rPr lang="en-US" dirty="0"/>
              <a:t>." 32 Then the soldiers cut away the ropes of the ship's boat and let it fall away. </a:t>
            </a:r>
          </a:p>
          <a:p>
            <a:endParaRPr lang="en-US" dirty="0"/>
          </a:p>
          <a:p>
            <a:r>
              <a:rPr lang="en-US" dirty="0"/>
              <a:t>Num 35:26-28</a:t>
            </a:r>
          </a:p>
          <a:p>
            <a:r>
              <a:rPr lang="en-US" dirty="0"/>
              <a:t>'But if the manslayer at any time goes beyond the border of his city of refuge to which he may flee, 27 and the blood avenger finds him outside the border of his city of refuge, and the blood avenger kills the manslayer, he will not be guilty of blood 28 because he should have remained in his city of refuge until the death of the high priest.</a:t>
            </a:r>
          </a:p>
          <a:p>
            <a:endParaRPr lang="en-US" dirty="0"/>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14</a:t>
            </a:fld>
            <a:endParaRPr lang="en-US"/>
          </a:p>
        </p:txBody>
      </p:sp>
      <p:sp>
        <p:nvSpPr>
          <p:cNvPr id="5" name="Date Placeholder 4">
            <a:extLst>
              <a:ext uri="{FF2B5EF4-FFF2-40B4-BE49-F238E27FC236}">
                <a16:creationId xmlns:a16="http://schemas.microsoft.com/office/drawing/2014/main" id="{F9AD7C09-78E1-4825-88B1-6DF42351D1C9}"/>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14C54D53-2DB2-4730-934F-12D1F44D3FB9}"/>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2615263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Joshua 6:22-25</a:t>
            </a:r>
          </a:p>
          <a:p>
            <a:r>
              <a:rPr lang="en-US" sz="1300" dirty="0"/>
              <a:t>	</a:t>
            </a:r>
          </a:p>
          <a:p>
            <a:r>
              <a:rPr lang="en-US" sz="1300" dirty="0"/>
              <a:t>6:22-25.  Like an oasis in this doleful account of Canaanite extermination is the story of Rahab's deliverance. Before the city was burned (v. 24), Rahab was spared. Joshua kept the promise made to Rahab by the two spies (cf. 2:12-21) and sent those same young men to the house where the scarlet cord hung from the window. She and her entire family followed them without hesitation to the appointed place outside the doomed city. Rahab and her family, being Gentiles, had to be ceremonially cleansed; the men were no doubt circumcised before they could be identified with the people of Israel. Rahab's history is an example of the grace of God operating in the lives of an individual and her family. Regardless of her past life she was saved by faith in the living God and even became a part of the messianic line (Matt 1:5). In keeping with the biblical pattern, Rahab and her family were spared from divine Judgment (cf. Gen 7:1; 1 </a:t>
            </a:r>
            <a:r>
              <a:rPr lang="en-US" sz="1300" dirty="0" err="1"/>
              <a:t>Thess</a:t>
            </a:r>
            <a:r>
              <a:rPr lang="en-US" sz="1300" dirty="0"/>
              <a:t> 5:9) because of their faith. </a:t>
            </a:r>
          </a:p>
          <a:p>
            <a:r>
              <a:rPr lang="en-US" sz="1300" dirty="0"/>
              <a:t>(from Bible Knowledge Commentary/Old Testament Copyright © 1983, 2000 Cook Communications Ministries; Bible Knowledge Commentary/New Testament Copyright © 1983, 2000 Cook Communications Ministries. All rights reserved.)</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15</a:t>
            </a:fld>
            <a:endParaRPr lang="en-US"/>
          </a:p>
        </p:txBody>
      </p:sp>
      <p:sp>
        <p:nvSpPr>
          <p:cNvPr id="5" name="Date Placeholder 4">
            <a:extLst>
              <a:ext uri="{FF2B5EF4-FFF2-40B4-BE49-F238E27FC236}">
                <a16:creationId xmlns:a16="http://schemas.microsoft.com/office/drawing/2014/main" id="{EFDB01C2-A5EC-4CA4-920A-CB188D343AAF}"/>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EED688F5-64A1-4E79-A8F2-04F52C0F7A1A}"/>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271338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Lev 14:1-4</a:t>
            </a:r>
          </a:p>
          <a:p>
            <a:r>
              <a:rPr lang="en-US" sz="1300" dirty="0"/>
              <a:t>Then the Lord spoke to Moses, saying, 2 "</a:t>
            </a:r>
            <a:r>
              <a:rPr lang="en-US" sz="1300" b="1" dirty="0"/>
              <a:t>This shall be the law of the leper in the day of his cleansing</a:t>
            </a:r>
            <a:r>
              <a:rPr lang="en-US" sz="1300" dirty="0"/>
              <a:t>. Now he shall be brought to the priest, 3 and the priest shall go out to the outside of the camp. Thus the priest shall look, </a:t>
            </a:r>
            <a:r>
              <a:rPr lang="en-US" sz="1300" b="1" dirty="0"/>
              <a:t>and if the infection of leprosy has been healed in the leper</a:t>
            </a:r>
            <a:r>
              <a:rPr lang="en-US" sz="1300" dirty="0"/>
              <a:t>, 4 then the priest shall give orders to take two live clean birds and cedar wood and </a:t>
            </a:r>
            <a:r>
              <a:rPr lang="en-US" sz="1300" b="1" dirty="0"/>
              <a:t>a scarlet string </a:t>
            </a:r>
            <a:r>
              <a:rPr lang="en-US" sz="1300" dirty="0"/>
              <a:t>and hyssop for the one who is to be cleansed.</a:t>
            </a:r>
          </a:p>
          <a:p>
            <a:endParaRPr lang="en-US" sz="1300" dirty="0"/>
          </a:p>
          <a:p>
            <a:r>
              <a:rPr lang="en-US" sz="1300" dirty="0"/>
              <a:t>Matt 27:27-28</a:t>
            </a:r>
          </a:p>
          <a:p>
            <a:r>
              <a:rPr lang="en-US" sz="1300" dirty="0"/>
              <a:t>Then the soldiers of the governor took Jesus into the Praetorium and gathered the whole Roman cohort around Him. 28 </a:t>
            </a:r>
            <a:r>
              <a:rPr lang="en-US" sz="1300" b="1" dirty="0"/>
              <a:t>They stripped Him and put a scarlet robe on Him.</a:t>
            </a:r>
          </a:p>
          <a:p>
            <a:endParaRPr lang="en-US" sz="1300" b="1" dirty="0"/>
          </a:p>
          <a:p>
            <a:endParaRPr lang="en-US" sz="1300" dirty="0"/>
          </a:p>
          <a:p>
            <a:r>
              <a:rPr lang="en-US" sz="1300" dirty="0"/>
              <a:t>COLORS</a:t>
            </a:r>
          </a:p>
          <a:p>
            <a:r>
              <a:rPr lang="en-US" sz="1300" dirty="0"/>
              <a:t>Another shade of red is called scarlet. It was the color of the cord tied around the wrist of Zerah (Gen 38:28-30). Scarlet was used a great deal in the tabernacle (Ex 25:4). It was the color of the cord extended from Rahab's window (Josh 2:18). It was also a mark of prosperity (2 Sam 1:24; Prov 31:21). Scarlet also describes the robe placed upon Jesus (Matt 27:28). </a:t>
            </a:r>
          </a:p>
          <a:p>
            <a:r>
              <a:rPr lang="en-US" sz="1300" dirty="0"/>
              <a:t>(from Nelson's Illustrated Bible Dictionary, Copyright © 1986, Thomas Nelson Publishers)</a:t>
            </a:r>
          </a:p>
          <a:p>
            <a:endParaRPr lang="en-US" sz="1300" dirty="0"/>
          </a:p>
          <a:p>
            <a:r>
              <a:rPr lang="en-US" sz="1300" dirty="0"/>
              <a:t>SCARLET</a:t>
            </a:r>
          </a:p>
          <a:p>
            <a:r>
              <a:rPr lang="en-US" sz="1300" dirty="0"/>
              <a:t>The double dipping is implied in shunt, differently pointed in Heb.: Isa 1:18, "though your sins be as scarlet (double dyed, deeply fixed so that no tears can wash them away; blood-colored in hue, i.e. of deepest guilt, Isa 1:15; the color of Jesus' robe when bearing them, Matt 27:28) they shall be as white as snow" (Ps 51:7) (see ATONEMENT, DAY OF). Rahab's scarlet thread was the type (Josh 2:18). SCARLET</a:t>
            </a:r>
          </a:p>
          <a:p>
            <a:endParaRPr lang="en-US" sz="1300" dirty="0"/>
          </a:p>
          <a:p>
            <a:r>
              <a:rPr lang="en-US" sz="1300" dirty="0"/>
              <a:t>Scarlet was also used in cleansing the leper (Lev 14:4).</a:t>
            </a:r>
          </a:p>
          <a:p>
            <a:r>
              <a:rPr lang="en-US" sz="1300" dirty="0"/>
              <a:t>(from Fausset's Bible Dictionary, Electronic Database Copyright © 1998, 2003, 2006 by Biblesoft, Inc. All rights reserved.)</a:t>
            </a:r>
          </a:p>
          <a:p>
            <a:endParaRPr lang="en-US" sz="1300" dirty="0"/>
          </a:p>
          <a:p>
            <a:r>
              <a:rPr lang="en-US" sz="1300" dirty="0"/>
              <a:t>Ex 12:22</a:t>
            </a:r>
          </a:p>
          <a:p>
            <a:r>
              <a:rPr lang="en-US" sz="1300" dirty="0"/>
              <a:t>You shall take a bunch of hyssop and dip it in the blood which is in the basin, and apply some of the blood that is in the basin to the lintel and the two doorposts; and </a:t>
            </a:r>
            <a:r>
              <a:rPr lang="en-US" sz="1300" b="1" dirty="0"/>
              <a:t>none of you shall go outside the door of his house until morning</a:t>
            </a:r>
            <a:r>
              <a:rPr lang="en-US" sz="1300" dirty="0"/>
              <a:t>. </a:t>
            </a:r>
          </a:p>
          <a:p>
            <a:endParaRPr lang="en-US" sz="1300" dirty="0"/>
          </a:p>
          <a:p>
            <a:r>
              <a:rPr lang="en-US" dirty="0"/>
              <a:t>Acts 27:30-32</a:t>
            </a:r>
          </a:p>
          <a:p>
            <a:r>
              <a:rPr lang="en-US" dirty="0"/>
              <a:t>But as the sailors were trying to escape from the ship and had let down the ship's boat into the sea, on the pretense of intending to lay out anchors from the bow, 31 Paul said to the centurion and to the soldiers, "</a:t>
            </a:r>
            <a:r>
              <a:rPr lang="en-US" b="1" dirty="0"/>
              <a:t>Unless these men remain in the ship, you yourselves cannot be saved</a:t>
            </a:r>
            <a:r>
              <a:rPr lang="en-US" dirty="0"/>
              <a:t>." 32 Then the soldiers cut away the ropes of the ship's boat and let it fall away. </a:t>
            </a:r>
          </a:p>
          <a:p>
            <a:endParaRPr lang="en-US" dirty="0"/>
          </a:p>
          <a:p>
            <a:r>
              <a:rPr lang="en-US" dirty="0"/>
              <a:t>Num 35:26-28</a:t>
            </a:r>
          </a:p>
          <a:p>
            <a:r>
              <a:rPr lang="en-US" dirty="0"/>
              <a:t>'But if the manslayer at any time goes beyond the border of his city of refuge to which he may flee, 27 and the blood avenger finds him outside the border of his city of refuge, and the blood avenger kills the manslayer, he will not be guilty of blood 28 because he should have remained in his city of refuge until the death of the high priest.</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16</a:t>
            </a:fld>
            <a:endParaRPr lang="en-US"/>
          </a:p>
        </p:txBody>
      </p:sp>
      <p:sp>
        <p:nvSpPr>
          <p:cNvPr id="5" name="Date Placeholder 4">
            <a:extLst>
              <a:ext uri="{FF2B5EF4-FFF2-40B4-BE49-F238E27FC236}">
                <a16:creationId xmlns:a16="http://schemas.microsoft.com/office/drawing/2014/main" id="{CB83EA1F-F2DA-422C-8DDC-8B123675D993}"/>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F460E7A2-87D4-4B2C-A54E-A59042966FD0}"/>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217759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2</a:t>
            </a:fld>
            <a:endParaRPr lang="en-US"/>
          </a:p>
        </p:txBody>
      </p:sp>
    </p:spTree>
    <p:extLst>
      <p:ext uri="{BB962C8B-B14F-4D97-AF65-F5344CB8AC3E}">
        <p14:creationId xmlns:p14="http://schemas.microsoft.com/office/powerpoint/2010/main" val="316260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3</a:t>
            </a:fld>
            <a:endParaRPr lang="en-US"/>
          </a:p>
        </p:txBody>
      </p:sp>
    </p:spTree>
    <p:extLst>
      <p:ext uri="{BB962C8B-B14F-4D97-AF65-F5344CB8AC3E}">
        <p14:creationId xmlns:p14="http://schemas.microsoft.com/office/powerpoint/2010/main" val="2343775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Saved her family from God’s judgment like Noah. </a:t>
            </a:r>
          </a:p>
          <a:p>
            <a:endParaRPr lang="en-US" dirty="0"/>
          </a:p>
          <a:p>
            <a:r>
              <a:rPr lang="en-US" dirty="0"/>
              <a:t>Joshua 2:1</a:t>
            </a:r>
          </a:p>
          <a:p>
            <a:r>
              <a:rPr lang="en-US" dirty="0"/>
              <a:t>Harlots and inn-keepers seem to have been called by the same name as no doubt many who followed this mode of life, from their exposed situation, were not the most correct in their morals. Among the ancients, women generally kept houses of entertainment, and among the Egyptians and Greeks this was common. (from Adam Clarke's Commentary)</a:t>
            </a:r>
          </a:p>
          <a:p>
            <a:endParaRPr lang="en-US" dirty="0"/>
          </a:p>
          <a:p>
            <a:r>
              <a:rPr lang="en-US" dirty="0"/>
              <a:t>Gen 15:13-16</a:t>
            </a:r>
          </a:p>
          <a:p>
            <a:r>
              <a:rPr lang="en-US" dirty="0"/>
              <a:t>God said to Abram, "Know for certain that your descendants will be strangers in a land that is not theirs, where they will be enslaved and oppressed four hundred years. 14 "But I will also judge the nation whom they will serve, and afterward they will come out with many possessions. 15 "As for you, you shall go to your fathers in peace; you will be buried at a good old age. 16 "Then in the fourth generation they will return here, </a:t>
            </a:r>
            <a:r>
              <a:rPr lang="en-US" b="1" dirty="0"/>
              <a:t>for the iniquity of the Amorite is not yet complete</a:t>
            </a:r>
            <a:r>
              <a:rPr lang="en-US" dirty="0"/>
              <a:t>." </a:t>
            </a:r>
          </a:p>
          <a:p>
            <a:endParaRPr lang="en-US" dirty="0"/>
          </a:p>
          <a:p>
            <a:r>
              <a:rPr lang="en-US" dirty="0"/>
              <a:t>Lev 18:24-28</a:t>
            </a:r>
          </a:p>
          <a:p>
            <a:r>
              <a:rPr lang="en-US" dirty="0"/>
              <a:t>Do not defile yourselves by any of these things; for by all these the nations which I am casting out before you have become defiled. 25 'For the land has become defiled, therefore I have brought its punishment upon it, so the land has spewed out its inhabitants. 26 'But as for you, you are to keep My statutes and My judgments and shall not do any of these abominations, neither the native, nor the alien who sojourns among you 27 (for the men of the land who have been before you have done all these abominations, and the land has become defiled); 28 so that the land will not spew you out, should you defile it, as it has spewed out the nation which has been before you.</a:t>
            </a:r>
          </a:p>
          <a:p>
            <a:endParaRPr lang="en-US" dirty="0"/>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4</a:t>
            </a:fld>
            <a:endParaRPr lang="en-US"/>
          </a:p>
        </p:txBody>
      </p:sp>
      <p:sp>
        <p:nvSpPr>
          <p:cNvPr id="5" name="Date Placeholder 4">
            <a:extLst>
              <a:ext uri="{FF2B5EF4-FFF2-40B4-BE49-F238E27FC236}">
                <a16:creationId xmlns:a16="http://schemas.microsoft.com/office/drawing/2014/main" id="{C52CA594-B332-40A4-856B-8E7BB45D80A5}"/>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44A3D03E-6AAF-43A9-81F6-F610F499CBA0}"/>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162360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Prov 6:16-17 </a:t>
            </a:r>
          </a:p>
          <a:p>
            <a:r>
              <a:rPr lang="en-US" sz="1300" dirty="0"/>
              <a:t>There are six things which the Lord hates, Yes, seven which are an abomination to Him: </a:t>
            </a:r>
          </a:p>
          <a:p>
            <a:r>
              <a:rPr lang="en-US" sz="1300" dirty="0"/>
              <a:t>17 Haughty eyes, a lying tongue, And hands that shed innocent blood, </a:t>
            </a:r>
          </a:p>
          <a:p>
            <a:endParaRPr lang="en-US" sz="1300" dirty="0"/>
          </a:p>
          <a:p>
            <a:r>
              <a:rPr lang="en-US" sz="1300" dirty="0"/>
              <a:t>Prov 12:22</a:t>
            </a:r>
          </a:p>
          <a:p>
            <a:r>
              <a:rPr lang="en-US" sz="1300" dirty="0"/>
              <a:t>Lying lips are an abomination to the Lord,</a:t>
            </a:r>
          </a:p>
          <a:p>
            <a:r>
              <a:rPr lang="en-US" sz="1300" dirty="0"/>
              <a:t>But those who deal faithfully are His delight. </a:t>
            </a:r>
          </a:p>
          <a:p>
            <a:endParaRPr lang="en-US" sz="1300" dirty="0"/>
          </a:p>
          <a:p>
            <a:r>
              <a:rPr lang="en-US" sz="1300" dirty="0"/>
              <a:t>Col 3:9-10</a:t>
            </a:r>
          </a:p>
          <a:p>
            <a:r>
              <a:rPr lang="en-US" sz="1300" dirty="0"/>
              <a:t>Do not lie to one another, since you laid aside the old self with its evil practices, 10 and have put on the new self who is being renewed to a true knowledge according to the image of the One who created him</a:t>
            </a:r>
          </a:p>
          <a:p>
            <a:endParaRPr lang="en-US" sz="1300" dirty="0"/>
          </a:p>
          <a:p>
            <a:r>
              <a:rPr lang="en-US" sz="1300" dirty="0"/>
              <a:t>Eph 4:25</a:t>
            </a:r>
          </a:p>
          <a:p>
            <a:r>
              <a:rPr lang="en-US" sz="1300" dirty="0" err="1"/>
              <a:t>herefore</a:t>
            </a:r>
            <a:r>
              <a:rPr lang="en-US" sz="1300" dirty="0"/>
              <a:t>, laying aside falsehood, SPEAK TRUTH EACH ONE of you WITH HIS NEIGHBOR, for we are members of one another.</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5</a:t>
            </a:fld>
            <a:endParaRPr lang="en-US"/>
          </a:p>
        </p:txBody>
      </p:sp>
      <p:sp>
        <p:nvSpPr>
          <p:cNvPr id="5" name="Date Placeholder 4">
            <a:extLst>
              <a:ext uri="{FF2B5EF4-FFF2-40B4-BE49-F238E27FC236}">
                <a16:creationId xmlns:a16="http://schemas.microsoft.com/office/drawing/2014/main" id="{CF993382-605D-4AAB-A208-A78D8D85C8C8}"/>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0195D31A-17C6-4123-B259-9AFF97971438}"/>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215109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Kings 6:15-19</a:t>
            </a:r>
          </a:p>
          <a:p>
            <a:r>
              <a:rPr lang="en-US" dirty="0"/>
              <a:t>ow when the attendant of the man of God had risen early and gone out, behold, an army with horses and chariots was circling the city. And his servant said to him, "Alas, my master! What shall we do?" 16 So he answered, "Do not fear, for those who are with us are more than those who are with them." 17 Then Elisha prayed and said, "O Lord, I pray, open his eyes that he may see." And the Lord opened the servant's eyes and he saw; and behold, the mountain was full of horses and chariots of fire all around Elisha. 18 When they came down to him, Elisha prayed to the Lord and said, "Strike this people with blindness, I pray." So He struck them with blindness according to the word of Elisha. 19 Then Elisha said to them, "This is not the way, nor is this the city; follow me and I will bring you to the man whom you seek." And he brought them to Samaria. </a:t>
            </a:r>
          </a:p>
          <a:p>
            <a:endParaRPr lang="en-US" dirty="0"/>
          </a:p>
          <a:p>
            <a:r>
              <a:rPr lang="en-US" dirty="0"/>
              <a:t>2 Kings 7:3-6</a:t>
            </a:r>
          </a:p>
          <a:p>
            <a:r>
              <a:rPr lang="en-US" dirty="0"/>
              <a:t> Now there were four leprous men at the entrance of the gate; and they said to one another, "Why do we sit here until we die? 4 "If we say, 'We will enter the city,' then the famine is in the city and we will die there; and if we sit here, we die also. Now therefore come, and let us go over to the camp of the Arameans. If they spare us, we will live; and if they kill us, we will but die." 5 They arose at twilight to go to the camp of the Arameans; when they came to the outskirts of the camp of the Arameans, behold, there was no one there. 6 For the Lord had caused the army of the Arameans to hear a sound of chariots and a sound of horses, even the sound of a great army, so that they said to one another, "Behold, the king of Israel has hired against us the kings of the Hittites and the kings of the Egyptians, to come upon us."</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6</a:t>
            </a:fld>
            <a:endParaRPr lang="en-US"/>
          </a:p>
        </p:txBody>
      </p:sp>
      <p:sp>
        <p:nvSpPr>
          <p:cNvPr id="5" name="Date Placeholder 4">
            <a:extLst>
              <a:ext uri="{FF2B5EF4-FFF2-40B4-BE49-F238E27FC236}">
                <a16:creationId xmlns:a16="http://schemas.microsoft.com/office/drawing/2014/main" id="{E6B6A52A-CBE6-4952-8100-C018AE32B8D1}"/>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B46C43ED-69B5-412B-B1F9-C995F53910AB}"/>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361961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Imagine the influence Rahab could have had with her daughter in law and some of the similarities they had. </a:t>
            </a:r>
          </a:p>
          <a:p>
            <a:r>
              <a:rPr lang="en-US" sz="1300" dirty="0"/>
              <a:t>What kind of influence would she have over her other descendants?</a:t>
            </a:r>
          </a:p>
          <a:p>
            <a:r>
              <a:rPr lang="en-US" sz="1300" dirty="0"/>
              <a:t>Could she possibly have imagined that the Messiah would descend from her?3</a:t>
            </a:r>
          </a:p>
          <a:p>
            <a:endParaRPr lang="en-US" sz="1300" dirty="0"/>
          </a:p>
          <a:p>
            <a:r>
              <a:rPr lang="en-US" sz="1300" dirty="0"/>
              <a:t>Matt 1:5-7</a:t>
            </a:r>
          </a:p>
          <a:p>
            <a:r>
              <a:rPr lang="en-US" sz="1300" dirty="0"/>
              <a:t>Salmon was the father of Boaz by Rahab, Boaz was the father of Obed by Ruth, and Obed the father of Jesse. 6 Jesse was the father of David the king.</a:t>
            </a:r>
          </a:p>
          <a:p>
            <a:r>
              <a:rPr lang="en-US" sz="1300" dirty="0"/>
              <a:t>David was the father of Solomon by Bathsheba who had been the wife of Uriah. </a:t>
            </a:r>
          </a:p>
          <a:p>
            <a:endParaRPr lang="en-US" dirty="0"/>
          </a:p>
          <a:p>
            <a:r>
              <a:rPr lang="en-US" dirty="0"/>
              <a:t>What she became was because of the choice she made to align herself with the people of God.  (Joshua 7:25, “…she has lived in the midst of Israel </a:t>
            </a:r>
          </a:p>
        </p:txBody>
      </p:sp>
      <p:sp>
        <p:nvSpPr>
          <p:cNvPr id="4" name="Slide Number Placeholder 3"/>
          <p:cNvSpPr>
            <a:spLocks noGrp="1"/>
          </p:cNvSpPr>
          <p:nvPr>
            <p:ph type="sldNum" sz="quarter" idx="5"/>
          </p:nvPr>
        </p:nvSpPr>
        <p:spPr/>
        <p:txBody>
          <a:bodyPr/>
          <a:lstStyle/>
          <a:p>
            <a:fld id="{9ECA0BA5-117C-44F9-8BB1-12E828504B71}" type="slidenum">
              <a:rPr lang="en-US" smtClean="0"/>
              <a:t>7</a:t>
            </a:fld>
            <a:endParaRPr lang="en-US"/>
          </a:p>
        </p:txBody>
      </p:sp>
      <p:sp>
        <p:nvSpPr>
          <p:cNvPr id="5" name="Date Placeholder 4">
            <a:extLst>
              <a:ext uri="{FF2B5EF4-FFF2-40B4-BE49-F238E27FC236}">
                <a16:creationId xmlns:a16="http://schemas.microsoft.com/office/drawing/2014/main" id="{21DBD679-77E2-4DD8-B6B6-1FEE62F0C3A4}"/>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BA348D87-3F93-4951-99AF-1B03D7BC9C1B}"/>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3465820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4/10/2022 am</a:t>
            </a:r>
          </a:p>
        </p:txBody>
      </p:sp>
      <p:sp>
        <p:nvSpPr>
          <p:cNvPr id="5" name="Footer Placeholder 4"/>
          <p:cNvSpPr>
            <a:spLocks noGrp="1"/>
          </p:cNvSpPr>
          <p:nvPr>
            <p:ph type="ftr" sz="quarter" idx="4"/>
          </p:nvPr>
        </p:nvSpPr>
        <p:spPr/>
        <p:txBody>
          <a:bodyPr/>
          <a:lstStyle/>
          <a:p>
            <a:r>
              <a:rPr lang="en-US"/>
              <a:t>The Faith of Rahab</a:t>
            </a:r>
          </a:p>
        </p:txBody>
      </p:sp>
      <p:sp>
        <p:nvSpPr>
          <p:cNvPr id="6" name="Slide Number Placeholder 5"/>
          <p:cNvSpPr>
            <a:spLocks noGrp="1"/>
          </p:cNvSpPr>
          <p:nvPr>
            <p:ph type="sldNum" sz="quarter" idx="5"/>
          </p:nvPr>
        </p:nvSpPr>
        <p:spPr/>
        <p:txBody>
          <a:bodyPr/>
          <a:lstStyle/>
          <a:p>
            <a:fld id="{9ECA0BA5-117C-44F9-8BB1-12E828504B71}" type="slidenum">
              <a:rPr lang="en-US" smtClean="0"/>
              <a:t>8</a:t>
            </a:fld>
            <a:endParaRPr lang="en-US"/>
          </a:p>
        </p:txBody>
      </p:sp>
    </p:spTree>
    <p:extLst>
      <p:ext uri="{BB962C8B-B14F-4D97-AF65-F5344CB8AC3E}">
        <p14:creationId xmlns:p14="http://schemas.microsoft.com/office/powerpoint/2010/main" val="593379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a good place to gather information and an ideal location for a quick escape because it was built into the wall. • God directed the spies to Rahab’s house because he knew her heart was open to him and that she would be instrumental in the Israelite victory over Jericho. God often uses people with simple faith to accomplish his great purposes; no matter their past, or how insignificant they seem to be.</a:t>
            </a:r>
          </a:p>
          <a:p>
            <a:endParaRPr lang="en-US" dirty="0"/>
          </a:p>
          <a:p>
            <a:r>
              <a:rPr lang="en-US" dirty="0"/>
              <a:t>Joshua 2:1-7</a:t>
            </a:r>
          </a:p>
          <a:p>
            <a:endParaRPr lang="en-US" dirty="0"/>
          </a:p>
          <a:p>
            <a:r>
              <a:rPr lang="en-US" dirty="0"/>
              <a:t>How did the two spies make their way through the city without being immediately- recognized as strangers? How did they meet Rahab? </a:t>
            </a:r>
            <a:r>
              <a:rPr lang="en-US" b="1" dirty="0"/>
              <a:t>We certainly have to believe in the providence of God as we watch this drama taking place. Rahab was the only person in Jericho who trusted the God of Israel, and God brought the spies to her</a:t>
            </a:r>
            <a:r>
              <a:rPr lang="en-US" dirty="0"/>
              <a:t>.</a:t>
            </a:r>
          </a:p>
          <a:p>
            <a:r>
              <a:rPr lang="en-US" dirty="0"/>
              <a:t>(from The Bible Exposition Commentary: Old Testament © 2001-2004 by Warren W. </a:t>
            </a:r>
            <a:r>
              <a:rPr lang="en-US" dirty="0" err="1"/>
              <a:t>Wiersbe</a:t>
            </a:r>
            <a:r>
              <a:rPr lang="en-US" dirty="0"/>
              <a:t>. All rights reserved.)</a:t>
            </a:r>
          </a:p>
          <a:p>
            <a:endParaRPr lang="en-US" dirty="0"/>
          </a:p>
        </p:txBody>
      </p:sp>
      <p:sp>
        <p:nvSpPr>
          <p:cNvPr id="4" name="Slide Number Placeholder 3"/>
          <p:cNvSpPr>
            <a:spLocks noGrp="1"/>
          </p:cNvSpPr>
          <p:nvPr>
            <p:ph type="sldNum" sz="quarter" idx="5"/>
          </p:nvPr>
        </p:nvSpPr>
        <p:spPr/>
        <p:txBody>
          <a:bodyPr/>
          <a:lstStyle/>
          <a:p>
            <a:fld id="{9ECA0BA5-117C-44F9-8BB1-12E828504B71}" type="slidenum">
              <a:rPr lang="en-US" smtClean="0"/>
              <a:t>9</a:t>
            </a:fld>
            <a:endParaRPr lang="en-US"/>
          </a:p>
        </p:txBody>
      </p:sp>
      <p:sp>
        <p:nvSpPr>
          <p:cNvPr id="5" name="Date Placeholder 4">
            <a:extLst>
              <a:ext uri="{FF2B5EF4-FFF2-40B4-BE49-F238E27FC236}">
                <a16:creationId xmlns:a16="http://schemas.microsoft.com/office/drawing/2014/main" id="{6B5CA278-BBD9-42C9-B147-73475312A176}"/>
              </a:ext>
            </a:extLst>
          </p:cNvPr>
          <p:cNvSpPr>
            <a:spLocks noGrp="1"/>
          </p:cNvSpPr>
          <p:nvPr>
            <p:ph type="dt" idx="1"/>
          </p:nvPr>
        </p:nvSpPr>
        <p:spPr/>
        <p:txBody>
          <a:bodyPr/>
          <a:lstStyle/>
          <a:p>
            <a:r>
              <a:rPr lang="en-US"/>
              <a:t>4/10/2022 am</a:t>
            </a:r>
          </a:p>
        </p:txBody>
      </p:sp>
      <p:sp>
        <p:nvSpPr>
          <p:cNvPr id="6" name="Footer Placeholder 5">
            <a:extLst>
              <a:ext uri="{FF2B5EF4-FFF2-40B4-BE49-F238E27FC236}">
                <a16:creationId xmlns:a16="http://schemas.microsoft.com/office/drawing/2014/main" id="{EA5A22C8-58E0-4964-9836-E05BC3A7665B}"/>
              </a:ext>
            </a:extLst>
          </p:cNvPr>
          <p:cNvSpPr>
            <a:spLocks noGrp="1"/>
          </p:cNvSpPr>
          <p:nvPr>
            <p:ph type="ftr" sz="quarter" idx="4"/>
          </p:nvPr>
        </p:nvSpPr>
        <p:spPr/>
        <p:txBody>
          <a:bodyPr/>
          <a:lstStyle/>
          <a:p>
            <a:r>
              <a:rPr lang="en-US"/>
              <a:t>The Faith of Rahab</a:t>
            </a:r>
          </a:p>
        </p:txBody>
      </p:sp>
    </p:spTree>
    <p:extLst>
      <p:ext uri="{BB962C8B-B14F-4D97-AF65-F5344CB8AC3E}">
        <p14:creationId xmlns:p14="http://schemas.microsoft.com/office/powerpoint/2010/main" val="43699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344994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824C8A-DE98-4141-86D3-5F0A8B22F8AF}"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3886597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245351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37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4269860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1654673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145212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710540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315232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283537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374139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824C8A-DE98-4141-86D3-5F0A8B22F8AF}"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136594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824C8A-DE98-4141-86D3-5F0A8B22F8AF}"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70181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80555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214108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8824C8A-DE98-4141-86D3-5F0A8B22F8AF}" type="datetimeFigureOut">
              <a:rPr lang="en-US" smtClean="0"/>
              <a:t>4/6/2022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394991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824C8A-DE98-4141-86D3-5F0A8B22F8AF}"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9A475-5D81-4964-848E-554C5D54CBA8}" type="slidenum">
              <a:rPr lang="en-US" smtClean="0"/>
              <a:t>‹#›</a:t>
            </a:fld>
            <a:endParaRPr lang="en-US"/>
          </a:p>
        </p:txBody>
      </p:sp>
    </p:spTree>
    <p:extLst>
      <p:ext uri="{BB962C8B-B14F-4D97-AF65-F5344CB8AC3E}">
        <p14:creationId xmlns:p14="http://schemas.microsoft.com/office/powerpoint/2010/main" val="1801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8824C8A-DE98-4141-86D3-5F0A8B22F8AF}" type="datetimeFigureOut">
              <a:rPr lang="en-US" smtClean="0"/>
              <a:t>4/6/2022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39A475-5D81-4964-848E-554C5D54CBA8}" type="slidenum">
              <a:rPr lang="en-US" smtClean="0"/>
              <a:t>‹#›</a:t>
            </a:fld>
            <a:endParaRPr lang="en-US"/>
          </a:p>
        </p:txBody>
      </p:sp>
    </p:spTree>
    <p:extLst>
      <p:ext uri="{BB962C8B-B14F-4D97-AF65-F5344CB8AC3E}">
        <p14:creationId xmlns:p14="http://schemas.microsoft.com/office/powerpoint/2010/main" val="24723021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1F0C-9CC3-4750-8988-AEAEF3081F1A}"/>
              </a:ext>
            </a:extLst>
          </p:cNvPr>
          <p:cNvSpPr>
            <a:spLocks noGrp="1"/>
          </p:cNvSpPr>
          <p:nvPr>
            <p:ph type="ctrTitle"/>
          </p:nvPr>
        </p:nvSpPr>
        <p:spPr>
          <a:xfrm>
            <a:off x="6608617" y="1290717"/>
            <a:ext cx="5583383" cy="3329581"/>
          </a:xfrm>
        </p:spPr>
        <p:txBody>
          <a:bodyPr/>
          <a:lstStyle/>
          <a:p>
            <a:r>
              <a:rPr lang="en-US" dirty="0"/>
              <a:t>THE FAITH OF RAHAB</a:t>
            </a:r>
          </a:p>
        </p:txBody>
      </p:sp>
      <p:sp>
        <p:nvSpPr>
          <p:cNvPr id="3" name="Subtitle 2">
            <a:extLst>
              <a:ext uri="{FF2B5EF4-FFF2-40B4-BE49-F238E27FC236}">
                <a16:creationId xmlns:a16="http://schemas.microsoft.com/office/drawing/2014/main" id="{A7298088-1C41-4982-BD0C-C6B7F40FE117}"/>
              </a:ext>
            </a:extLst>
          </p:cNvPr>
          <p:cNvSpPr>
            <a:spLocks noGrp="1"/>
          </p:cNvSpPr>
          <p:nvPr>
            <p:ph type="subTitle" idx="1"/>
          </p:nvPr>
        </p:nvSpPr>
        <p:spPr>
          <a:xfrm>
            <a:off x="6921929" y="4514143"/>
            <a:ext cx="5270071" cy="861420"/>
          </a:xfrm>
        </p:spPr>
        <p:txBody>
          <a:bodyPr>
            <a:normAutofit/>
          </a:bodyPr>
          <a:lstStyle/>
          <a:p>
            <a:r>
              <a:rPr lang="en-US" sz="2800" b="1" dirty="0"/>
              <a:t>Joshua Chapter 2</a:t>
            </a:r>
          </a:p>
        </p:txBody>
      </p:sp>
      <p:pic>
        <p:nvPicPr>
          <p:cNvPr id="4" name="Picture 3">
            <a:extLst>
              <a:ext uri="{FF2B5EF4-FFF2-40B4-BE49-F238E27FC236}">
                <a16:creationId xmlns:a16="http://schemas.microsoft.com/office/drawing/2014/main" id="{648818B5-4E6F-449C-8058-490A38C6DD76}"/>
              </a:ext>
            </a:extLst>
          </p:cNvPr>
          <p:cNvPicPr>
            <a:picLocks noChangeAspect="1"/>
          </p:cNvPicPr>
          <p:nvPr/>
        </p:nvPicPr>
        <p:blipFill>
          <a:blip r:embed="rId3"/>
          <a:stretch>
            <a:fillRect/>
          </a:stretch>
        </p:blipFill>
        <p:spPr>
          <a:xfrm>
            <a:off x="0" y="1"/>
            <a:ext cx="6331527" cy="6858000"/>
          </a:xfrm>
          <a:prstGeom prst="rect">
            <a:avLst/>
          </a:prstGeom>
        </p:spPr>
      </p:pic>
    </p:spTree>
    <p:extLst>
      <p:ext uri="{BB962C8B-B14F-4D97-AF65-F5344CB8AC3E}">
        <p14:creationId xmlns:p14="http://schemas.microsoft.com/office/powerpoint/2010/main" val="216116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a:xfrm>
            <a:off x="646111" y="272609"/>
            <a:ext cx="9404723" cy="1071282"/>
          </a:xfrm>
        </p:spPr>
        <p:txBody>
          <a:bodyPr/>
          <a:lstStyle/>
          <a:p>
            <a:r>
              <a:rPr lang="en-US" b="1" dirty="0"/>
              <a:t>Rahab’s Faith</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484909" y="1343891"/>
            <a:ext cx="11707091" cy="5389417"/>
          </a:xfrm>
        </p:spPr>
        <p:txBody>
          <a:bodyPr>
            <a:normAutofit/>
          </a:bodyPr>
          <a:lstStyle/>
          <a:p>
            <a:pPr marL="0" indent="0">
              <a:buNone/>
            </a:pPr>
            <a:r>
              <a:rPr lang="en-US" sz="3000" dirty="0"/>
              <a:t>Note what Rahab told the spies before she hid them: (vs. 9-11)</a:t>
            </a:r>
          </a:p>
          <a:p>
            <a:r>
              <a:rPr lang="en-US" sz="3000" b="1" i="1" dirty="0"/>
              <a:t>“</a:t>
            </a:r>
            <a:r>
              <a:rPr lang="en-US" sz="3000" b="1" i="1" dirty="0">
                <a:solidFill>
                  <a:srgbClr val="FFFF00"/>
                </a:solidFill>
              </a:rPr>
              <a:t>I know </a:t>
            </a:r>
            <a:r>
              <a:rPr lang="en-US" sz="3000" b="1" i="1" dirty="0"/>
              <a:t>the Lord has given you the land.”</a:t>
            </a:r>
            <a:r>
              <a:rPr lang="en-US" sz="3000" dirty="0"/>
              <a:t>	</a:t>
            </a:r>
          </a:p>
          <a:p>
            <a:r>
              <a:rPr lang="en-US" sz="3000" dirty="0"/>
              <a:t>The </a:t>
            </a:r>
            <a:r>
              <a:rPr lang="en-US" sz="3000" b="1" i="1" dirty="0"/>
              <a:t>“terror”</a:t>
            </a:r>
            <a:r>
              <a:rPr lang="en-US" sz="3000" dirty="0"/>
              <a:t> of you has fallen on us and the inhabitants have </a:t>
            </a:r>
            <a:r>
              <a:rPr lang="en-US" sz="3000" b="1" i="1" dirty="0"/>
              <a:t>“melted away”</a:t>
            </a:r>
            <a:r>
              <a:rPr lang="en-US" sz="3000" dirty="0"/>
              <a:t>. (Lit. demoralized)</a:t>
            </a:r>
          </a:p>
          <a:p>
            <a:r>
              <a:rPr lang="en-US" sz="3000" dirty="0"/>
              <a:t>We’ve heard how </a:t>
            </a:r>
            <a:r>
              <a:rPr lang="en-US" sz="3000" b="1" i="1" dirty="0"/>
              <a:t>“the Lord dried up the water of the Red Sea before you when you came out of Egypt”.</a:t>
            </a:r>
            <a:r>
              <a:rPr lang="en-US" sz="3000" dirty="0"/>
              <a:t> </a:t>
            </a:r>
          </a:p>
          <a:p>
            <a:r>
              <a:rPr lang="en-US" sz="3000" dirty="0"/>
              <a:t>We know “</a:t>
            </a:r>
            <a:r>
              <a:rPr lang="en-US" sz="3000" b="1" i="1" dirty="0"/>
              <a:t>what you did to the two kings of the Amorites who were beyond the Jordan… utterly destroyed</a:t>
            </a:r>
            <a:r>
              <a:rPr lang="en-US" sz="3000" dirty="0"/>
              <a:t>” them. </a:t>
            </a:r>
          </a:p>
          <a:p>
            <a:r>
              <a:rPr lang="en-US" sz="3000" dirty="0"/>
              <a:t>We have </a:t>
            </a:r>
            <a:r>
              <a:rPr lang="en-US" sz="3000" b="1" i="1" dirty="0"/>
              <a:t>“no courage”</a:t>
            </a:r>
            <a:r>
              <a:rPr lang="en-US" sz="3000" dirty="0"/>
              <a:t> and our hearts have </a:t>
            </a:r>
            <a:r>
              <a:rPr lang="en-US" sz="3000" b="1" i="1" dirty="0"/>
              <a:t>“melted away.”</a:t>
            </a:r>
          </a:p>
        </p:txBody>
      </p:sp>
    </p:spTree>
    <p:extLst>
      <p:ext uri="{BB962C8B-B14F-4D97-AF65-F5344CB8AC3E}">
        <p14:creationId xmlns:p14="http://schemas.microsoft.com/office/powerpoint/2010/main" val="162726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Rahab’s Faith</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343891"/>
            <a:ext cx="11229191" cy="5514109"/>
          </a:xfrm>
        </p:spPr>
        <p:txBody>
          <a:bodyPr>
            <a:normAutofit/>
          </a:bodyPr>
          <a:lstStyle/>
          <a:p>
            <a:pPr marL="0" indent="0">
              <a:buNone/>
            </a:pPr>
            <a:r>
              <a:rPr lang="en-US" sz="3200" b="1" dirty="0"/>
              <a:t>Most importantly</a:t>
            </a:r>
            <a:r>
              <a:rPr lang="en-US" sz="3200" dirty="0"/>
              <a:t>:</a:t>
            </a:r>
          </a:p>
          <a:p>
            <a:r>
              <a:rPr lang="en-US" sz="3200" b="1" i="1" dirty="0"/>
              <a:t>“The Lord your God, He is God in heaven above and on earth beneath.”</a:t>
            </a:r>
            <a:r>
              <a:rPr lang="en-US" sz="3200" dirty="0"/>
              <a:t> </a:t>
            </a:r>
          </a:p>
          <a:p>
            <a:r>
              <a:rPr lang="en-US" sz="3200" dirty="0"/>
              <a:t>A recognition of His </a:t>
            </a:r>
            <a:r>
              <a:rPr lang="en-US" sz="3200" b="1" dirty="0"/>
              <a:t>divine omnipotence and His divine rule among all nations of men</a:t>
            </a:r>
            <a:r>
              <a:rPr lang="en-US" sz="3200" dirty="0"/>
              <a:t>.</a:t>
            </a:r>
          </a:p>
          <a:p>
            <a:r>
              <a:rPr lang="en-US" sz="3200" dirty="0"/>
              <a:t>For that reason, she “</a:t>
            </a:r>
            <a:r>
              <a:rPr lang="en-US" sz="3200" b="1" i="1" dirty="0"/>
              <a:t>welcomed the spies in peace</a:t>
            </a:r>
            <a:r>
              <a:rPr lang="en-US" sz="3200" dirty="0"/>
              <a:t>” and “</a:t>
            </a:r>
            <a:r>
              <a:rPr lang="en-US" sz="3200" b="1" i="1" dirty="0"/>
              <a:t>sent them out</a:t>
            </a:r>
            <a:r>
              <a:rPr lang="en-US" sz="3200" dirty="0"/>
              <a:t>”. (Heb. 11:31; James 2:25)</a:t>
            </a:r>
          </a:p>
          <a:p>
            <a:r>
              <a:rPr lang="en-US" sz="3200" dirty="0"/>
              <a:t>As with Noah, Rahab believed God would bring His judgment upon wicked people and trusted His deliverance. (vs. 10, 13)</a:t>
            </a:r>
          </a:p>
        </p:txBody>
      </p:sp>
    </p:spTree>
    <p:extLst>
      <p:ext uri="{BB962C8B-B14F-4D97-AF65-F5344CB8AC3E}">
        <p14:creationId xmlns:p14="http://schemas.microsoft.com/office/powerpoint/2010/main" val="37903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Faith &amp; Works</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0771015" cy="4918364"/>
          </a:xfrm>
        </p:spPr>
        <p:txBody>
          <a:bodyPr>
            <a:normAutofit/>
          </a:bodyPr>
          <a:lstStyle/>
          <a:p>
            <a:pPr marL="514350" indent="-514350">
              <a:buFont typeface="+mj-lt"/>
              <a:buAutoNum type="arabicPeriod"/>
            </a:pPr>
            <a:r>
              <a:rPr lang="en-US" sz="3200" i="1" dirty="0"/>
              <a:t>“</a:t>
            </a:r>
            <a:r>
              <a:rPr lang="en-US" sz="3200" b="1" i="1" dirty="0">
                <a:solidFill>
                  <a:srgbClr val="FFFF00"/>
                </a:solidFill>
              </a:rPr>
              <a:t>By faith </a:t>
            </a:r>
            <a:r>
              <a:rPr lang="en-US" sz="3200" i="1" dirty="0"/>
              <a:t>Rahab… </a:t>
            </a:r>
            <a:r>
              <a:rPr lang="en-US" sz="3200" b="1" i="1" dirty="0">
                <a:solidFill>
                  <a:srgbClr val="FFFF00"/>
                </a:solidFill>
              </a:rPr>
              <a:t>welcomed the spies in peace</a:t>
            </a:r>
            <a:r>
              <a:rPr lang="en-US" sz="3200" i="1" dirty="0"/>
              <a:t>.”</a:t>
            </a:r>
            <a:r>
              <a:rPr lang="en-US" sz="3200" dirty="0"/>
              <a:t> (Hebrews 11:31)</a:t>
            </a:r>
          </a:p>
          <a:p>
            <a:pPr marL="514350" indent="-514350">
              <a:buFont typeface="+mj-lt"/>
              <a:buAutoNum type="arabicPeriod"/>
            </a:pPr>
            <a:r>
              <a:rPr lang="en-US" sz="3200" dirty="0"/>
              <a:t>“…</a:t>
            </a:r>
            <a:r>
              <a:rPr lang="en-US" sz="3200" i="1" dirty="0"/>
              <a:t>Rahab (was) </a:t>
            </a:r>
            <a:r>
              <a:rPr lang="en-US" sz="3200" b="1" i="1" dirty="0">
                <a:solidFill>
                  <a:srgbClr val="FFFF00"/>
                </a:solidFill>
              </a:rPr>
              <a:t>justified by works </a:t>
            </a:r>
            <a:r>
              <a:rPr lang="en-US" sz="3200" i="1" dirty="0"/>
              <a:t>when she </a:t>
            </a:r>
            <a:r>
              <a:rPr lang="en-US" sz="3200" b="1" i="1" dirty="0">
                <a:solidFill>
                  <a:srgbClr val="FFFF00"/>
                </a:solidFill>
              </a:rPr>
              <a:t>received the messengers and sent them out</a:t>
            </a:r>
            <a:r>
              <a:rPr lang="en-US" sz="3200" dirty="0"/>
              <a:t>.” (James 2:25)</a:t>
            </a:r>
          </a:p>
          <a:p>
            <a:pPr marL="0" indent="0">
              <a:buNone/>
            </a:pPr>
            <a:r>
              <a:rPr lang="en-US" sz="3200" dirty="0"/>
              <a:t>Faith comes by hearing the word of God… God “speaks” in various forms had communicated to Rahab that she was to receive and welcome the spies.</a:t>
            </a:r>
          </a:p>
        </p:txBody>
      </p:sp>
    </p:spTree>
    <p:extLst>
      <p:ext uri="{BB962C8B-B14F-4D97-AF65-F5344CB8AC3E}">
        <p14:creationId xmlns:p14="http://schemas.microsoft.com/office/powerpoint/2010/main" val="111653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Rahab’s “Ask”</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0452361" cy="4918364"/>
          </a:xfrm>
        </p:spPr>
        <p:txBody>
          <a:bodyPr>
            <a:normAutofit/>
          </a:bodyPr>
          <a:lstStyle/>
          <a:p>
            <a:r>
              <a:rPr lang="en-US" sz="3200" i="1" dirty="0"/>
              <a:t>“Swear to me </a:t>
            </a:r>
            <a:r>
              <a:rPr lang="en-US" sz="3200" b="1" i="1" dirty="0"/>
              <a:t>by the Lord</a:t>
            </a:r>
            <a:r>
              <a:rPr lang="en-US" sz="3200" i="1" dirty="0"/>
              <a:t>, since I have dealt kindly with you, that you will </a:t>
            </a:r>
            <a:r>
              <a:rPr lang="en-US" sz="3200" b="1" i="1" dirty="0"/>
              <a:t>also deal kindly with my father’s household</a:t>
            </a:r>
            <a:r>
              <a:rPr lang="en-US" sz="3200" i="1" dirty="0"/>
              <a:t>, and give me a pledge of truth.” </a:t>
            </a:r>
            <a:r>
              <a:rPr lang="en-US" sz="3200" dirty="0"/>
              <a:t>(vs. 12; cf., Matthew 7:7-8; Luke 18:41)</a:t>
            </a:r>
          </a:p>
          <a:p>
            <a:r>
              <a:rPr lang="en-US" sz="3200" dirty="0"/>
              <a:t>A request for </a:t>
            </a:r>
            <a:r>
              <a:rPr lang="en-US" sz="3200" b="1" dirty="0"/>
              <a:t>the Lord’s kindness </a:t>
            </a:r>
            <a:r>
              <a:rPr lang="en-US" sz="3200" dirty="0"/>
              <a:t>as she trusted that He would demonstrate His </a:t>
            </a:r>
            <a:r>
              <a:rPr lang="en-US" sz="3200" b="1" dirty="0"/>
              <a:t>“</a:t>
            </a:r>
            <a:r>
              <a:rPr lang="en-US" sz="3200" b="1" i="1" dirty="0"/>
              <a:t>severity</a:t>
            </a:r>
            <a:r>
              <a:rPr lang="en-US" sz="3200" b="1" dirty="0"/>
              <a:t>”</a:t>
            </a:r>
            <a:r>
              <a:rPr lang="en-US" sz="3200" dirty="0"/>
              <a:t> upon the wicked. (Romans 11:22; Titus 3:4)</a:t>
            </a:r>
          </a:p>
          <a:p>
            <a:r>
              <a:rPr lang="en-US" sz="3200" dirty="0"/>
              <a:t>Think she ever told anyone else </a:t>
            </a:r>
            <a:r>
              <a:rPr lang="en-US" sz="3200" i="1" dirty="0"/>
              <a:t>“</a:t>
            </a:r>
            <a:r>
              <a:rPr lang="en-US" sz="3200" b="1" i="1" dirty="0"/>
              <a:t>what great things God has done for you</a:t>
            </a:r>
            <a:r>
              <a:rPr lang="en-US" sz="3200" i="1" dirty="0"/>
              <a:t>”</a:t>
            </a:r>
            <a:r>
              <a:rPr lang="en-US" sz="3200" dirty="0"/>
              <a:t>? (Luke 8:39)</a:t>
            </a:r>
            <a:endParaRPr lang="en-US" sz="2800" dirty="0"/>
          </a:p>
        </p:txBody>
      </p:sp>
    </p:spTree>
    <p:extLst>
      <p:ext uri="{BB962C8B-B14F-4D97-AF65-F5344CB8AC3E}">
        <p14:creationId xmlns:p14="http://schemas.microsoft.com/office/powerpoint/2010/main" val="26471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a:xfrm>
            <a:off x="646111" y="452718"/>
            <a:ext cx="9404723" cy="1223682"/>
          </a:xfrm>
        </p:spPr>
        <p:txBody>
          <a:bodyPr/>
          <a:lstStyle/>
          <a:p>
            <a:r>
              <a:rPr lang="en-US" b="1" dirty="0"/>
              <a:t>God’s salvation</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29" y="1676400"/>
            <a:ext cx="11345101" cy="4918364"/>
          </a:xfrm>
        </p:spPr>
        <p:txBody>
          <a:bodyPr>
            <a:normAutofit lnSpcReduction="10000"/>
          </a:bodyPr>
          <a:lstStyle/>
          <a:p>
            <a:pPr marL="0" indent="0">
              <a:buNone/>
            </a:pPr>
            <a:r>
              <a:rPr lang="en-US" sz="3200" b="1" i="1" dirty="0"/>
              <a:t>“Unless…”</a:t>
            </a:r>
          </a:p>
          <a:p>
            <a:pPr marL="514350" indent="-514350">
              <a:buAutoNum type="arabicPeriod"/>
            </a:pPr>
            <a:r>
              <a:rPr lang="en-US" sz="2800" b="1" i="1" dirty="0"/>
              <a:t>“You tie this cord of scarlet thread in the window…”</a:t>
            </a:r>
            <a:r>
              <a:rPr lang="en-US" sz="2800" dirty="0"/>
              <a:t> (vs. 18)</a:t>
            </a:r>
          </a:p>
          <a:p>
            <a:pPr lvl="1">
              <a:buFont typeface="Wingdings" panose="05000000000000000000" pitchFamily="2" charset="2"/>
              <a:buChar char="§"/>
            </a:pPr>
            <a:r>
              <a:rPr lang="en-US" sz="2600" b="1" dirty="0"/>
              <a:t>She did this immediately</a:t>
            </a:r>
            <a:r>
              <a:rPr lang="en-US" sz="2600" dirty="0"/>
              <a:t>! (vs. 21)</a:t>
            </a:r>
          </a:p>
          <a:p>
            <a:pPr lvl="1">
              <a:buFont typeface="Wingdings" panose="05000000000000000000" pitchFamily="2" charset="2"/>
              <a:buChar char="§"/>
            </a:pPr>
            <a:r>
              <a:rPr lang="en-US" sz="2600" dirty="0"/>
              <a:t>The color “</a:t>
            </a:r>
            <a:r>
              <a:rPr lang="en-US" sz="2600" b="1" i="1" dirty="0"/>
              <a:t>scarlet</a:t>
            </a:r>
            <a:r>
              <a:rPr lang="en-US" sz="2600" dirty="0"/>
              <a:t>” (Leviticus 14:4; Matthew 27:28; cf., Ex. 12:22)</a:t>
            </a:r>
          </a:p>
          <a:p>
            <a:pPr marL="514350" indent="-514350">
              <a:buAutoNum type="arabicPeriod"/>
            </a:pPr>
            <a:r>
              <a:rPr lang="en-US" sz="2800" dirty="0"/>
              <a:t>Everyone in her family stays within </a:t>
            </a:r>
            <a:r>
              <a:rPr lang="en-US" sz="2800" b="1" i="1" dirty="0"/>
              <a:t>“the doors of your house”</a:t>
            </a:r>
            <a:r>
              <a:rPr lang="en-US" sz="2800" dirty="0"/>
              <a:t> and does not go into the street. (vs. 18-19; 6:22; </a:t>
            </a:r>
            <a:br>
              <a:rPr lang="en-US" sz="2800" dirty="0"/>
            </a:br>
            <a:r>
              <a:rPr lang="en-US" sz="2800" dirty="0"/>
              <a:t>cf., Exodus 12:22; Numbers 35:26; Acts 27:31)</a:t>
            </a:r>
          </a:p>
          <a:p>
            <a:pPr lvl="1">
              <a:buFont typeface="Wingdings" panose="05000000000000000000" pitchFamily="2" charset="2"/>
              <a:buChar char="§"/>
            </a:pPr>
            <a:r>
              <a:rPr lang="en-US" sz="2600" dirty="0"/>
              <a:t>She/they did though it could not have been easy.</a:t>
            </a:r>
          </a:p>
          <a:p>
            <a:pPr marL="514350" indent="-514350">
              <a:buAutoNum type="arabicPeriod"/>
            </a:pPr>
            <a:r>
              <a:rPr lang="en-US" sz="2800" b="1" dirty="0"/>
              <a:t>Remain loyal </a:t>
            </a:r>
            <a:r>
              <a:rPr lang="en-US" sz="2800" dirty="0"/>
              <a:t>to God and his people and not tell </a:t>
            </a:r>
            <a:r>
              <a:rPr lang="en-US" sz="2800" b="1" i="1" dirty="0"/>
              <a:t>“this business”</a:t>
            </a:r>
            <a:r>
              <a:rPr lang="en-US" sz="2800" i="1" dirty="0"/>
              <a:t> </a:t>
            </a:r>
            <a:r>
              <a:rPr lang="en-US" sz="2800" dirty="0"/>
              <a:t>to anyone. (vs. 19-20; Revelation 2:10)</a:t>
            </a:r>
          </a:p>
        </p:txBody>
      </p:sp>
    </p:spTree>
    <p:extLst>
      <p:ext uri="{BB962C8B-B14F-4D97-AF65-F5344CB8AC3E}">
        <p14:creationId xmlns:p14="http://schemas.microsoft.com/office/powerpoint/2010/main" val="28119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a:xfrm>
            <a:off x="646111" y="452718"/>
            <a:ext cx="9404723" cy="1223682"/>
          </a:xfrm>
        </p:spPr>
        <p:txBody>
          <a:bodyPr/>
          <a:lstStyle/>
          <a:p>
            <a:r>
              <a:rPr lang="en-US" b="1" dirty="0"/>
              <a:t>God’s Victory</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231820" y="1676400"/>
            <a:ext cx="11784169" cy="4918364"/>
          </a:xfrm>
        </p:spPr>
        <p:txBody>
          <a:bodyPr>
            <a:normAutofit fontScale="92500" lnSpcReduction="10000"/>
          </a:bodyPr>
          <a:lstStyle/>
          <a:p>
            <a:pPr marL="0" indent="0">
              <a:buNone/>
            </a:pPr>
            <a:r>
              <a:rPr lang="en-US" sz="3200" b="1" dirty="0"/>
              <a:t>Joshua Chapter 6</a:t>
            </a:r>
            <a:r>
              <a:rPr lang="en-US" sz="3200" dirty="0"/>
              <a:t>, the Israelites, by faith, follow God’s command to defeat Jericho (vs. 3-5)</a:t>
            </a:r>
          </a:p>
          <a:p>
            <a:pPr marL="0" indent="0">
              <a:buNone/>
            </a:pPr>
            <a:r>
              <a:rPr lang="en-US" sz="3200" dirty="0"/>
              <a:t>The promise to Rahab and </a:t>
            </a:r>
            <a:r>
              <a:rPr lang="en-US" sz="3200" b="1" dirty="0"/>
              <a:t>her family is remembered </a:t>
            </a:r>
            <a:r>
              <a:rPr lang="en-US" sz="3200" dirty="0"/>
              <a:t>(vs. 17) and they are </a:t>
            </a:r>
            <a:r>
              <a:rPr lang="en-US" sz="3200" b="1" dirty="0"/>
              <a:t>brought out to safety </a:t>
            </a:r>
            <a:r>
              <a:rPr lang="en-US" sz="3200" dirty="0"/>
              <a:t>(vs. 22-23) after the city had been destroyed.</a:t>
            </a:r>
          </a:p>
          <a:p>
            <a:pPr>
              <a:buFont typeface="Arial" panose="020B0604020202020204" pitchFamily="34" charset="0"/>
              <a:buChar char="•"/>
            </a:pPr>
            <a:r>
              <a:rPr lang="en-US" sz="3200" dirty="0"/>
              <a:t>Much like the last plague where there was death all around except where the blood had been applied to the lintel and where they had stayed inside. (note: the Israelites observed the Passover in Joshua 5:10 before their conquest of Jericho.)</a:t>
            </a:r>
          </a:p>
          <a:p>
            <a:pPr marL="0" indent="0">
              <a:buNone/>
            </a:pPr>
            <a:r>
              <a:rPr lang="en-US" sz="3200" dirty="0"/>
              <a:t>Rahab </a:t>
            </a:r>
            <a:r>
              <a:rPr lang="en-US" sz="3200" i="1" dirty="0"/>
              <a:t>“</a:t>
            </a:r>
            <a:r>
              <a:rPr lang="en-US" sz="3200" b="1" i="1" dirty="0"/>
              <a:t>lived in the midst of Israel to this day</a:t>
            </a:r>
            <a:r>
              <a:rPr lang="en-US" sz="3200" i="1" dirty="0"/>
              <a:t>”. </a:t>
            </a:r>
            <a:r>
              <a:rPr lang="en-US" sz="3200" dirty="0"/>
              <a:t>(vs. 25)</a:t>
            </a:r>
            <a:endParaRPr lang="en-US" sz="2800" dirty="0"/>
          </a:p>
        </p:txBody>
      </p:sp>
    </p:spTree>
    <p:extLst>
      <p:ext uri="{BB962C8B-B14F-4D97-AF65-F5344CB8AC3E}">
        <p14:creationId xmlns:p14="http://schemas.microsoft.com/office/powerpoint/2010/main" val="350604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a:xfrm>
            <a:off x="646111" y="452718"/>
            <a:ext cx="9404723" cy="1223682"/>
          </a:xfrm>
        </p:spPr>
        <p:txBody>
          <a:bodyPr/>
          <a:lstStyle/>
          <a:p>
            <a:r>
              <a:rPr lang="en-US" b="1" dirty="0"/>
              <a:t>Lessons Learned From Rahab</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0900759" cy="4918364"/>
          </a:xfrm>
        </p:spPr>
        <p:txBody>
          <a:bodyPr>
            <a:normAutofit fontScale="92500" lnSpcReduction="10000"/>
          </a:bodyPr>
          <a:lstStyle/>
          <a:p>
            <a:pPr marL="514350" indent="-514350">
              <a:buAutoNum type="arabicPeriod"/>
            </a:pPr>
            <a:r>
              <a:rPr lang="en-US" sz="3200" b="1" dirty="0"/>
              <a:t>Fear must be accompanied by a complete faith. </a:t>
            </a:r>
          </a:p>
          <a:p>
            <a:pPr marL="514350" indent="-514350">
              <a:buAutoNum type="arabicPeriod"/>
            </a:pPr>
            <a:r>
              <a:rPr lang="en-US" sz="3200" b="1" dirty="0"/>
              <a:t>God can forgive anyone and use anyone, if they will turn to Him in trusting, obedient faith!</a:t>
            </a:r>
          </a:p>
          <a:p>
            <a:pPr marL="914400" lvl="1" indent="-514350">
              <a:buFont typeface="Wingdings" panose="05000000000000000000" pitchFamily="2" charset="2"/>
              <a:buChar char="§"/>
            </a:pPr>
            <a:r>
              <a:rPr lang="en-US" sz="3000" b="1" dirty="0"/>
              <a:t>The choice of life or death belongs to each one of us! (Deuteronomy 30:15-20)</a:t>
            </a:r>
          </a:p>
          <a:p>
            <a:pPr marL="514350" indent="-514350">
              <a:buAutoNum type="arabicPeriod"/>
            </a:pPr>
            <a:r>
              <a:rPr lang="en-US" sz="3200" b="1" dirty="0"/>
              <a:t>We must believe not only in the salvation God provides but in His divine judgment. </a:t>
            </a:r>
            <a:endParaRPr lang="en-US" sz="3200" dirty="0"/>
          </a:p>
          <a:p>
            <a:pPr marL="514350" indent="-514350">
              <a:buAutoNum type="arabicPeriod"/>
            </a:pPr>
            <a:r>
              <a:rPr lang="en-US" sz="3200" dirty="0"/>
              <a:t>The “</a:t>
            </a:r>
            <a:r>
              <a:rPr lang="en-US" sz="3200" b="1" i="1" dirty="0"/>
              <a:t>kindness and severity of God</a:t>
            </a:r>
            <a:r>
              <a:rPr lang="en-US" sz="3200" dirty="0"/>
              <a:t>”!</a:t>
            </a:r>
          </a:p>
          <a:p>
            <a:pPr marL="514350" indent="-514350">
              <a:buAutoNum type="arabicPeriod"/>
            </a:pPr>
            <a:r>
              <a:rPr lang="en-US" sz="3200" b="1" dirty="0"/>
              <a:t>The need for urgent and complete and continual submission to God.</a:t>
            </a:r>
            <a:endParaRPr lang="en-US" sz="3200" dirty="0"/>
          </a:p>
        </p:txBody>
      </p:sp>
    </p:spTree>
    <p:extLst>
      <p:ext uri="{BB962C8B-B14F-4D97-AF65-F5344CB8AC3E}">
        <p14:creationId xmlns:p14="http://schemas.microsoft.com/office/powerpoint/2010/main" val="364864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8FB3-FD56-4F94-BBB3-D14490D10503}"/>
              </a:ext>
            </a:extLst>
          </p:cNvPr>
          <p:cNvSpPr>
            <a:spLocks noGrp="1"/>
          </p:cNvSpPr>
          <p:nvPr>
            <p:ph type="title"/>
          </p:nvPr>
        </p:nvSpPr>
        <p:spPr/>
        <p:txBody>
          <a:bodyPr/>
          <a:lstStyle/>
          <a:p>
            <a:r>
              <a:rPr lang="en-US" b="1" i="1" dirty="0"/>
              <a:t>“Faith to the preserving of the soul.” </a:t>
            </a:r>
            <a:r>
              <a:rPr lang="en-US" sz="3200" dirty="0"/>
              <a:t>(Hebrews 10:39)</a:t>
            </a:r>
            <a:endParaRPr lang="en-US" dirty="0"/>
          </a:p>
        </p:txBody>
      </p:sp>
      <p:sp>
        <p:nvSpPr>
          <p:cNvPr id="3" name="Content Placeholder 2">
            <a:extLst>
              <a:ext uri="{FF2B5EF4-FFF2-40B4-BE49-F238E27FC236}">
                <a16:creationId xmlns:a16="http://schemas.microsoft.com/office/drawing/2014/main" id="{5488A868-AE67-40B2-AF46-A163AFADABC8}"/>
              </a:ext>
            </a:extLst>
          </p:cNvPr>
          <p:cNvSpPr>
            <a:spLocks noGrp="1"/>
          </p:cNvSpPr>
          <p:nvPr>
            <p:ph idx="1"/>
          </p:nvPr>
        </p:nvSpPr>
        <p:spPr>
          <a:xfrm>
            <a:off x="334852" y="1853248"/>
            <a:ext cx="11857148" cy="5004752"/>
          </a:xfrm>
        </p:spPr>
        <p:txBody>
          <a:bodyPr>
            <a:normAutofit/>
          </a:bodyPr>
          <a:lstStyle/>
          <a:p>
            <a:r>
              <a:rPr lang="en-US" sz="2800" dirty="0"/>
              <a:t>In the context of the need to endure trials through faith (10:32-39), the Hebrew writer gives us examples of those who </a:t>
            </a:r>
            <a:r>
              <a:rPr lang="en-US" sz="2800" b="1" i="1" dirty="0"/>
              <a:t>“assurance” </a:t>
            </a:r>
            <a:r>
              <a:rPr lang="en-US" sz="2800" dirty="0"/>
              <a:t>and </a:t>
            </a:r>
            <a:r>
              <a:rPr lang="en-US" sz="2800" b="1" i="1" dirty="0"/>
              <a:t>“conviction” </a:t>
            </a:r>
            <a:r>
              <a:rPr lang="en-US" sz="2800" dirty="0"/>
              <a:t>(11:1) gained a </a:t>
            </a:r>
            <a:r>
              <a:rPr lang="en-US" sz="2800" b="1" i="1" dirty="0"/>
              <a:t>“better reward”</a:t>
            </a:r>
            <a:r>
              <a:rPr lang="en-US" sz="2800" dirty="0"/>
              <a:t>. </a:t>
            </a:r>
          </a:p>
          <a:p>
            <a:r>
              <a:rPr lang="en-US" sz="3200" dirty="0"/>
              <a:t>We read of Abel, Enoch, Noah, Abraham, Isaac, Jacob, Joseph, Moses, and finally in </a:t>
            </a:r>
            <a:r>
              <a:rPr lang="en-US" sz="3200" b="1" dirty="0"/>
              <a:t>Hebrews 11:31</a:t>
            </a:r>
            <a:r>
              <a:rPr lang="en-US" sz="3200" dirty="0"/>
              <a:t>, Rahab. </a:t>
            </a:r>
          </a:p>
          <a:p>
            <a:r>
              <a:rPr lang="en-US" sz="3200" b="1" i="1" dirty="0"/>
              <a:t>“By faith, Rahab the harlot did not perish along with those who were disobedient, after she welcomed the spies in peace.” </a:t>
            </a:r>
          </a:p>
        </p:txBody>
      </p:sp>
    </p:spTree>
    <p:extLst>
      <p:ext uri="{BB962C8B-B14F-4D97-AF65-F5344CB8AC3E}">
        <p14:creationId xmlns:p14="http://schemas.microsoft.com/office/powerpoint/2010/main" val="162247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8FB3-FD56-4F94-BBB3-D14490D10503}"/>
              </a:ext>
            </a:extLst>
          </p:cNvPr>
          <p:cNvSpPr>
            <a:spLocks noGrp="1"/>
          </p:cNvSpPr>
          <p:nvPr>
            <p:ph type="title"/>
          </p:nvPr>
        </p:nvSpPr>
        <p:spPr/>
        <p:txBody>
          <a:bodyPr/>
          <a:lstStyle/>
          <a:p>
            <a:r>
              <a:rPr lang="en-US" b="1" i="1" dirty="0"/>
              <a:t>The Justification of Rahab</a:t>
            </a:r>
            <a:endParaRPr lang="en-US" dirty="0"/>
          </a:p>
        </p:txBody>
      </p:sp>
      <p:sp>
        <p:nvSpPr>
          <p:cNvPr id="3" name="Content Placeholder 2">
            <a:extLst>
              <a:ext uri="{FF2B5EF4-FFF2-40B4-BE49-F238E27FC236}">
                <a16:creationId xmlns:a16="http://schemas.microsoft.com/office/drawing/2014/main" id="{5488A868-AE67-40B2-AF46-A163AFADABC8}"/>
              </a:ext>
            </a:extLst>
          </p:cNvPr>
          <p:cNvSpPr>
            <a:spLocks noGrp="1"/>
          </p:cNvSpPr>
          <p:nvPr>
            <p:ph idx="1"/>
          </p:nvPr>
        </p:nvSpPr>
        <p:spPr>
          <a:xfrm>
            <a:off x="645131" y="2052918"/>
            <a:ext cx="10909560" cy="4195481"/>
          </a:xfrm>
        </p:spPr>
        <p:txBody>
          <a:bodyPr>
            <a:normAutofit/>
          </a:bodyPr>
          <a:lstStyle/>
          <a:p>
            <a:r>
              <a:rPr lang="en-US" sz="3200" dirty="0"/>
              <a:t>James also mentions Rahab as an example of faith:</a:t>
            </a:r>
          </a:p>
          <a:p>
            <a:r>
              <a:rPr lang="en-US" sz="3200" i="1" dirty="0"/>
              <a:t>“You see that a man is justified by works and not by faith alone. </a:t>
            </a:r>
            <a:r>
              <a:rPr lang="en-US" sz="3200" b="1" i="1" dirty="0"/>
              <a:t>In the same way, was not Rahab the harlot also justified by works when she received the messengers and sent them out by another way</a:t>
            </a:r>
            <a:r>
              <a:rPr lang="en-US" sz="3200" i="1" dirty="0"/>
              <a:t>?”</a:t>
            </a:r>
            <a:r>
              <a:rPr lang="en-US" sz="3200" dirty="0"/>
              <a:t> (James 2:25)</a:t>
            </a:r>
            <a:endParaRPr lang="en-US" sz="2800" dirty="0"/>
          </a:p>
        </p:txBody>
      </p:sp>
    </p:spTree>
    <p:extLst>
      <p:ext uri="{BB962C8B-B14F-4D97-AF65-F5344CB8AC3E}">
        <p14:creationId xmlns:p14="http://schemas.microsoft.com/office/powerpoint/2010/main" val="244115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Who is Rahab?</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1290196" cy="4918364"/>
          </a:xfrm>
        </p:spPr>
        <p:txBody>
          <a:bodyPr>
            <a:noAutofit/>
          </a:bodyPr>
          <a:lstStyle/>
          <a:p>
            <a:r>
              <a:rPr lang="en-US" sz="3200" b="1" i="1" dirty="0"/>
              <a:t>“The harlot”</a:t>
            </a:r>
            <a:r>
              <a:rPr lang="en-US" sz="3200" dirty="0"/>
              <a:t> - a prostitute who lived in a house on the wall in Jericho in the land of Canaan. </a:t>
            </a:r>
          </a:p>
          <a:p>
            <a:r>
              <a:rPr lang="en-US" sz="3200" dirty="0"/>
              <a:t>A land thoroughly corrupted by idolatrous and moral depravity. (Note Genesis 15:16; Leviticus 18:24ff)</a:t>
            </a:r>
          </a:p>
          <a:p>
            <a:r>
              <a:rPr lang="en-US" sz="3200" dirty="0"/>
              <a:t>She would have to take a stand against all of her pagan neighbors at great risk to her life and safety.</a:t>
            </a:r>
          </a:p>
          <a:p>
            <a:r>
              <a:rPr lang="en-US" sz="3200" dirty="0"/>
              <a:t>Love and concern for her family. (2:13)</a:t>
            </a:r>
          </a:p>
          <a:p>
            <a:r>
              <a:rPr lang="en-US" sz="3200" dirty="0"/>
              <a:t>Would someone like her seem like a good candidate for conversion? </a:t>
            </a:r>
          </a:p>
        </p:txBody>
      </p:sp>
    </p:spTree>
    <p:extLst>
      <p:ext uri="{BB962C8B-B14F-4D97-AF65-F5344CB8AC3E}">
        <p14:creationId xmlns:p14="http://schemas.microsoft.com/office/powerpoint/2010/main" val="166327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Who is Rahab?</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0" y="1676400"/>
            <a:ext cx="12192000" cy="5029200"/>
          </a:xfrm>
        </p:spPr>
        <p:txBody>
          <a:bodyPr>
            <a:normAutofit/>
          </a:bodyPr>
          <a:lstStyle/>
          <a:p>
            <a:pPr marL="0" indent="0">
              <a:buNone/>
            </a:pPr>
            <a:r>
              <a:rPr lang="en-US" sz="3200" b="1" dirty="0"/>
              <a:t>One who did not tell the truth</a:t>
            </a:r>
            <a:r>
              <a:rPr lang="en-US" sz="3200" dirty="0"/>
              <a:t>. (vs. 3-6)</a:t>
            </a:r>
          </a:p>
          <a:p>
            <a:r>
              <a:rPr lang="en-US" sz="3200" dirty="0"/>
              <a:t>Was it ok for her to lie? </a:t>
            </a:r>
          </a:p>
          <a:p>
            <a:pPr lvl="1"/>
            <a:r>
              <a:rPr lang="en-US" sz="3200" dirty="0"/>
              <a:t>No! (Proverbs 6:16-17; 12:22; Col. 3:9-10; Eph. 4:25)</a:t>
            </a:r>
          </a:p>
          <a:p>
            <a:pPr marL="0" indent="0">
              <a:buNone/>
            </a:pPr>
            <a:r>
              <a:rPr lang="en-US" sz="3200" b="1" dirty="0"/>
              <a:t>Did God approve of her lie? </a:t>
            </a:r>
          </a:p>
          <a:p>
            <a:r>
              <a:rPr lang="en-US" sz="3200" dirty="0"/>
              <a:t>No, she was commended by God </a:t>
            </a:r>
            <a:r>
              <a:rPr lang="en-US" sz="3200" b="1" dirty="0"/>
              <a:t>for her faith </a:t>
            </a:r>
            <a:r>
              <a:rPr lang="en-US" sz="3200" dirty="0"/>
              <a:t>- not her sin!</a:t>
            </a:r>
          </a:p>
          <a:p>
            <a:r>
              <a:rPr lang="en-US" sz="3200" dirty="0"/>
              <a:t>Every example of faith in Hebrews 11 committed sins that could not commended.</a:t>
            </a:r>
          </a:p>
          <a:p>
            <a:pPr marL="0" indent="0">
              <a:buNone/>
            </a:pPr>
            <a:r>
              <a:rPr lang="en-US" sz="3200" b="1" i="1" dirty="0"/>
              <a:t>“Such were some of you…”</a:t>
            </a:r>
            <a:r>
              <a:rPr lang="en-US" sz="3200" dirty="0"/>
              <a:t> </a:t>
            </a:r>
            <a:r>
              <a:rPr lang="en-US" sz="2800" dirty="0"/>
              <a:t>(1 Corinthians 6:11) </a:t>
            </a:r>
          </a:p>
        </p:txBody>
      </p:sp>
    </p:spTree>
    <p:extLst>
      <p:ext uri="{BB962C8B-B14F-4D97-AF65-F5344CB8AC3E}">
        <p14:creationId xmlns:p14="http://schemas.microsoft.com/office/powerpoint/2010/main" val="246852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Who is Rahab?</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1290196" cy="5029200"/>
          </a:xfrm>
        </p:spPr>
        <p:txBody>
          <a:bodyPr>
            <a:normAutofit/>
          </a:bodyPr>
          <a:lstStyle/>
          <a:p>
            <a:pPr marL="0" indent="0">
              <a:buNone/>
            </a:pPr>
            <a:r>
              <a:rPr lang="en-US" sz="3400" b="1" dirty="0"/>
              <a:t>One who did not tell the truth</a:t>
            </a:r>
            <a:r>
              <a:rPr lang="en-US" sz="3400" dirty="0"/>
              <a:t>. (vs. 5-6)</a:t>
            </a:r>
          </a:p>
          <a:p>
            <a:r>
              <a:rPr lang="en-US" sz="3200" b="1" dirty="0"/>
              <a:t>Wasn’t it necessary?</a:t>
            </a:r>
          </a:p>
          <a:p>
            <a:pPr lvl="1"/>
            <a:r>
              <a:rPr lang="en-US" sz="3200" dirty="0"/>
              <a:t>No, God does not need us to sin to bring about victory for His people. </a:t>
            </a:r>
          </a:p>
          <a:p>
            <a:pPr lvl="1"/>
            <a:r>
              <a:rPr lang="en-US" sz="3200" dirty="0"/>
              <a:t>Did Abraham need to deceive the kings regarding his wife Sarai? (Genesis 12:13; 20:2)</a:t>
            </a:r>
          </a:p>
          <a:p>
            <a:pPr lvl="1"/>
            <a:r>
              <a:rPr lang="en-US" sz="3200" dirty="0"/>
              <a:t>Illustrated by how God defeated Jericho and many other examples. (Judges 7; 2 Kings 6:15-19; 7:6)</a:t>
            </a:r>
          </a:p>
        </p:txBody>
      </p:sp>
    </p:spTree>
    <p:extLst>
      <p:ext uri="{BB962C8B-B14F-4D97-AF65-F5344CB8AC3E}">
        <p14:creationId xmlns:p14="http://schemas.microsoft.com/office/powerpoint/2010/main" val="264209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Who Rahab Became?</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425003" y="1507958"/>
            <a:ext cx="11542409" cy="5350042"/>
          </a:xfrm>
        </p:spPr>
        <p:txBody>
          <a:bodyPr>
            <a:normAutofit/>
          </a:bodyPr>
          <a:lstStyle/>
          <a:p>
            <a:r>
              <a:rPr lang="en-US" sz="3200" dirty="0"/>
              <a:t>Wife of Salmon &amp; mother of Boaz who married </a:t>
            </a:r>
            <a:r>
              <a:rPr lang="en-US" sz="3200" b="1" dirty="0"/>
              <a:t>Ruth (her daughter-in-law)</a:t>
            </a:r>
            <a:r>
              <a:rPr lang="en-US" sz="3200" dirty="0"/>
              <a:t>. (Matthew 1:5-6)</a:t>
            </a:r>
          </a:p>
          <a:p>
            <a:r>
              <a:rPr lang="en-US" sz="3200" dirty="0"/>
              <a:t>Her great grandson was </a:t>
            </a:r>
            <a:r>
              <a:rPr lang="en-US" sz="3200" b="1" dirty="0"/>
              <a:t>Jesse</a:t>
            </a:r>
            <a:r>
              <a:rPr lang="en-US" sz="3200" dirty="0"/>
              <a:t>; her great-great </a:t>
            </a:r>
            <a:r>
              <a:rPr lang="en-US" sz="3200" b="1" dirty="0"/>
              <a:t>grandson was King David</a:t>
            </a:r>
            <a:r>
              <a:rPr lang="en-US" sz="3200" dirty="0"/>
              <a:t>.</a:t>
            </a:r>
          </a:p>
          <a:p>
            <a:r>
              <a:rPr lang="en-US" sz="3200" b="1" dirty="0"/>
              <a:t>Ancestress of the Messiah</a:t>
            </a:r>
            <a:r>
              <a:rPr lang="en-US" sz="3200" dirty="0"/>
              <a:t>: One of </a:t>
            </a:r>
            <a:r>
              <a:rPr lang="en-US" sz="3200" b="1" dirty="0"/>
              <a:t>5 women </a:t>
            </a:r>
            <a:r>
              <a:rPr lang="en-US" sz="3200" dirty="0"/>
              <a:t>listed in the genealogy of Jesus Christ. </a:t>
            </a:r>
            <a:r>
              <a:rPr lang="en-US" sz="2800" b="1" dirty="0"/>
              <a:t>(Tamar, Ruth, Bathsheba &amp; Mary.)</a:t>
            </a:r>
            <a:endParaRPr lang="en-US" sz="3200" b="1" dirty="0"/>
          </a:p>
          <a:p>
            <a:r>
              <a:rPr lang="en-US" sz="3200" b="1" dirty="0"/>
              <a:t>She became “one of them”. </a:t>
            </a:r>
            <a:r>
              <a:rPr lang="en-US" sz="3200" dirty="0"/>
              <a:t>(Joshua 6:25; cf., Ruth 1:16)</a:t>
            </a:r>
          </a:p>
          <a:p>
            <a:r>
              <a:rPr lang="en-US" sz="3200" b="1" dirty="0"/>
              <a:t>Who are you becoming</a:t>
            </a:r>
            <a:r>
              <a:rPr lang="en-US" sz="3200" dirty="0"/>
              <a:t>? How will you influence generations to come?</a:t>
            </a:r>
          </a:p>
        </p:txBody>
      </p:sp>
    </p:spTree>
    <p:extLst>
      <p:ext uri="{BB962C8B-B14F-4D97-AF65-F5344CB8AC3E}">
        <p14:creationId xmlns:p14="http://schemas.microsoft.com/office/powerpoint/2010/main" val="381554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Rahab’s Change of Life…</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645130" y="1676400"/>
            <a:ext cx="10771015" cy="4918364"/>
          </a:xfrm>
        </p:spPr>
        <p:txBody>
          <a:bodyPr>
            <a:normAutofit/>
          </a:bodyPr>
          <a:lstStyle/>
          <a:p>
            <a:pPr marL="514350" indent="-514350">
              <a:buFont typeface="+mj-lt"/>
              <a:buAutoNum type="arabicPeriod"/>
            </a:pPr>
            <a:r>
              <a:rPr lang="en-US" sz="3200" b="1" dirty="0"/>
              <a:t>Confessed belief </a:t>
            </a:r>
            <a:r>
              <a:rPr lang="en-US" sz="3200" dirty="0"/>
              <a:t>in Jehovah, (vs. 11)</a:t>
            </a:r>
          </a:p>
          <a:p>
            <a:pPr marL="514350" indent="-514350">
              <a:buFont typeface="+mj-lt"/>
              <a:buAutoNum type="arabicPeriod"/>
            </a:pPr>
            <a:r>
              <a:rPr lang="en-US" sz="3200" b="1" dirty="0"/>
              <a:t>Appealed to the Lord </a:t>
            </a:r>
            <a:r>
              <a:rPr lang="en-US" sz="3200" dirty="0"/>
              <a:t>for help, (vs. 12)</a:t>
            </a:r>
          </a:p>
          <a:p>
            <a:pPr marL="514350" indent="-514350">
              <a:buFont typeface="+mj-lt"/>
              <a:buAutoNum type="arabicPeriod"/>
            </a:pPr>
            <a:r>
              <a:rPr lang="en-US" sz="3200" b="1" dirty="0"/>
              <a:t>Showed kindness </a:t>
            </a:r>
            <a:r>
              <a:rPr lang="en-US" sz="3200" dirty="0"/>
              <a:t>to the spies, (vs. 12, 15-16; cf., Hebrews 11:24-25)</a:t>
            </a:r>
          </a:p>
          <a:p>
            <a:pPr marL="514350" indent="-514350">
              <a:buFont typeface="+mj-lt"/>
              <a:buAutoNum type="arabicPeriod"/>
            </a:pPr>
            <a:r>
              <a:rPr lang="en-US" sz="3200" b="1" dirty="0"/>
              <a:t>Courageously hid them</a:t>
            </a:r>
            <a:r>
              <a:rPr lang="en-US" sz="3200" dirty="0"/>
              <a:t> and helped them escape.</a:t>
            </a:r>
          </a:p>
        </p:txBody>
      </p:sp>
    </p:spTree>
    <p:extLst>
      <p:ext uri="{BB962C8B-B14F-4D97-AF65-F5344CB8AC3E}">
        <p14:creationId xmlns:p14="http://schemas.microsoft.com/office/powerpoint/2010/main" val="298661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E7BF-71B2-46E2-BB88-EE6AC103FACD}"/>
              </a:ext>
            </a:extLst>
          </p:cNvPr>
          <p:cNvSpPr>
            <a:spLocks noGrp="1"/>
          </p:cNvSpPr>
          <p:nvPr>
            <p:ph type="title"/>
          </p:nvPr>
        </p:nvSpPr>
        <p:spPr/>
        <p:txBody>
          <a:bodyPr/>
          <a:lstStyle/>
          <a:p>
            <a:r>
              <a:rPr lang="en-US" b="1" dirty="0"/>
              <a:t>The Spies…</a:t>
            </a:r>
          </a:p>
        </p:txBody>
      </p:sp>
      <p:sp>
        <p:nvSpPr>
          <p:cNvPr id="3" name="Content Placeholder 2">
            <a:extLst>
              <a:ext uri="{FF2B5EF4-FFF2-40B4-BE49-F238E27FC236}">
                <a16:creationId xmlns:a16="http://schemas.microsoft.com/office/drawing/2014/main" id="{25C6744F-DFF6-4AC3-8AA4-6295B929241B}"/>
              </a:ext>
            </a:extLst>
          </p:cNvPr>
          <p:cNvSpPr>
            <a:spLocks noGrp="1"/>
          </p:cNvSpPr>
          <p:nvPr>
            <p:ph idx="1"/>
          </p:nvPr>
        </p:nvSpPr>
        <p:spPr>
          <a:xfrm>
            <a:off x="296214" y="1676400"/>
            <a:ext cx="11895786" cy="4918364"/>
          </a:xfrm>
        </p:spPr>
        <p:txBody>
          <a:bodyPr>
            <a:normAutofit/>
          </a:bodyPr>
          <a:lstStyle/>
          <a:p>
            <a:r>
              <a:rPr lang="en-US" sz="3200" dirty="0"/>
              <a:t>Sent by Joshua “</a:t>
            </a:r>
            <a:r>
              <a:rPr lang="en-US" sz="3200" b="1" i="1" dirty="0"/>
              <a:t>secretly</a:t>
            </a:r>
            <a:r>
              <a:rPr lang="en-US" sz="3200" dirty="0"/>
              <a:t>” to view the land. </a:t>
            </a:r>
            <a:br>
              <a:rPr lang="en-US" sz="3200" dirty="0"/>
            </a:br>
            <a:r>
              <a:rPr lang="en-US" sz="3200" dirty="0"/>
              <a:t>(What’s different this time? Cf., Numbers 13)</a:t>
            </a:r>
          </a:p>
          <a:p>
            <a:r>
              <a:rPr lang="en-US" sz="3200" dirty="0"/>
              <a:t>They came to Rahab’s house and </a:t>
            </a:r>
            <a:r>
              <a:rPr lang="en-US" sz="3200" b="1" i="1" dirty="0"/>
              <a:t>“lodged there”</a:t>
            </a:r>
            <a:r>
              <a:rPr lang="en-US" sz="3200" dirty="0"/>
              <a:t>. (vs. 1)</a:t>
            </a:r>
          </a:p>
          <a:p>
            <a:pPr lvl="1"/>
            <a:r>
              <a:rPr lang="en-US" sz="3000" dirty="0"/>
              <a:t>Why there?</a:t>
            </a:r>
          </a:p>
          <a:p>
            <a:r>
              <a:rPr lang="en-US" sz="3200" dirty="0"/>
              <a:t>Inhabitants of Jericho were aware of the spies (vs. 2) and knew that they had come to Rahab.</a:t>
            </a:r>
          </a:p>
        </p:txBody>
      </p:sp>
    </p:spTree>
    <p:extLst>
      <p:ext uri="{BB962C8B-B14F-4D97-AF65-F5344CB8AC3E}">
        <p14:creationId xmlns:p14="http://schemas.microsoft.com/office/powerpoint/2010/main" val="1551985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6029</TotalTime>
  <Words>4070</Words>
  <Application>Microsoft Office PowerPoint</Application>
  <PresentationFormat>Widescreen</PresentationFormat>
  <Paragraphs>234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Ion</vt:lpstr>
      <vt:lpstr>THE FAITH OF RAHAB</vt:lpstr>
      <vt:lpstr>“Faith to the preserving of the soul.” (Hebrews 10:39)</vt:lpstr>
      <vt:lpstr>The Justification of Rahab</vt:lpstr>
      <vt:lpstr>Who is Rahab?</vt:lpstr>
      <vt:lpstr>Who is Rahab?</vt:lpstr>
      <vt:lpstr>Who is Rahab?</vt:lpstr>
      <vt:lpstr>Who Rahab Became?</vt:lpstr>
      <vt:lpstr>Rahab’s Change of Life…</vt:lpstr>
      <vt:lpstr>The Spies…</vt:lpstr>
      <vt:lpstr>Rahab’s Faith</vt:lpstr>
      <vt:lpstr>Rahab’s Faith</vt:lpstr>
      <vt:lpstr>Faith &amp; Works</vt:lpstr>
      <vt:lpstr>Rahab’s “Ask”</vt:lpstr>
      <vt:lpstr>God’s salvation</vt:lpstr>
      <vt:lpstr>God’s Victory</vt:lpstr>
      <vt:lpstr>Lessons Learned From Rahab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FAITH OF RAHAB</dc:title>
  <dc:creator>Chris Simmons</dc:creator>
  <cp:lastModifiedBy>Chris Simmons</cp:lastModifiedBy>
  <cp:revision>8</cp:revision>
  <cp:lastPrinted>2022-04-10T13:02:17Z</cp:lastPrinted>
  <dcterms:created xsi:type="dcterms:W3CDTF">2022-04-06T15:54:43Z</dcterms:created>
  <dcterms:modified xsi:type="dcterms:W3CDTF">2022-04-10T20:24:26Z</dcterms:modified>
</cp:coreProperties>
</file>