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8"/>
  </p:notesMasterIdLst>
  <p:handoutMasterIdLst>
    <p:handoutMasterId r:id="rId19"/>
  </p:handoutMasterIdLst>
  <p:sldIdLst>
    <p:sldId id="270" r:id="rId2"/>
    <p:sldId id="256" r:id="rId3"/>
    <p:sldId id="257" r:id="rId4"/>
    <p:sldId id="273" r:id="rId5"/>
    <p:sldId id="274" r:id="rId6"/>
    <p:sldId id="258" r:id="rId7"/>
    <p:sldId id="259" r:id="rId8"/>
    <p:sldId id="260" r:id="rId9"/>
    <p:sldId id="261" r:id="rId10"/>
    <p:sldId id="275" r:id="rId11"/>
    <p:sldId id="278" r:id="rId12"/>
    <p:sldId id="277" r:id="rId13"/>
    <p:sldId id="276" r:id="rId14"/>
    <p:sldId id="263" r:id="rId15"/>
    <p:sldId id="265" r:id="rId16"/>
    <p:sldId id="272" r:id="rId1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1041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880" y="-102"/>
      </p:cViewPr>
      <p:guideLst>
        <p:guide orient="horz" pos="2956"/>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8140FF-3725-48DB-B388-E6BE2D61D5D6}"/>
              </a:ext>
            </a:extLst>
          </p:cNvPr>
          <p:cNvSpPr>
            <a:spLocks noGrp="1"/>
          </p:cNvSpPr>
          <p:nvPr>
            <p:ph type="hdr" sz="quarter"/>
          </p:nvPr>
        </p:nvSpPr>
        <p:spPr>
          <a:xfrm>
            <a:off x="0" y="0"/>
            <a:ext cx="3078048" cy="468803"/>
          </a:xfrm>
          <a:prstGeom prst="rect">
            <a:avLst/>
          </a:prstGeom>
        </p:spPr>
        <p:txBody>
          <a:bodyPr vert="horz" lIns="94005" tIns="47003" rIns="94005" bIns="47003" rtlCol="0"/>
          <a:lstStyle>
            <a:lvl1pPr algn="l" eaLnBrk="1" hangingPunct="1">
              <a:defRPr sz="1200">
                <a:latin typeface="Times New Roman" charset="0"/>
                <a:cs typeface="+mn-cs"/>
              </a:defRPr>
            </a:lvl1pPr>
          </a:lstStyle>
          <a:p>
            <a:pPr>
              <a:defRPr/>
            </a:pPr>
            <a:endParaRPr lang="en-US"/>
          </a:p>
        </p:txBody>
      </p:sp>
      <p:sp>
        <p:nvSpPr>
          <p:cNvPr id="3" name="Date Placeholder 2">
            <a:extLst>
              <a:ext uri="{FF2B5EF4-FFF2-40B4-BE49-F238E27FC236}">
                <a16:creationId xmlns:a16="http://schemas.microsoft.com/office/drawing/2014/main" id="{66082830-8CC2-41CB-A2A5-64121032D3C1}"/>
              </a:ext>
            </a:extLst>
          </p:cNvPr>
          <p:cNvSpPr>
            <a:spLocks noGrp="1"/>
          </p:cNvSpPr>
          <p:nvPr>
            <p:ph type="dt" sz="quarter" idx="1"/>
          </p:nvPr>
        </p:nvSpPr>
        <p:spPr>
          <a:xfrm>
            <a:off x="4022886" y="0"/>
            <a:ext cx="3078048" cy="468803"/>
          </a:xfrm>
          <a:prstGeom prst="rect">
            <a:avLst/>
          </a:prstGeom>
        </p:spPr>
        <p:txBody>
          <a:bodyPr vert="horz" lIns="94005" tIns="47003" rIns="94005" bIns="47003" rtlCol="0"/>
          <a:lstStyle>
            <a:lvl1pPr algn="r" eaLnBrk="1" hangingPunct="1">
              <a:defRPr sz="1200">
                <a:latin typeface="Times New Roman" charset="0"/>
                <a:cs typeface="+mn-cs"/>
              </a:defRPr>
            </a:lvl1pPr>
          </a:lstStyle>
          <a:p>
            <a:pPr>
              <a:defRPr/>
            </a:pPr>
            <a:r>
              <a:rPr lang="en-US"/>
              <a:t>04-10-22pm</a:t>
            </a:r>
            <a:endParaRPr lang="en-US" dirty="0"/>
          </a:p>
        </p:txBody>
      </p:sp>
      <p:sp>
        <p:nvSpPr>
          <p:cNvPr id="4" name="Footer Placeholder 3">
            <a:extLst>
              <a:ext uri="{FF2B5EF4-FFF2-40B4-BE49-F238E27FC236}">
                <a16:creationId xmlns:a16="http://schemas.microsoft.com/office/drawing/2014/main" id="{B4B79C49-ADCF-474F-B781-31E571DD995E}"/>
              </a:ext>
            </a:extLst>
          </p:cNvPr>
          <p:cNvSpPr>
            <a:spLocks noGrp="1"/>
          </p:cNvSpPr>
          <p:nvPr>
            <p:ph type="ftr" sz="quarter" idx="2"/>
          </p:nvPr>
        </p:nvSpPr>
        <p:spPr>
          <a:xfrm>
            <a:off x="0" y="8918121"/>
            <a:ext cx="3078048" cy="468803"/>
          </a:xfrm>
          <a:prstGeom prst="rect">
            <a:avLst/>
          </a:prstGeom>
        </p:spPr>
        <p:txBody>
          <a:bodyPr vert="horz" lIns="94005" tIns="47003" rIns="94005" bIns="47003" rtlCol="0" anchor="b"/>
          <a:lstStyle>
            <a:lvl1pPr algn="l" eaLnBrk="1" hangingPunct="1">
              <a:defRPr sz="1200">
                <a:latin typeface="Times New Roman" charset="0"/>
                <a:cs typeface="+mn-cs"/>
              </a:defRPr>
            </a:lvl1pPr>
          </a:lstStyle>
          <a:p>
            <a:pPr>
              <a:defRPr/>
            </a:pPr>
            <a:r>
              <a:rPr lang="en-US"/>
              <a:t>Adorning the Doctrine</a:t>
            </a:r>
          </a:p>
        </p:txBody>
      </p:sp>
      <p:sp>
        <p:nvSpPr>
          <p:cNvPr id="5" name="Slide Number Placeholder 4">
            <a:extLst>
              <a:ext uri="{FF2B5EF4-FFF2-40B4-BE49-F238E27FC236}">
                <a16:creationId xmlns:a16="http://schemas.microsoft.com/office/drawing/2014/main" id="{F0B04CA9-A658-49DA-BE60-9A4CAFC22606}"/>
              </a:ext>
            </a:extLst>
          </p:cNvPr>
          <p:cNvSpPr>
            <a:spLocks noGrp="1"/>
          </p:cNvSpPr>
          <p:nvPr>
            <p:ph type="sldNum" sz="quarter" idx="3"/>
          </p:nvPr>
        </p:nvSpPr>
        <p:spPr>
          <a:xfrm>
            <a:off x="4022886" y="8918121"/>
            <a:ext cx="3078048" cy="468803"/>
          </a:xfrm>
          <a:prstGeom prst="rect">
            <a:avLst/>
          </a:prstGeom>
        </p:spPr>
        <p:txBody>
          <a:bodyPr vert="horz" wrap="square" lIns="94005" tIns="47003" rIns="94005" bIns="47003" numCol="1" anchor="b" anchorCtr="0" compatLnSpc="1">
            <a:prstTxWarp prst="textNoShape">
              <a:avLst/>
            </a:prstTxWarp>
          </a:bodyPr>
          <a:lstStyle>
            <a:lvl1pPr algn="r" eaLnBrk="1" hangingPunct="1">
              <a:defRPr sz="1200" smtClean="0"/>
            </a:lvl1pPr>
          </a:lstStyle>
          <a:p>
            <a:pPr>
              <a:defRPr/>
            </a:pPr>
            <a:fld id="{446C313D-00CE-4044-89E9-9246EED5BFD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439F75-E05D-46A5-9865-EE07247389B3}"/>
              </a:ext>
            </a:extLst>
          </p:cNvPr>
          <p:cNvSpPr>
            <a:spLocks noGrp="1"/>
          </p:cNvSpPr>
          <p:nvPr>
            <p:ph type="hdr" sz="quarter"/>
          </p:nvPr>
        </p:nvSpPr>
        <p:spPr>
          <a:xfrm>
            <a:off x="0" y="0"/>
            <a:ext cx="3078048" cy="468803"/>
          </a:xfrm>
          <a:prstGeom prst="rect">
            <a:avLst/>
          </a:prstGeom>
        </p:spPr>
        <p:txBody>
          <a:bodyPr vert="horz" lIns="94005" tIns="47003" rIns="94005" bIns="47003" rtlCol="0"/>
          <a:lstStyle>
            <a:lvl1pPr algn="l" eaLnBrk="1" hangingPunct="1">
              <a:defRPr sz="1200">
                <a:latin typeface="Times New Roman" charset="0"/>
                <a:cs typeface="+mn-cs"/>
              </a:defRPr>
            </a:lvl1pPr>
          </a:lstStyle>
          <a:p>
            <a:pPr>
              <a:defRPr/>
            </a:pPr>
            <a:endParaRPr lang="en-US"/>
          </a:p>
        </p:txBody>
      </p:sp>
      <p:sp>
        <p:nvSpPr>
          <p:cNvPr id="3" name="Date Placeholder 2">
            <a:extLst>
              <a:ext uri="{FF2B5EF4-FFF2-40B4-BE49-F238E27FC236}">
                <a16:creationId xmlns:a16="http://schemas.microsoft.com/office/drawing/2014/main" id="{A2B39DC6-1AD4-4C43-BECF-F3C86AA8989C}"/>
              </a:ext>
            </a:extLst>
          </p:cNvPr>
          <p:cNvSpPr>
            <a:spLocks noGrp="1"/>
          </p:cNvSpPr>
          <p:nvPr>
            <p:ph type="dt" idx="1"/>
          </p:nvPr>
        </p:nvSpPr>
        <p:spPr>
          <a:xfrm>
            <a:off x="4022886" y="0"/>
            <a:ext cx="3078048" cy="468803"/>
          </a:xfrm>
          <a:prstGeom prst="rect">
            <a:avLst/>
          </a:prstGeom>
        </p:spPr>
        <p:txBody>
          <a:bodyPr vert="horz" lIns="94005" tIns="47003" rIns="94005" bIns="47003" rtlCol="0"/>
          <a:lstStyle>
            <a:lvl1pPr algn="r" eaLnBrk="1" hangingPunct="1">
              <a:defRPr sz="1200">
                <a:latin typeface="Times New Roman" charset="0"/>
                <a:cs typeface="+mn-cs"/>
              </a:defRPr>
            </a:lvl1pPr>
          </a:lstStyle>
          <a:p>
            <a:pPr>
              <a:defRPr/>
            </a:pPr>
            <a:r>
              <a:rPr lang="en-US"/>
              <a:t>04-10-22pm</a:t>
            </a:r>
          </a:p>
        </p:txBody>
      </p:sp>
      <p:sp>
        <p:nvSpPr>
          <p:cNvPr id="4" name="Slide Image Placeholder 3">
            <a:extLst>
              <a:ext uri="{FF2B5EF4-FFF2-40B4-BE49-F238E27FC236}">
                <a16:creationId xmlns:a16="http://schemas.microsoft.com/office/drawing/2014/main" id="{C8C30B99-1034-4259-BC2D-5C2318B1141C}"/>
              </a:ext>
            </a:extLst>
          </p:cNvPr>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005" tIns="47003" rIns="94005" bIns="47003" rtlCol="0" anchor="ctr"/>
          <a:lstStyle/>
          <a:p>
            <a:pPr lvl="0"/>
            <a:endParaRPr lang="en-US" noProof="0"/>
          </a:p>
        </p:txBody>
      </p:sp>
      <p:sp>
        <p:nvSpPr>
          <p:cNvPr id="5" name="Notes Placeholder 4">
            <a:extLst>
              <a:ext uri="{FF2B5EF4-FFF2-40B4-BE49-F238E27FC236}">
                <a16:creationId xmlns:a16="http://schemas.microsoft.com/office/drawing/2014/main" id="{A1B2D545-C634-4FA1-ADF4-706E650D4539}"/>
              </a:ext>
            </a:extLst>
          </p:cNvPr>
          <p:cNvSpPr>
            <a:spLocks noGrp="1"/>
          </p:cNvSpPr>
          <p:nvPr>
            <p:ph type="body" sz="quarter" idx="3"/>
          </p:nvPr>
        </p:nvSpPr>
        <p:spPr>
          <a:xfrm>
            <a:off x="710557" y="4459837"/>
            <a:ext cx="5681363" cy="4223882"/>
          </a:xfrm>
          <a:prstGeom prst="rect">
            <a:avLst/>
          </a:prstGeom>
        </p:spPr>
        <p:txBody>
          <a:bodyPr vert="horz" lIns="94005" tIns="47003" rIns="94005" bIns="4700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A105984-A3F7-4340-BA4A-1426F8F3924E}"/>
              </a:ext>
            </a:extLst>
          </p:cNvPr>
          <p:cNvSpPr>
            <a:spLocks noGrp="1"/>
          </p:cNvSpPr>
          <p:nvPr>
            <p:ph type="ftr" sz="quarter" idx="4"/>
          </p:nvPr>
        </p:nvSpPr>
        <p:spPr>
          <a:xfrm>
            <a:off x="0" y="8918121"/>
            <a:ext cx="3078048" cy="468803"/>
          </a:xfrm>
          <a:prstGeom prst="rect">
            <a:avLst/>
          </a:prstGeom>
        </p:spPr>
        <p:txBody>
          <a:bodyPr vert="horz" lIns="94005" tIns="47003" rIns="94005" bIns="47003" rtlCol="0" anchor="b"/>
          <a:lstStyle>
            <a:lvl1pPr algn="l" eaLnBrk="1" hangingPunct="1">
              <a:defRPr sz="1200">
                <a:latin typeface="Times New Roman" charset="0"/>
                <a:cs typeface="+mn-cs"/>
              </a:defRPr>
            </a:lvl1pPr>
          </a:lstStyle>
          <a:p>
            <a:pPr>
              <a:defRPr/>
            </a:pPr>
            <a:r>
              <a:rPr lang="en-US"/>
              <a:t>Adorning the Doctrine</a:t>
            </a:r>
          </a:p>
        </p:txBody>
      </p:sp>
      <p:sp>
        <p:nvSpPr>
          <p:cNvPr id="7" name="Slide Number Placeholder 6">
            <a:extLst>
              <a:ext uri="{FF2B5EF4-FFF2-40B4-BE49-F238E27FC236}">
                <a16:creationId xmlns:a16="http://schemas.microsoft.com/office/drawing/2014/main" id="{17D9D93A-2F24-43AA-8D98-BD0FB24460EF}"/>
              </a:ext>
            </a:extLst>
          </p:cNvPr>
          <p:cNvSpPr>
            <a:spLocks noGrp="1"/>
          </p:cNvSpPr>
          <p:nvPr>
            <p:ph type="sldNum" sz="quarter" idx="5"/>
          </p:nvPr>
        </p:nvSpPr>
        <p:spPr>
          <a:xfrm>
            <a:off x="4022886" y="8918121"/>
            <a:ext cx="3078048" cy="468803"/>
          </a:xfrm>
          <a:prstGeom prst="rect">
            <a:avLst/>
          </a:prstGeom>
        </p:spPr>
        <p:txBody>
          <a:bodyPr vert="horz" wrap="square" lIns="94005" tIns="47003" rIns="94005" bIns="47003" numCol="1" anchor="b" anchorCtr="0" compatLnSpc="1">
            <a:prstTxWarp prst="textNoShape">
              <a:avLst/>
            </a:prstTxWarp>
          </a:bodyPr>
          <a:lstStyle>
            <a:lvl1pPr algn="r" eaLnBrk="1" hangingPunct="1">
              <a:defRPr sz="1200" smtClean="0"/>
            </a:lvl1pPr>
          </a:lstStyle>
          <a:p>
            <a:pPr>
              <a:defRPr/>
            </a:pPr>
            <a:fld id="{D99B00F4-5064-4839-BF74-4AF55024C9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B9A5790-3666-43E9-899E-4E99DAEB46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56020E70-0346-48D5-B752-B63C4A8670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Col 3:5-10</a:t>
            </a:r>
          </a:p>
          <a:p>
            <a:pPr eaLnBrk="1" hangingPunct="1">
              <a:spcBef>
                <a:spcPct val="0"/>
              </a:spcBef>
            </a:pPr>
            <a:r>
              <a:rPr lang="en-US" altLang="en-US" dirty="0" err="1"/>
              <a:t>aTherefore</a:t>
            </a:r>
            <a:r>
              <a:rPr lang="en-US" altLang="en-US" dirty="0"/>
              <a:t> consider the members of your earthly body as dead to immorality, impurity, passion, evil desire, and greed, which amounts to idolatry. 6 For it is because of these things that the wrath of God will come upon the sons of disobedience, 7 and in them you also once walked, when you were living in them. 8 But now you also, put them all aside: anger, wrath, malice, slander, and abusive speech from your mouth. 9 Do not lie to one another, since you laid aside the old self with its evil practices, 10 and have put on the new self who is being renewed to a true knowledge according to the image of the One who created him </a:t>
            </a:r>
          </a:p>
          <a:p>
            <a:pPr eaLnBrk="1" hangingPunct="1">
              <a:spcBef>
                <a:spcPct val="0"/>
              </a:spcBef>
            </a:pPr>
            <a:endParaRPr lang="en-US" altLang="en-US" dirty="0"/>
          </a:p>
        </p:txBody>
      </p:sp>
      <p:sp>
        <p:nvSpPr>
          <p:cNvPr id="6148" name="Slide Number Placeholder 3">
            <a:extLst>
              <a:ext uri="{FF2B5EF4-FFF2-40B4-BE49-F238E27FC236}">
                <a16:creationId xmlns:a16="http://schemas.microsoft.com/office/drawing/2014/main" id="{3B3614BA-28E6-4E61-95A6-029702919F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D75228F0-FD8F-4EA4-9CAB-121534692538}" type="slidenum">
              <a:rPr lang="en-US" altLang="en-US" sz="1200"/>
              <a:pPr/>
              <a:t>1</a:t>
            </a:fld>
            <a:endParaRPr lang="en-US" altLang="en-US" sz="1200"/>
          </a:p>
        </p:txBody>
      </p:sp>
      <p:sp>
        <p:nvSpPr>
          <p:cNvPr id="17413" name="Date Placeholder 4">
            <a:extLst>
              <a:ext uri="{FF2B5EF4-FFF2-40B4-BE49-F238E27FC236}">
                <a16:creationId xmlns:a16="http://schemas.microsoft.com/office/drawing/2014/main" id="{15772B13-D2B3-446C-BD21-3B1E96A027EB}"/>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7414" name="Footer Placeholder 5">
            <a:extLst>
              <a:ext uri="{FF2B5EF4-FFF2-40B4-BE49-F238E27FC236}">
                <a16:creationId xmlns:a16="http://schemas.microsoft.com/office/drawing/2014/main" id="{8F778827-5090-4071-BB79-BF2854271FA5}"/>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F55E9BC-1587-48C7-BAFC-A84F6C91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21B788E-7C62-40F7-AD46-4BBCF6683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762189-531F-455F-A047-3E0068D51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288DAE3C-51FB-49B5-9B43-0F8BE3D50D68}" type="slidenum">
              <a:rPr lang="en-US" altLang="en-US" sz="1200"/>
              <a:pPr/>
              <a:t>10</a:t>
            </a:fld>
            <a:endParaRPr lang="en-US" altLang="en-US" sz="1200"/>
          </a:p>
        </p:txBody>
      </p:sp>
      <p:sp>
        <p:nvSpPr>
          <p:cNvPr id="18437" name="Date Placeholder 4">
            <a:extLst>
              <a:ext uri="{FF2B5EF4-FFF2-40B4-BE49-F238E27FC236}">
                <a16:creationId xmlns:a16="http://schemas.microsoft.com/office/drawing/2014/main" id="{2BDBDD55-4DC3-4232-BE65-C0A4DA5E8695}"/>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8438" name="Footer Placeholder 5">
            <a:extLst>
              <a:ext uri="{FF2B5EF4-FFF2-40B4-BE49-F238E27FC236}">
                <a16:creationId xmlns:a16="http://schemas.microsoft.com/office/drawing/2014/main" id="{F0E70D9A-E2CD-4E31-9432-1AAD356CD798}"/>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extLst>
      <p:ext uri="{BB962C8B-B14F-4D97-AF65-F5344CB8AC3E}">
        <p14:creationId xmlns:p14="http://schemas.microsoft.com/office/powerpoint/2010/main" val="593952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F55E9BC-1587-48C7-BAFC-A84F6C91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21B788E-7C62-40F7-AD46-4BBCF6683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762189-531F-455F-A047-3E0068D51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288DAE3C-51FB-49B5-9B43-0F8BE3D50D68}" type="slidenum">
              <a:rPr lang="en-US" altLang="en-US" sz="1200"/>
              <a:pPr/>
              <a:t>11</a:t>
            </a:fld>
            <a:endParaRPr lang="en-US" altLang="en-US" sz="1200"/>
          </a:p>
        </p:txBody>
      </p:sp>
      <p:sp>
        <p:nvSpPr>
          <p:cNvPr id="18437" name="Date Placeholder 4">
            <a:extLst>
              <a:ext uri="{FF2B5EF4-FFF2-40B4-BE49-F238E27FC236}">
                <a16:creationId xmlns:a16="http://schemas.microsoft.com/office/drawing/2014/main" id="{2BDBDD55-4DC3-4232-BE65-C0A4DA5E8695}"/>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8438" name="Footer Placeholder 5">
            <a:extLst>
              <a:ext uri="{FF2B5EF4-FFF2-40B4-BE49-F238E27FC236}">
                <a16:creationId xmlns:a16="http://schemas.microsoft.com/office/drawing/2014/main" id="{F0E70D9A-E2CD-4E31-9432-1AAD356CD798}"/>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extLst>
      <p:ext uri="{BB962C8B-B14F-4D97-AF65-F5344CB8AC3E}">
        <p14:creationId xmlns:p14="http://schemas.microsoft.com/office/powerpoint/2010/main" val="39336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F55E9BC-1587-48C7-BAFC-A84F6C91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21B788E-7C62-40F7-AD46-4BBCF6683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eaLnBrk="1" hangingPunct="1">
              <a:spcBef>
                <a:spcPct val="0"/>
              </a:spcBef>
            </a:pPr>
            <a:r>
              <a:rPr lang="en-US" b="0" i="0" dirty="0">
                <a:solidFill>
                  <a:srgbClr val="111111"/>
                </a:solidFill>
                <a:effectLst/>
                <a:latin typeface="Roboto" panose="02000000000000000000" pitchFamily="2" charset="0"/>
              </a:rPr>
              <a:t>morally correct behavior or thinking; righteousness - from where we get the word “rectify”. </a:t>
            </a:r>
          </a:p>
          <a:p>
            <a:pPr eaLnBrk="1" hangingPunct="1">
              <a:spcBef>
                <a:spcPct val="0"/>
              </a:spcBef>
            </a:pPr>
            <a:endParaRPr lang="en-US" altLang="en-US" b="0" i="0" dirty="0">
              <a:solidFill>
                <a:srgbClr val="111111"/>
              </a:solidFill>
              <a:effectLst/>
              <a:latin typeface="Roboto" panose="02000000000000000000" pitchFamily="2" charset="0"/>
            </a:endParaRPr>
          </a:p>
          <a:p>
            <a:pPr eaLnBrk="1" hangingPunct="1">
              <a:spcBef>
                <a:spcPct val="0"/>
              </a:spcBef>
            </a:pPr>
            <a:r>
              <a:rPr lang="en-US" altLang="en-US" b="0" i="0" dirty="0">
                <a:solidFill>
                  <a:srgbClr val="111111"/>
                </a:solidFill>
                <a:effectLst/>
                <a:latin typeface="Roboto" panose="02000000000000000000" pitchFamily="2" charset="0"/>
              </a:rPr>
              <a:t>Heb 10:38</a:t>
            </a:r>
          </a:p>
          <a:p>
            <a:pPr eaLnBrk="1" hangingPunct="1">
              <a:spcBef>
                <a:spcPct val="0"/>
              </a:spcBef>
            </a:pPr>
            <a:r>
              <a:rPr lang="en-US" altLang="en-US" b="0" i="0" dirty="0">
                <a:solidFill>
                  <a:srgbClr val="111111"/>
                </a:solidFill>
                <a:effectLst/>
                <a:latin typeface="Roboto" panose="02000000000000000000" pitchFamily="2" charset="0"/>
              </a:rPr>
              <a:t>BUT MY RIGHTEOUS ONE SHALL LIVE BY FAITH;</a:t>
            </a:r>
          </a:p>
          <a:p>
            <a:pPr eaLnBrk="1" hangingPunct="1">
              <a:spcBef>
                <a:spcPct val="0"/>
              </a:spcBef>
            </a:pPr>
            <a:r>
              <a:rPr lang="en-US" altLang="en-US" b="0" i="0" dirty="0">
                <a:solidFill>
                  <a:srgbClr val="111111"/>
                </a:solidFill>
                <a:effectLst/>
                <a:latin typeface="Roboto" panose="02000000000000000000" pitchFamily="2" charset="0"/>
              </a:rPr>
              <a:t>AND IF HE SHRINKS BACK, MY SOUL HAS NO PLEASURE IN HIM. </a:t>
            </a:r>
          </a:p>
          <a:p>
            <a:pPr eaLnBrk="1" hangingPunct="1">
              <a:spcBef>
                <a:spcPct val="0"/>
              </a:spcBef>
            </a:pPr>
            <a:endParaRPr lang="en-US" altLang="en-US" b="0" i="0" dirty="0">
              <a:solidFill>
                <a:srgbClr val="111111"/>
              </a:solidFill>
              <a:effectLst/>
              <a:latin typeface="Roboto" panose="02000000000000000000" pitchFamily="2" charset="0"/>
            </a:endParaRPr>
          </a:p>
          <a:p>
            <a:pPr eaLnBrk="1" hangingPunct="1">
              <a:spcBef>
                <a:spcPct val="0"/>
              </a:spcBef>
            </a:pPr>
            <a:r>
              <a:rPr lang="en-US" altLang="en-US" dirty="0"/>
              <a:t>Heb 11:4</a:t>
            </a:r>
          </a:p>
          <a:p>
            <a:pPr eaLnBrk="1" hangingPunct="1">
              <a:spcBef>
                <a:spcPct val="0"/>
              </a:spcBef>
            </a:pPr>
            <a:r>
              <a:rPr lang="en-US" altLang="en-US" dirty="0"/>
              <a:t>By faith Abel offered to God a better sacrifice than Cain, through which he obtained the testimony that he was righteous, God testifying about his gifts, and through faith, though he is dead, he still speaks.</a:t>
            </a:r>
          </a:p>
          <a:p>
            <a:pPr eaLnBrk="1" hangingPunct="1">
              <a:spcBef>
                <a:spcPct val="0"/>
              </a:spcBef>
            </a:pPr>
            <a:endParaRPr lang="en-US" altLang="en-US" dirty="0"/>
          </a:p>
          <a:p>
            <a:pPr eaLnBrk="1" hangingPunct="1">
              <a:spcBef>
                <a:spcPct val="0"/>
              </a:spcBef>
            </a:pPr>
            <a:r>
              <a:rPr lang="en-US" altLang="en-US" dirty="0"/>
              <a:t>1 John 2:28-29</a:t>
            </a:r>
          </a:p>
          <a:p>
            <a:pPr eaLnBrk="1" hangingPunct="1">
              <a:spcBef>
                <a:spcPct val="0"/>
              </a:spcBef>
            </a:pPr>
            <a:r>
              <a:rPr lang="en-US" altLang="en-US" dirty="0"/>
              <a:t> Now, little children, abide in Him, so that when He appears, we may have confidence and not shrink away from Him in shame at His coming. 29 If you know that He is righteous, you know that everyone also who practices righteousness is born of Him.</a:t>
            </a:r>
          </a:p>
          <a:p>
            <a:pPr eaLnBrk="1" hangingPunct="1">
              <a:spcBef>
                <a:spcPct val="0"/>
              </a:spcBef>
            </a:pPr>
            <a:endParaRPr lang="en-US" altLang="en-US" dirty="0"/>
          </a:p>
          <a:p>
            <a:pPr eaLnBrk="1" hangingPunct="1">
              <a:spcBef>
                <a:spcPct val="0"/>
              </a:spcBef>
            </a:pPr>
            <a:r>
              <a:rPr lang="en-US" altLang="en-US" dirty="0"/>
              <a:t>1 John 3:7-8</a:t>
            </a:r>
          </a:p>
          <a:p>
            <a:pPr eaLnBrk="1" hangingPunct="1">
              <a:spcBef>
                <a:spcPct val="0"/>
              </a:spcBef>
            </a:pPr>
            <a:r>
              <a:rPr lang="en-US" altLang="en-US" dirty="0"/>
              <a:t>Little children, make sure no one deceives you; the one who practices righteousness is righteous, just as He is righteous; </a:t>
            </a:r>
          </a:p>
          <a:p>
            <a:pPr eaLnBrk="1" hangingPunct="1">
              <a:spcBef>
                <a:spcPct val="0"/>
              </a:spcBef>
            </a:pPr>
            <a:endParaRPr lang="en-US" altLang="en-US" dirty="0"/>
          </a:p>
          <a:p>
            <a:pPr eaLnBrk="1" hangingPunct="1">
              <a:spcBef>
                <a:spcPct val="0"/>
              </a:spcBef>
            </a:pPr>
            <a:r>
              <a:rPr lang="en-US" altLang="en-US" dirty="0"/>
              <a:t>Acts 10:34-35</a:t>
            </a:r>
          </a:p>
          <a:p>
            <a:pPr eaLnBrk="1" hangingPunct="1">
              <a:spcBef>
                <a:spcPct val="0"/>
              </a:spcBef>
            </a:pPr>
            <a:r>
              <a:rPr lang="en-US" altLang="en-US" dirty="0"/>
              <a:t>Opening his mouth, Peter said:</a:t>
            </a:r>
          </a:p>
          <a:p>
            <a:pPr eaLnBrk="1" hangingPunct="1">
              <a:spcBef>
                <a:spcPct val="0"/>
              </a:spcBef>
            </a:pPr>
            <a:r>
              <a:rPr lang="en-US" altLang="en-US" dirty="0"/>
              <a:t>"I most certainly understand now that God is not one to show partiality, 35 but in every nation the man who fears Him and does what is right is welcome to Him.</a:t>
            </a:r>
          </a:p>
          <a:p>
            <a:pPr eaLnBrk="1" hangingPunct="1">
              <a:spcBef>
                <a:spcPct val="0"/>
              </a:spcBef>
            </a:pPr>
            <a:endParaRPr lang="en-US" altLang="en-US" dirty="0"/>
          </a:p>
          <a:p>
            <a:pPr eaLnBrk="1" hangingPunct="1">
              <a:spcBef>
                <a:spcPct val="0"/>
              </a:spcBef>
            </a:pPr>
            <a:endParaRPr lang="en-US" altLang="en-US" b="0" i="0" dirty="0">
              <a:solidFill>
                <a:srgbClr val="111111"/>
              </a:solidFill>
              <a:effectLst/>
              <a:latin typeface="Roboto" panose="02000000000000000000" pitchFamily="2" charset="0"/>
            </a:endParaRPr>
          </a:p>
          <a:p>
            <a:r>
              <a:rPr lang="en-US" dirty="0"/>
              <a:t>Ps 40:9-10</a:t>
            </a:r>
          </a:p>
          <a:p>
            <a:r>
              <a:rPr lang="en-US" dirty="0"/>
              <a:t>I have proclaimed glad tidings of righteousness in the great congregation;</a:t>
            </a:r>
          </a:p>
          <a:p>
            <a:r>
              <a:rPr lang="en-US" dirty="0"/>
              <a:t>Behold, I will not restrain my lips,</a:t>
            </a:r>
          </a:p>
          <a:p>
            <a:r>
              <a:rPr lang="en-US" dirty="0"/>
              <a:t>O Lord, You know. </a:t>
            </a:r>
          </a:p>
          <a:p>
            <a:r>
              <a:rPr lang="en-US" dirty="0"/>
              <a:t>10 I have not hidden Your righteousness within my heart;</a:t>
            </a:r>
          </a:p>
          <a:p>
            <a:r>
              <a:rPr lang="en-US" dirty="0"/>
              <a:t>I have spoken of Your faithfulness and Your salvation;</a:t>
            </a:r>
          </a:p>
          <a:p>
            <a:r>
              <a:rPr lang="en-US" dirty="0"/>
              <a:t>I have not concealed Your lovingkindness and Your truth from the great congregation.</a:t>
            </a:r>
          </a:p>
          <a:p>
            <a:pPr eaLnBrk="1" hangingPunct="1">
              <a:spcBef>
                <a:spcPct val="0"/>
              </a:spcBef>
            </a:pPr>
            <a:endParaRPr lang="en-US" altLang="en-US" dirty="0"/>
          </a:p>
          <a:p>
            <a:pPr eaLnBrk="1" hangingPunct="1">
              <a:spcBef>
                <a:spcPct val="0"/>
              </a:spcBef>
            </a:pPr>
            <a:r>
              <a:rPr lang="en-US" altLang="en-US" dirty="0" err="1"/>
              <a:t>Hab</a:t>
            </a:r>
            <a:r>
              <a:rPr lang="en-US" altLang="en-US" dirty="0"/>
              <a:t> 2:4</a:t>
            </a:r>
          </a:p>
          <a:p>
            <a:pPr eaLnBrk="1" hangingPunct="1">
              <a:spcBef>
                <a:spcPct val="0"/>
              </a:spcBef>
            </a:pPr>
            <a:r>
              <a:rPr lang="en-US" altLang="en-US" dirty="0"/>
              <a:t>Behold, as for the proud one,</a:t>
            </a:r>
          </a:p>
          <a:p>
            <a:pPr eaLnBrk="1" hangingPunct="1">
              <a:spcBef>
                <a:spcPct val="0"/>
              </a:spcBef>
            </a:pPr>
            <a:r>
              <a:rPr lang="en-US" altLang="en-US" dirty="0"/>
              <a:t>His soul is not right within him;</a:t>
            </a:r>
          </a:p>
          <a:p>
            <a:pPr eaLnBrk="1" hangingPunct="1">
              <a:spcBef>
                <a:spcPct val="0"/>
              </a:spcBef>
            </a:pPr>
            <a:r>
              <a:rPr lang="en-US" altLang="en-US" dirty="0"/>
              <a:t>But the righteous will live by his faith. </a:t>
            </a:r>
          </a:p>
          <a:p>
            <a:pPr eaLnBrk="1" hangingPunct="1">
              <a:spcBef>
                <a:spcPct val="0"/>
              </a:spcBef>
            </a:pPr>
            <a:endParaRPr lang="en-US" altLang="en-US" dirty="0"/>
          </a:p>
          <a:p>
            <a:pPr defTabSz="891357" eaLnBrk="1" hangingPunct="1">
              <a:spcBef>
                <a:spcPct val="0"/>
              </a:spcBef>
              <a:defRPr/>
            </a:pPr>
            <a:r>
              <a:rPr lang="en-US" b="1" dirty="0"/>
              <a:t>Psalms 106:3</a:t>
            </a:r>
            <a:r>
              <a:rPr lang="en-US" i="1" dirty="0"/>
              <a:t>, “How blessed are those who keep </a:t>
            </a:r>
            <a:r>
              <a:rPr lang="en-US" b="1" i="1" dirty="0"/>
              <a:t>justice</a:t>
            </a:r>
            <a:r>
              <a:rPr lang="en-US" i="1" dirty="0"/>
              <a:t>, who </a:t>
            </a:r>
            <a:r>
              <a:rPr lang="en-US" b="1" i="1" dirty="0"/>
              <a:t>practice righteousness</a:t>
            </a:r>
            <a:r>
              <a:rPr lang="en-US" i="1" dirty="0"/>
              <a:t> at all times!”</a:t>
            </a:r>
          </a:p>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E8762189-531F-455F-A047-3E0068D51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288DAE3C-51FB-49B5-9B43-0F8BE3D50D68}" type="slidenum">
              <a:rPr lang="en-US" altLang="en-US" sz="1200"/>
              <a:pPr/>
              <a:t>12</a:t>
            </a:fld>
            <a:endParaRPr lang="en-US" altLang="en-US" sz="1200"/>
          </a:p>
        </p:txBody>
      </p:sp>
      <p:sp>
        <p:nvSpPr>
          <p:cNvPr id="18437" name="Date Placeholder 4">
            <a:extLst>
              <a:ext uri="{FF2B5EF4-FFF2-40B4-BE49-F238E27FC236}">
                <a16:creationId xmlns:a16="http://schemas.microsoft.com/office/drawing/2014/main" id="{2BDBDD55-4DC3-4232-BE65-C0A4DA5E8695}"/>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8438" name="Footer Placeholder 5">
            <a:extLst>
              <a:ext uri="{FF2B5EF4-FFF2-40B4-BE49-F238E27FC236}">
                <a16:creationId xmlns:a16="http://schemas.microsoft.com/office/drawing/2014/main" id="{F0E70D9A-E2CD-4E31-9432-1AAD356CD798}"/>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extLst>
      <p:ext uri="{BB962C8B-B14F-4D97-AF65-F5344CB8AC3E}">
        <p14:creationId xmlns:p14="http://schemas.microsoft.com/office/powerpoint/2010/main" val="1532119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F55E9BC-1587-48C7-BAFC-A84F6C91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21B788E-7C62-40F7-AD46-4BBCF6683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Prov 8:20</a:t>
            </a:r>
          </a:p>
          <a:p>
            <a:pPr eaLnBrk="1" hangingPunct="1">
              <a:spcBef>
                <a:spcPct val="0"/>
              </a:spcBef>
            </a:pPr>
            <a:r>
              <a:rPr lang="en-US" altLang="en-US" dirty="0"/>
              <a:t> walk in the way of righteousness,</a:t>
            </a:r>
          </a:p>
          <a:p>
            <a:pPr eaLnBrk="1" hangingPunct="1">
              <a:spcBef>
                <a:spcPct val="0"/>
              </a:spcBef>
            </a:pPr>
            <a:r>
              <a:rPr lang="en-US" altLang="en-US" dirty="0"/>
              <a:t>In the midst of the paths of justice, </a:t>
            </a:r>
          </a:p>
          <a:p>
            <a:pPr eaLnBrk="1" hangingPunct="1">
              <a:spcBef>
                <a:spcPct val="0"/>
              </a:spcBef>
            </a:pPr>
            <a:endParaRPr lang="en-US" altLang="en-US" dirty="0"/>
          </a:p>
          <a:p>
            <a:pPr eaLnBrk="1" hangingPunct="1">
              <a:spcBef>
                <a:spcPct val="0"/>
              </a:spcBef>
            </a:pPr>
            <a:r>
              <a:rPr lang="en-US" altLang="en-US" dirty="0"/>
              <a:t>Matt 5:20</a:t>
            </a:r>
          </a:p>
          <a:p>
            <a:pPr eaLnBrk="1" hangingPunct="1">
              <a:spcBef>
                <a:spcPct val="0"/>
              </a:spcBef>
            </a:pPr>
            <a:r>
              <a:rPr lang="en-US" altLang="en-US" dirty="0"/>
              <a:t>For I say to you that unless your righteousness surpasses that of the scribes and Pharisees, you will not enter the kingdom of heaven. </a:t>
            </a:r>
          </a:p>
          <a:p>
            <a:pPr eaLnBrk="1" hangingPunct="1">
              <a:spcBef>
                <a:spcPct val="0"/>
              </a:spcBef>
            </a:pPr>
            <a:endParaRPr lang="en-US" altLang="en-US" dirty="0"/>
          </a:p>
          <a:p>
            <a:pPr eaLnBrk="1" hangingPunct="1">
              <a:spcBef>
                <a:spcPct val="0"/>
              </a:spcBef>
            </a:pPr>
            <a:r>
              <a:rPr lang="en-US" altLang="en-US" dirty="0"/>
              <a:t>Rom 10:8-10</a:t>
            </a:r>
          </a:p>
          <a:p>
            <a:pPr eaLnBrk="1" hangingPunct="1">
              <a:spcBef>
                <a:spcPct val="0"/>
              </a:spcBef>
            </a:pPr>
            <a:r>
              <a:rPr lang="en-US" altLang="en-US" dirty="0"/>
              <a:t>but what does it say? "THE WORD IS NEAR YOU, IN YOUR MOUTH AND IN YOUR HEART" — that is, the word of faith which we are preaching, 9 that if you confess with your mouth Jesus as Lord, and believe in your heart that God raised Him from the dead, you will be saved; 10 </a:t>
            </a:r>
            <a:r>
              <a:rPr lang="en-US" altLang="en-US" b="1" dirty="0"/>
              <a:t>for with the heart a person believes, resulting in righteousness</a:t>
            </a:r>
            <a:r>
              <a:rPr lang="en-US" altLang="en-US" dirty="0"/>
              <a:t>, and with the mouth he confesses, resulting in salvation.</a:t>
            </a:r>
          </a:p>
          <a:p>
            <a:pPr eaLnBrk="1" hangingPunct="1">
              <a:spcBef>
                <a:spcPct val="0"/>
              </a:spcBef>
            </a:pPr>
            <a:endParaRPr lang="en-US" altLang="en-US" dirty="0"/>
          </a:p>
          <a:p>
            <a:pPr eaLnBrk="1" hangingPunct="1">
              <a:spcBef>
                <a:spcPct val="0"/>
              </a:spcBef>
            </a:pPr>
            <a:r>
              <a:rPr lang="en-US" altLang="en-US" dirty="0"/>
              <a:t>1 Cor 1:29-31</a:t>
            </a:r>
          </a:p>
          <a:p>
            <a:pPr eaLnBrk="1" hangingPunct="1">
              <a:spcBef>
                <a:spcPct val="0"/>
              </a:spcBef>
            </a:pPr>
            <a:r>
              <a:rPr lang="en-US" altLang="en-US" dirty="0"/>
              <a:t>so that no man may boast before God. 30 </a:t>
            </a:r>
            <a:r>
              <a:rPr lang="en-US" altLang="en-US" b="1" dirty="0"/>
              <a:t>But by His doing you are in Christ Jesus, who became to us wisdom from God, and righteousness </a:t>
            </a:r>
            <a:r>
              <a:rPr lang="en-US" altLang="en-US" dirty="0"/>
              <a:t>and sanctification, and redemption, 31 so that, just as it is written, "LET HIM WHO BOASTS, BOAST IN THE LORD."</a:t>
            </a:r>
          </a:p>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E8762189-531F-455F-A047-3E0068D51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288DAE3C-51FB-49B5-9B43-0F8BE3D50D68}" type="slidenum">
              <a:rPr lang="en-US" altLang="en-US" sz="1200"/>
              <a:pPr/>
              <a:t>13</a:t>
            </a:fld>
            <a:endParaRPr lang="en-US" altLang="en-US" sz="1200"/>
          </a:p>
        </p:txBody>
      </p:sp>
      <p:sp>
        <p:nvSpPr>
          <p:cNvPr id="18437" name="Date Placeholder 4">
            <a:extLst>
              <a:ext uri="{FF2B5EF4-FFF2-40B4-BE49-F238E27FC236}">
                <a16:creationId xmlns:a16="http://schemas.microsoft.com/office/drawing/2014/main" id="{2BDBDD55-4DC3-4232-BE65-C0A4DA5E8695}"/>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8438" name="Footer Placeholder 5">
            <a:extLst>
              <a:ext uri="{FF2B5EF4-FFF2-40B4-BE49-F238E27FC236}">
                <a16:creationId xmlns:a16="http://schemas.microsoft.com/office/drawing/2014/main" id="{F0E70D9A-E2CD-4E31-9432-1AAD356CD798}"/>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extLst>
      <p:ext uri="{BB962C8B-B14F-4D97-AF65-F5344CB8AC3E}">
        <p14:creationId xmlns:p14="http://schemas.microsoft.com/office/powerpoint/2010/main" val="3609063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14</a:t>
            </a:fld>
            <a:endParaRPr lang="en-US" altLang="en-US"/>
          </a:p>
        </p:txBody>
      </p:sp>
    </p:spTree>
    <p:extLst>
      <p:ext uri="{BB962C8B-B14F-4D97-AF65-F5344CB8AC3E}">
        <p14:creationId xmlns:p14="http://schemas.microsoft.com/office/powerpoint/2010/main" val="1348367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15</a:t>
            </a:fld>
            <a:endParaRPr lang="en-US" altLang="en-US"/>
          </a:p>
        </p:txBody>
      </p:sp>
    </p:spTree>
    <p:extLst>
      <p:ext uri="{BB962C8B-B14F-4D97-AF65-F5344CB8AC3E}">
        <p14:creationId xmlns:p14="http://schemas.microsoft.com/office/powerpoint/2010/main" val="101592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16</a:t>
            </a:fld>
            <a:endParaRPr lang="en-US" altLang="en-US"/>
          </a:p>
        </p:txBody>
      </p:sp>
    </p:spTree>
    <p:extLst>
      <p:ext uri="{BB962C8B-B14F-4D97-AF65-F5344CB8AC3E}">
        <p14:creationId xmlns:p14="http://schemas.microsoft.com/office/powerpoint/2010/main" val="3141140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Adorn the doctrine - to wear as our clothes, to add to our beauty and attractiveness. We do so by letting our light shine. Matthew 5:16.</a:t>
            </a:r>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2</a:t>
            </a:fld>
            <a:endParaRPr lang="en-US" altLang="en-US"/>
          </a:p>
        </p:txBody>
      </p:sp>
    </p:spTree>
    <p:extLst>
      <p:ext uri="{BB962C8B-B14F-4D97-AF65-F5344CB8AC3E}">
        <p14:creationId xmlns:p14="http://schemas.microsoft.com/office/powerpoint/2010/main" val="344352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a:p>
            <a:r>
              <a:rPr lang="en-US" dirty="0"/>
              <a:t>Titus 3:4-5</a:t>
            </a:r>
          </a:p>
          <a:p>
            <a:r>
              <a:rPr lang="en-US" dirty="0"/>
              <a:t>But when the kindness of God our Savior and His love for mankind appeared, 5 He saved us, not on the basis of deeds which we have done in righteousness, but according to His mercy, by the washing of regeneration and renewing by the Holy Spirit</a:t>
            </a:r>
          </a:p>
          <a:p>
            <a:endParaRPr lang="en-US" dirty="0"/>
          </a:p>
          <a:p>
            <a:r>
              <a:rPr lang="en-US" dirty="0"/>
              <a:t>1 Peter 1:17-23</a:t>
            </a:r>
          </a:p>
          <a:p>
            <a:r>
              <a:rPr lang="en-US" dirty="0"/>
              <a:t>If you address as Father the One who impartially judges according to each one's work, </a:t>
            </a:r>
            <a:r>
              <a:rPr lang="en-US" b="1" dirty="0"/>
              <a:t>conduct yourselves in fear </a:t>
            </a:r>
            <a:r>
              <a:rPr lang="en-US" dirty="0"/>
              <a:t>during the time of your stay on earth;  18 knowing that you were not redeemed with perishable things like silver or gold from your futile way of life inherited from your forefathers, 19 but with precious blood, as of a lamb unblemished and spotless, the blood of Christ. 20 </a:t>
            </a:r>
            <a:r>
              <a:rPr lang="en-US" b="1" dirty="0"/>
              <a:t>For He was foreknown before the foundation of the world, but has appeared in these last times for the sake of you </a:t>
            </a:r>
            <a:r>
              <a:rPr lang="en-US" dirty="0"/>
              <a:t>21 who through Him are believers in God, who raised Him from the dead and gave Him glory, so that your faith and hope are in God. 22 </a:t>
            </a:r>
            <a:r>
              <a:rPr lang="en-US" b="1" dirty="0"/>
              <a:t>Since you have in obedience to the truth purified your souls</a:t>
            </a:r>
            <a:r>
              <a:rPr lang="en-US" dirty="0"/>
              <a:t> for a sincere love of the brethren, fervently love one another from the heart, 23 for </a:t>
            </a:r>
            <a:r>
              <a:rPr lang="en-US" b="1" dirty="0"/>
              <a:t>you have been born again </a:t>
            </a:r>
            <a:r>
              <a:rPr lang="en-US" dirty="0"/>
              <a:t>not of seed which is perishable but imperishable, that is, </a:t>
            </a:r>
            <a:r>
              <a:rPr lang="en-US" b="1" dirty="0"/>
              <a:t>through the living and enduring word of God</a:t>
            </a:r>
            <a:r>
              <a:rPr lang="en-US" dirty="0"/>
              <a:t>.</a:t>
            </a:r>
          </a:p>
          <a:p>
            <a:endParaRPr lang="en-US" dirty="0"/>
          </a:p>
          <a:p>
            <a:r>
              <a:rPr lang="en-US" dirty="0"/>
              <a:t>2 Tim 1:8-14</a:t>
            </a:r>
          </a:p>
          <a:p>
            <a:r>
              <a:rPr lang="en-US" dirty="0"/>
              <a:t>Therefore do not be ashamed of the testimony of our Lord or of me His prisoner, but join with me in </a:t>
            </a:r>
            <a:r>
              <a:rPr lang="en-US" b="1" dirty="0"/>
              <a:t>suffering for the gospel </a:t>
            </a:r>
            <a:r>
              <a:rPr lang="en-US" dirty="0"/>
              <a:t>according to the power of God, 9 who has saved us and called us with a holy calling, not according to our works, but </a:t>
            </a:r>
            <a:r>
              <a:rPr lang="en-US" b="1" dirty="0"/>
              <a:t>according to His own purpose and grace which was granted us in Christ Jesus from all eternity</a:t>
            </a:r>
            <a:r>
              <a:rPr lang="en-US" dirty="0"/>
              <a:t>, 10 but </a:t>
            </a:r>
            <a:r>
              <a:rPr lang="en-US" b="1" dirty="0"/>
              <a:t>now has been revealed by the appearing of our Savior Christ Jesus</a:t>
            </a:r>
            <a:r>
              <a:rPr lang="en-US" dirty="0"/>
              <a:t>, who abolished death </a:t>
            </a:r>
            <a:r>
              <a:rPr lang="en-US" b="1" dirty="0"/>
              <a:t>and brought life and immortality to light through the gospel</a:t>
            </a:r>
            <a:r>
              <a:rPr lang="en-US" dirty="0"/>
              <a:t>, 11 </a:t>
            </a:r>
            <a:r>
              <a:rPr lang="en-US" b="1" dirty="0"/>
              <a:t>for which I was appointed a preacher and an apostle and a teacher</a:t>
            </a:r>
            <a:r>
              <a:rPr lang="en-US" dirty="0"/>
              <a:t>. 12 For this reason I also suffer these things, but I am not ashamed; for I know whom I have believed and I am convinced that He is able to guard what I have entrusted to Him until that day. 13 </a:t>
            </a:r>
            <a:r>
              <a:rPr lang="en-US" b="1" dirty="0"/>
              <a:t>Retain the standard of sound words </a:t>
            </a:r>
            <a:r>
              <a:rPr lang="en-US" dirty="0"/>
              <a:t>which you have heard from me, in the faith and love which are in Christ Jesus. 14 Guard, through the Holy Spirit who dwells in us, the treasure which has been entrusted to you. </a:t>
            </a:r>
          </a:p>
          <a:p>
            <a:endParaRPr lang="en-US" dirty="0"/>
          </a:p>
          <a:p>
            <a:r>
              <a:rPr lang="en-US" dirty="0"/>
              <a:t>Rom 5:1-2</a:t>
            </a:r>
          </a:p>
          <a:p>
            <a:r>
              <a:rPr lang="en-US" dirty="0"/>
              <a:t>Therefore, having been justified by faith, we have peace with God through our Lord Jesus Christ, 2 through whom also we have obtained our introduction by faith into this grace in which we stand; and we exult in hope of the glory of God. </a:t>
            </a:r>
          </a:p>
          <a:p>
            <a:endParaRPr lang="en-US" dirty="0"/>
          </a:p>
          <a:p>
            <a:r>
              <a:rPr lang="en-US" dirty="0"/>
              <a:t>Eph 3:11-12</a:t>
            </a:r>
          </a:p>
          <a:p>
            <a:r>
              <a:rPr lang="en-US" dirty="0"/>
              <a:t> This was in accordance with the eternal purpose which He carried out in Christ Jesus our Lord, 12 in whom we have boldness and confident access through faith in Him. </a:t>
            </a:r>
          </a:p>
          <a:p>
            <a:endParaRPr lang="en-US" dirty="0"/>
          </a:p>
          <a:p>
            <a:endParaRPr lang="en-US" dirty="0"/>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3</a:t>
            </a:fld>
            <a:endParaRPr lang="en-US" altLang="en-US"/>
          </a:p>
        </p:txBody>
      </p:sp>
    </p:spTree>
    <p:extLst>
      <p:ext uri="{BB962C8B-B14F-4D97-AF65-F5344CB8AC3E}">
        <p14:creationId xmlns:p14="http://schemas.microsoft.com/office/powerpoint/2010/main" val="1352171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Luke 6:47-49</a:t>
            </a:r>
          </a:p>
          <a:p>
            <a:r>
              <a:rPr lang="en-US" dirty="0"/>
              <a:t>Everyone who comes to Me and hears My words and acts on them, I will show you whom he is like:  48 he is like a man building a house, who dug deep and laid a foundation on the rock; and when a flood occurred, the torrent burst against that house and could not shake it, because it had been well built.  49 "But the one who has heard and has not acted accordingly, is like a man who built a house on the ground without any foundation; and the torrent burst against it and immediately it collapsed, and the ruin of that house was great."</a:t>
            </a:r>
          </a:p>
          <a:p>
            <a:endParaRPr lang="en-US" dirty="0"/>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4</a:t>
            </a:fld>
            <a:endParaRPr lang="en-US" altLang="en-US"/>
          </a:p>
        </p:txBody>
      </p:sp>
    </p:spTree>
    <p:extLst>
      <p:ext uri="{BB962C8B-B14F-4D97-AF65-F5344CB8AC3E}">
        <p14:creationId xmlns:p14="http://schemas.microsoft.com/office/powerpoint/2010/main" val="307279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eaLnBrk="1" hangingPunct="1">
              <a:lnSpc>
                <a:spcPct val="90000"/>
              </a:lnSpc>
              <a:defRPr/>
            </a:pPr>
            <a:r>
              <a:rPr lang="en-US" sz="3900" dirty="0"/>
              <a:t>What God has provided.</a:t>
            </a:r>
          </a:p>
          <a:p>
            <a:pPr lvl="1" eaLnBrk="1" hangingPunct="1">
              <a:lnSpc>
                <a:spcPct val="90000"/>
              </a:lnSpc>
              <a:defRPr/>
            </a:pPr>
            <a:r>
              <a:rPr lang="en-US" sz="3500" dirty="0"/>
              <a:t>Sacrifice. John 3:16; Hebrews 2:9; Romans 3:23-26</a:t>
            </a:r>
          </a:p>
          <a:p>
            <a:pPr eaLnBrk="1" hangingPunct="1">
              <a:lnSpc>
                <a:spcPct val="90000"/>
              </a:lnSpc>
              <a:defRPr/>
            </a:pPr>
            <a:r>
              <a:rPr lang="en-US" sz="3900" dirty="0"/>
              <a:t>How man is saved “by grace.” Romans 3:24; cf. Ephesians 2:8-9</a:t>
            </a:r>
          </a:p>
          <a:p>
            <a:pPr lvl="1" eaLnBrk="1" hangingPunct="1">
              <a:lnSpc>
                <a:spcPct val="90000"/>
              </a:lnSpc>
              <a:defRPr/>
            </a:pPr>
            <a:r>
              <a:rPr lang="en-US" sz="3500" dirty="0"/>
              <a:t>“Though faith.” cf. Romans 10:17</a:t>
            </a:r>
          </a:p>
          <a:p>
            <a:pPr lvl="1" eaLnBrk="1" hangingPunct="1">
              <a:lnSpc>
                <a:spcPct val="90000"/>
              </a:lnSpc>
              <a:defRPr/>
            </a:pPr>
            <a:r>
              <a:rPr lang="en-US" sz="3500" dirty="0"/>
              <a:t>Grace that saves comes through faith – by the word of God. Acts 20:32, 24; Romans 5:1-2</a:t>
            </a:r>
          </a:p>
          <a:p>
            <a:endParaRPr lang="en-US" dirty="0"/>
          </a:p>
          <a:p>
            <a:pPr eaLnBrk="1" hangingPunct="1">
              <a:lnSpc>
                <a:spcPct val="90000"/>
              </a:lnSpc>
              <a:defRPr/>
            </a:pPr>
            <a:r>
              <a:rPr lang="en-US" sz="4300" dirty="0"/>
              <a:t>Grace that saves – through faith, works.</a:t>
            </a:r>
          </a:p>
          <a:p>
            <a:pPr lvl="1" eaLnBrk="1" hangingPunct="1">
              <a:lnSpc>
                <a:spcPct val="90000"/>
              </a:lnSpc>
              <a:defRPr/>
            </a:pPr>
            <a:r>
              <a:rPr lang="en-US" sz="3900" dirty="0"/>
              <a:t> James 2:24-26; cf. Acts 10:34-35</a:t>
            </a:r>
          </a:p>
          <a:p>
            <a:pPr eaLnBrk="1" hangingPunct="1">
              <a:lnSpc>
                <a:spcPct val="90000"/>
              </a:lnSpc>
              <a:buFont typeface="Wingdings" panose="05000000000000000000" pitchFamily="2" charset="2"/>
              <a:buNone/>
              <a:defRPr/>
            </a:pPr>
            <a:endParaRPr lang="en-US" sz="4300" dirty="0"/>
          </a:p>
          <a:p>
            <a:pPr eaLnBrk="1" hangingPunct="1">
              <a:lnSpc>
                <a:spcPct val="90000"/>
              </a:lnSpc>
              <a:defRPr/>
            </a:pPr>
            <a:r>
              <a:rPr lang="en-US" sz="4300" dirty="0"/>
              <a:t>The lawless immoral life is contrary to:</a:t>
            </a:r>
          </a:p>
          <a:p>
            <a:pPr lvl="1" eaLnBrk="1" hangingPunct="1">
              <a:lnSpc>
                <a:spcPct val="90000"/>
              </a:lnSpc>
              <a:defRPr/>
            </a:pPr>
            <a:r>
              <a:rPr lang="en-US" sz="3900" dirty="0"/>
              <a:t> The grace of God. cf. 1 Timothy 1:8-11</a:t>
            </a:r>
          </a:p>
          <a:p>
            <a:pPr lvl="1" eaLnBrk="1" hangingPunct="1">
              <a:lnSpc>
                <a:spcPct val="90000"/>
              </a:lnSpc>
              <a:defRPr/>
            </a:pPr>
            <a:r>
              <a:rPr lang="en-US" sz="3900" dirty="0"/>
              <a:t> The word of His grace. Acts 20:32</a:t>
            </a:r>
          </a:p>
          <a:p>
            <a:endParaRPr lang="en-US" dirty="0"/>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5</a:t>
            </a:fld>
            <a:endParaRPr lang="en-US" altLang="en-US"/>
          </a:p>
        </p:txBody>
      </p:sp>
    </p:spTree>
    <p:extLst>
      <p:ext uri="{BB962C8B-B14F-4D97-AF65-F5344CB8AC3E}">
        <p14:creationId xmlns:p14="http://schemas.microsoft.com/office/powerpoint/2010/main" val="79798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1357"/>
            <a:r>
              <a:rPr lang="en-US" b="1" i="1" dirty="0" err="1"/>
              <a:t>Aparneomai</a:t>
            </a:r>
            <a:r>
              <a:rPr lang="en-US" dirty="0"/>
              <a:t> – to affirm that one has no connection with. cf. Matthew 26:34-35,75 (Strong)</a:t>
            </a:r>
          </a:p>
          <a:p>
            <a:endParaRPr lang="en-US" dirty="0"/>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6</a:t>
            </a:fld>
            <a:endParaRPr lang="en-US" altLang="en-US"/>
          </a:p>
        </p:txBody>
      </p:sp>
    </p:spTree>
    <p:extLst>
      <p:ext uri="{BB962C8B-B14F-4D97-AF65-F5344CB8AC3E}">
        <p14:creationId xmlns:p14="http://schemas.microsoft.com/office/powerpoint/2010/main" val="106831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Defying God - think of Goliath in 1 Samuel 17. Do we not see such defiance of God in 2 Peter 3:4ff?</a:t>
            </a:r>
          </a:p>
          <a:p>
            <a:endParaRPr lang="en-US" dirty="0"/>
          </a:p>
          <a:p>
            <a:r>
              <a:rPr lang="en-US" dirty="0"/>
              <a:t>f we try to deny ungodly behaviors without deny ungodliness, we’re doomed.</a:t>
            </a:r>
          </a:p>
          <a:p>
            <a:r>
              <a:rPr lang="en-US" dirty="0"/>
              <a:t>Denying ungodliness is to deny selfishness that seeks self rule</a:t>
            </a:r>
          </a:p>
          <a:p>
            <a:endParaRPr lang="en-US" dirty="0"/>
          </a:p>
          <a:p>
            <a:r>
              <a:rPr lang="en-US" dirty="0"/>
              <a:t>Ungodliness - NT:763</a:t>
            </a:r>
          </a:p>
          <a:p>
            <a:r>
              <a:rPr lang="en-US" dirty="0"/>
              <a:t> Anomia is </a:t>
            </a:r>
            <a:r>
              <a:rPr lang="en-US" b="1" dirty="0"/>
              <a:t>disregard for, or defiance of,</a:t>
            </a:r>
            <a:r>
              <a:rPr lang="en-US" dirty="0"/>
              <a:t> God's laws (458 - lawlessness); </a:t>
            </a:r>
            <a:r>
              <a:rPr lang="en-US" dirty="0" err="1"/>
              <a:t>asebeia</a:t>
            </a:r>
            <a:r>
              <a:rPr lang="en-US" dirty="0"/>
              <a:t> (ungodliness)  is the same attitude </a:t>
            </a:r>
            <a:r>
              <a:rPr lang="en-US" b="1" dirty="0"/>
              <a:t>towards God's Person</a:t>
            </a:r>
            <a:r>
              <a:rPr lang="en-US" dirty="0"/>
              <a:t>.</a:t>
            </a:r>
          </a:p>
          <a:p>
            <a:r>
              <a:rPr lang="en-US" dirty="0"/>
              <a:t>(from Vine's Expository Dictionary of Biblical Words, Copyright © 1985, Thomas Nelson Publishers.)</a:t>
            </a:r>
          </a:p>
          <a:p>
            <a:endParaRPr lang="en-US" dirty="0"/>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7</a:t>
            </a:fld>
            <a:endParaRPr lang="en-US" altLang="en-US"/>
          </a:p>
        </p:txBody>
      </p:sp>
    </p:spTree>
    <p:extLst>
      <p:ext uri="{BB962C8B-B14F-4D97-AF65-F5344CB8AC3E}">
        <p14:creationId xmlns:p14="http://schemas.microsoft.com/office/powerpoint/2010/main" val="960298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04-10-22pm</a:t>
            </a:r>
          </a:p>
        </p:txBody>
      </p:sp>
      <p:sp>
        <p:nvSpPr>
          <p:cNvPr id="5" name="Footer Placeholder 4"/>
          <p:cNvSpPr>
            <a:spLocks noGrp="1"/>
          </p:cNvSpPr>
          <p:nvPr>
            <p:ph type="ftr" sz="quarter" idx="4"/>
          </p:nvPr>
        </p:nvSpPr>
        <p:spPr/>
        <p:txBody>
          <a:bodyPr/>
          <a:lstStyle/>
          <a:p>
            <a:pPr>
              <a:defRPr/>
            </a:pPr>
            <a:r>
              <a:rPr lang="en-US"/>
              <a:t>Adorning the Doctrine</a:t>
            </a:r>
          </a:p>
        </p:txBody>
      </p:sp>
      <p:sp>
        <p:nvSpPr>
          <p:cNvPr id="6" name="Slide Number Placeholder 5"/>
          <p:cNvSpPr>
            <a:spLocks noGrp="1"/>
          </p:cNvSpPr>
          <p:nvPr>
            <p:ph type="sldNum" sz="quarter" idx="5"/>
          </p:nvPr>
        </p:nvSpPr>
        <p:spPr/>
        <p:txBody>
          <a:bodyPr/>
          <a:lstStyle/>
          <a:p>
            <a:pPr>
              <a:defRPr/>
            </a:pPr>
            <a:fld id="{D99B00F4-5064-4839-BF74-4AF55024C978}" type="slidenum">
              <a:rPr lang="en-US" altLang="en-US" smtClean="0"/>
              <a:pPr>
                <a:defRPr/>
              </a:pPr>
              <a:t>8</a:t>
            </a:fld>
            <a:endParaRPr lang="en-US" altLang="en-US"/>
          </a:p>
        </p:txBody>
      </p:sp>
    </p:spTree>
    <p:extLst>
      <p:ext uri="{BB962C8B-B14F-4D97-AF65-F5344CB8AC3E}">
        <p14:creationId xmlns:p14="http://schemas.microsoft.com/office/powerpoint/2010/main" val="120869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F55E9BC-1587-48C7-BAFC-A84F6C91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21B788E-7C62-40F7-AD46-4BBCF6683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 should live” - “</a:t>
            </a:r>
            <a:r>
              <a:rPr lang="en-US" altLang="en-US" b="1" dirty="0"/>
              <a:t>the narrative of how one spent his life</a:t>
            </a:r>
            <a:r>
              <a:rPr lang="en-US" altLang="en-US" dirty="0"/>
              <a:t>” (Zodhiates - Complete Word Study Dictionary)</a:t>
            </a:r>
          </a:p>
        </p:txBody>
      </p:sp>
      <p:sp>
        <p:nvSpPr>
          <p:cNvPr id="15364" name="Slide Number Placeholder 3">
            <a:extLst>
              <a:ext uri="{FF2B5EF4-FFF2-40B4-BE49-F238E27FC236}">
                <a16:creationId xmlns:a16="http://schemas.microsoft.com/office/drawing/2014/main" id="{E8762189-531F-455F-A047-3E0068D51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anose="02020603050405020304" pitchFamily="18" charset="0"/>
                <a:cs typeface="Arial" panose="020B0604020202020204" pitchFamily="34" charset="0"/>
              </a:defRPr>
            </a:lvl1pPr>
            <a:lvl2pPr marL="724228" indent="-278549">
              <a:defRPr sz="2300">
                <a:solidFill>
                  <a:schemeClr val="tx1"/>
                </a:solidFill>
                <a:latin typeface="Times New Roman" panose="02020603050405020304" pitchFamily="18" charset="0"/>
                <a:cs typeface="Arial" panose="020B0604020202020204" pitchFamily="34" charset="0"/>
              </a:defRPr>
            </a:lvl2pPr>
            <a:lvl3pPr marL="1114196" indent="-222839">
              <a:defRPr sz="2300">
                <a:solidFill>
                  <a:schemeClr val="tx1"/>
                </a:solidFill>
                <a:latin typeface="Times New Roman" panose="02020603050405020304" pitchFamily="18" charset="0"/>
                <a:cs typeface="Arial" panose="020B0604020202020204" pitchFamily="34" charset="0"/>
              </a:defRPr>
            </a:lvl3pPr>
            <a:lvl4pPr marL="1559875" indent="-222839">
              <a:defRPr sz="2300">
                <a:solidFill>
                  <a:schemeClr val="tx1"/>
                </a:solidFill>
                <a:latin typeface="Times New Roman" panose="02020603050405020304" pitchFamily="18" charset="0"/>
                <a:cs typeface="Arial" panose="020B0604020202020204" pitchFamily="34" charset="0"/>
              </a:defRPr>
            </a:lvl4pPr>
            <a:lvl5pPr marL="2005554" indent="-222839">
              <a:defRPr sz="2300">
                <a:solidFill>
                  <a:schemeClr val="tx1"/>
                </a:solidFill>
                <a:latin typeface="Times New Roman" panose="02020603050405020304" pitchFamily="18" charset="0"/>
                <a:cs typeface="Arial" panose="020B0604020202020204" pitchFamily="34"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cs typeface="Arial" panose="020B0604020202020204" pitchFamily="34" charset="0"/>
              </a:defRPr>
            </a:lvl9pPr>
          </a:lstStyle>
          <a:p>
            <a:fld id="{288DAE3C-51FB-49B5-9B43-0F8BE3D50D68}" type="slidenum">
              <a:rPr lang="en-US" altLang="en-US" sz="1200"/>
              <a:pPr/>
              <a:t>9</a:t>
            </a:fld>
            <a:endParaRPr lang="en-US" altLang="en-US" sz="1200"/>
          </a:p>
        </p:txBody>
      </p:sp>
      <p:sp>
        <p:nvSpPr>
          <p:cNvPr id="18437" name="Date Placeholder 4">
            <a:extLst>
              <a:ext uri="{FF2B5EF4-FFF2-40B4-BE49-F238E27FC236}">
                <a16:creationId xmlns:a16="http://schemas.microsoft.com/office/drawing/2014/main" id="{2BDBDD55-4DC3-4232-BE65-C0A4DA5E8695}"/>
              </a:ext>
            </a:extLst>
          </p:cNvPr>
          <p:cNvSpPr>
            <a:spLocks noGrp="1"/>
          </p:cNvSpPr>
          <p:nvPr>
            <p:ph type="dt" sz="quarter" idx="1"/>
          </p:nvPr>
        </p:nvSpPr>
        <p:spPr bwMode="auto"/>
        <p:txBody>
          <a:bodyPr wrap="square" numCol="1" anchor="t"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04-10-22pm</a:t>
            </a:r>
          </a:p>
        </p:txBody>
      </p:sp>
      <p:sp>
        <p:nvSpPr>
          <p:cNvPr id="18438" name="Footer Placeholder 5">
            <a:extLst>
              <a:ext uri="{FF2B5EF4-FFF2-40B4-BE49-F238E27FC236}">
                <a16:creationId xmlns:a16="http://schemas.microsoft.com/office/drawing/2014/main" id="{F0E70D9A-E2CD-4E31-9432-1AAD356CD798}"/>
              </a:ext>
            </a:extLst>
          </p:cNvPr>
          <p:cNvSpPr>
            <a:spLocks noGrp="1"/>
          </p:cNvSpPr>
          <p:nvPr>
            <p:ph type="ftr" sz="quarter" idx="4"/>
          </p:nvPr>
        </p:nvSpPr>
        <p:spPr bwMode="auto"/>
        <p:txBody>
          <a:bodyPr wrap="square" numCol="1" anchorCtr="0" compatLnSpc="1">
            <a:prstTxWarp prst="textNoShape">
              <a:avLst/>
            </a:prstTxWarp>
          </a:bodyPr>
          <a:lstStyle>
            <a:lvl1pPr eaLnBrk="0" hangingPunct="0">
              <a:defRPr sz="2300">
                <a:solidFill>
                  <a:schemeClr val="tx1"/>
                </a:solidFill>
                <a:latin typeface="Times New Roman" panose="02020603050405020304" pitchFamily="18" charset="0"/>
              </a:defRPr>
            </a:lvl1pPr>
            <a:lvl2pPr marL="724228" indent="-278549" eaLnBrk="0" hangingPunct="0">
              <a:defRPr sz="2300">
                <a:solidFill>
                  <a:schemeClr val="tx1"/>
                </a:solidFill>
                <a:latin typeface="Times New Roman" panose="02020603050405020304" pitchFamily="18" charset="0"/>
              </a:defRPr>
            </a:lvl2pPr>
            <a:lvl3pPr marL="1114196" indent="-222839" eaLnBrk="0" hangingPunct="0">
              <a:defRPr sz="2300">
                <a:solidFill>
                  <a:schemeClr val="tx1"/>
                </a:solidFill>
                <a:latin typeface="Times New Roman" panose="02020603050405020304" pitchFamily="18" charset="0"/>
              </a:defRPr>
            </a:lvl3pPr>
            <a:lvl4pPr marL="1559875" indent="-222839" eaLnBrk="0" hangingPunct="0">
              <a:defRPr sz="2300">
                <a:solidFill>
                  <a:schemeClr val="tx1"/>
                </a:solidFill>
                <a:latin typeface="Times New Roman" panose="02020603050405020304" pitchFamily="18" charset="0"/>
              </a:defRPr>
            </a:lvl4pPr>
            <a:lvl5pPr marL="2005554" indent="-222839" eaLnBrk="0" hangingPunct="0">
              <a:defRPr sz="2300">
                <a:solidFill>
                  <a:schemeClr val="tx1"/>
                </a:solidFill>
                <a:latin typeface="Times New Roman" panose="02020603050405020304" pitchFamily="18" charset="0"/>
              </a:defRPr>
            </a:lvl5pPr>
            <a:lvl6pPr marL="2451232" indent="-222839" eaLnBrk="0" fontAlgn="base" hangingPunct="0">
              <a:spcBef>
                <a:spcPct val="0"/>
              </a:spcBef>
              <a:spcAft>
                <a:spcPct val="0"/>
              </a:spcAft>
              <a:defRPr sz="2300">
                <a:solidFill>
                  <a:schemeClr val="tx1"/>
                </a:solidFill>
                <a:latin typeface="Times New Roman" panose="02020603050405020304" pitchFamily="18" charset="0"/>
              </a:defRPr>
            </a:lvl6pPr>
            <a:lvl7pPr marL="2896911" indent="-222839" eaLnBrk="0" fontAlgn="base" hangingPunct="0">
              <a:spcBef>
                <a:spcPct val="0"/>
              </a:spcBef>
              <a:spcAft>
                <a:spcPct val="0"/>
              </a:spcAft>
              <a:defRPr sz="2300">
                <a:solidFill>
                  <a:schemeClr val="tx1"/>
                </a:solidFill>
                <a:latin typeface="Times New Roman" panose="02020603050405020304" pitchFamily="18" charset="0"/>
              </a:defRPr>
            </a:lvl7pPr>
            <a:lvl8pPr marL="3342589" indent="-222839" eaLnBrk="0" fontAlgn="base" hangingPunct="0">
              <a:spcBef>
                <a:spcPct val="0"/>
              </a:spcBef>
              <a:spcAft>
                <a:spcPct val="0"/>
              </a:spcAft>
              <a:defRPr sz="2300">
                <a:solidFill>
                  <a:schemeClr val="tx1"/>
                </a:solidFill>
                <a:latin typeface="Times New Roman" panose="02020603050405020304" pitchFamily="18" charset="0"/>
              </a:defRPr>
            </a:lvl8pPr>
            <a:lvl9pPr marL="3788268" indent="-222839"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defRPr/>
            </a:pPr>
            <a:r>
              <a:rPr lang="en-US" altLang="en-US" sz="1200"/>
              <a:t>Adorning the Doctrine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416500" y="329307"/>
            <a:ext cx="4973915" cy="309201"/>
          </a:xfrm>
        </p:spPr>
        <p:txBody>
          <a:bodyPr/>
          <a:lstStyle/>
          <a:p>
            <a:pPr>
              <a:defRPr/>
            </a:pPr>
            <a:endParaRPr lang="en-US"/>
          </a:p>
        </p:txBody>
      </p:sp>
      <p:sp>
        <p:nvSpPr>
          <p:cNvPr id="6" name="Slide Number Placeholder 5"/>
          <p:cNvSpPr>
            <a:spLocks noGrp="1"/>
          </p:cNvSpPr>
          <p:nvPr>
            <p:ph type="sldNum" sz="quarter" idx="12"/>
          </p:nvPr>
        </p:nvSpPr>
        <p:spPr>
          <a:xfrm>
            <a:off x="1437664" y="798973"/>
            <a:ext cx="811019" cy="503578"/>
          </a:xfrm>
        </p:spPr>
        <p:txBody>
          <a:bodyPr/>
          <a:lstStyle/>
          <a:p>
            <a:pPr>
              <a:defRPr/>
            </a:pPr>
            <a:fld id="{F959A8AA-4284-4A63-B168-95AAB57B2BA9}" type="slidenum">
              <a:rPr lang="en-US" altLang="en-US" smtClean="0"/>
              <a:pPr>
                <a:defRPr/>
              </a:pPr>
              <a:t>‹#›</a:t>
            </a:fld>
            <a:endParaRPr lang="en-US"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251759"/>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03D214-FEF8-4E36-95E4-1A33206749C3}" type="slidenum">
              <a:rPr lang="en-US" altLang="en-US" smtClean="0"/>
              <a:pPr>
                <a:defRPr/>
              </a:pPr>
              <a:t>‹#›</a:t>
            </a:fld>
            <a:endParaRPr lang="en-US"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4074018"/>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AA9027-66D3-481F-ABC6-FE3BCA2303E1}" type="slidenum">
              <a:rPr lang="en-US" altLang="en-US" smtClean="0"/>
              <a:pPr>
                <a:defRPr/>
              </a:pPr>
              <a:t>‹#›</a:t>
            </a:fld>
            <a:endParaRPr lang="en-US"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1761957"/>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9C64E9-06BD-45DD-A8FA-3835535C8079}" type="slidenum">
              <a:rPr lang="en-US" altLang="en-US" smtClean="0"/>
              <a:pPr>
                <a:defRPr/>
              </a:pPr>
              <a:t>‹#›</a:t>
            </a:fld>
            <a:endParaRPr lang="en-US"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8715047"/>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5255B9-84D3-4FE6-BFA8-D2E0790717E3}" type="slidenum">
              <a:rPr lang="en-US" altLang="en-US" smtClean="0"/>
              <a:pPr>
                <a:defRPr/>
              </a:pPr>
              <a:t>‹#›</a:t>
            </a:fld>
            <a:endParaRPr lang="en-US"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5094966"/>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F89373-6828-424A-96A7-AE50822DD516}" type="slidenum">
              <a:rPr lang="en-US" altLang="en-US" smtClean="0"/>
              <a:pPr>
                <a:defRPr/>
              </a:pPr>
              <a:t>‹#›</a:t>
            </a:fld>
            <a:endParaRPr lang="en-US"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0364502"/>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CD5C85B-E627-461B-A356-0F1FF00316FE}" type="slidenum">
              <a:rPr lang="en-US" altLang="en-US" smtClean="0"/>
              <a:pPr>
                <a:defRPr/>
              </a:pPr>
              <a:t>‹#›</a:t>
            </a:fld>
            <a:endParaRPr lang="en-US"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0850981"/>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5B05EAC-2F8A-4A7A-876E-51F992F3B7CD}" type="slidenum">
              <a:rPr lang="en-US" altLang="en-US" smtClean="0"/>
              <a:pPr>
                <a:defRPr/>
              </a:pPr>
              <a:t>‹#›</a:t>
            </a:fld>
            <a:endParaRPr lang="en-US"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530460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8F06140-C0C8-4E73-8A2D-4DDDD31FF7BD}" type="slidenum">
              <a:rPr lang="en-US" altLang="en-US" smtClean="0"/>
              <a:pPr>
                <a:defRPr/>
              </a:pPr>
              <a:t>‹#›</a:t>
            </a:fld>
            <a:endParaRPr lang="en-US" altLang="en-US"/>
          </a:p>
        </p:txBody>
      </p:sp>
    </p:spTree>
    <p:extLst>
      <p:ext uri="{BB962C8B-B14F-4D97-AF65-F5344CB8AC3E}">
        <p14:creationId xmlns:p14="http://schemas.microsoft.com/office/powerpoint/2010/main" val="1792954472"/>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882520F-1D4C-41D3-9411-BF3A4B25524E}" type="slidenum">
              <a:rPr lang="en-US" altLang="en-US" smtClean="0"/>
              <a:pPr>
                <a:defRPr/>
              </a:pPr>
              <a:t>‹#›</a:t>
            </a:fld>
            <a:endParaRPr lang="en-US"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8171344"/>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1447382" y="318640"/>
            <a:ext cx="5541004" cy="320931"/>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64838C9-30BF-45EC-B9EF-7652B6DDBA44}" type="slidenum">
              <a:rPr lang="en-US" altLang="en-US" smtClean="0"/>
              <a:pPr>
                <a:defRPr/>
              </a:pPr>
              <a:t>‹#›</a:t>
            </a:fld>
            <a:endParaRPr lang="en-US"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4619915"/>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a:defRPr/>
            </a:pPr>
            <a:fld id="{9658424E-A9C8-4D42-B768-1139857A0B97}" type="slidenum">
              <a:rPr lang="en-US" altLang="en-US" smtClean="0"/>
              <a:pPr>
                <a:defRPr/>
              </a:pPr>
              <a:t>‹#›</a:t>
            </a:fld>
            <a:endParaRPr lang="en-US"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27111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spd="slow">
    <p:fade thruBlk="1"/>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DC40A65-5AD1-45AB-AEEF-1F06F6768AB8}"/>
              </a:ext>
            </a:extLst>
          </p:cNvPr>
          <p:cNvSpPr>
            <a:spLocks noGrp="1"/>
          </p:cNvSpPr>
          <p:nvPr>
            <p:ph type="ctrTitle"/>
          </p:nvPr>
        </p:nvSpPr>
        <p:spPr>
          <a:xfrm>
            <a:off x="1323189" y="867904"/>
            <a:ext cx="9545621" cy="2541431"/>
          </a:xfrm>
        </p:spPr>
        <p:txBody>
          <a:bodyPr>
            <a:normAutofit/>
          </a:bodyPr>
          <a:lstStyle/>
          <a:p>
            <a:pPr algn="ctr" eaLnBrk="1" fontAlgn="auto" hangingPunct="1">
              <a:spcAft>
                <a:spcPts val="0"/>
              </a:spcAft>
              <a:defRPr/>
            </a:pPr>
            <a:r>
              <a:rPr lang="en-US" b="1" i="1" dirty="0"/>
              <a:t>“Adorning the Doctrine”</a:t>
            </a:r>
          </a:p>
        </p:txBody>
      </p:sp>
      <p:sp>
        <p:nvSpPr>
          <p:cNvPr id="2051" name="Subtitle 2">
            <a:extLst>
              <a:ext uri="{FF2B5EF4-FFF2-40B4-BE49-F238E27FC236}">
                <a16:creationId xmlns:a16="http://schemas.microsoft.com/office/drawing/2014/main" id="{600A26CE-4353-4BB8-B806-8E8EAA415B73}"/>
              </a:ext>
            </a:extLst>
          </p:cNvPr>
          <p:cNvSpPr>
            <a:spLocks noGrp="1"/>
          </p:cNvSpPr>
          <p:nvPr>
            <p:ph type="subTitle" idx="1"/>
          </p:nvPr>
        </p:nvSpPr>
        <p:spPr>
          <a:xfrm>
            <a:off x="2895600" y="4114800"/>
            <a:ext cx="6400800" cy="1752600"/>
          </a:xfrm>
        </p:spPr>
        <p:txBody>
          <a:bodyPr/>
          <a:lstStyle/>
          <a:p>
            <a:pPr algn="ctr" eaLnBrk="1" hangingPunct="1">
              <a:defRPr/>
            </a:pPr>
            <a:r>
              <a:rPr lang="en-US" sz="3600" dirty="0"/>
              <a:t>Titus 2:10-14</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B810F6-06B2-40BC-A9B2-744266DDF470}"/>
              </a:ext>
            </a:extLst>
          </p:cNvPr>
          <p:cNvSpPr>
            <a:spLocks noGrp="1" noChangeArrowheads="1"/>
          </p:cNvSpPr>
          <p:nvPr>
            <p:ph type="title"/>
          </p:nvPr>
        </p:nvSpPr>
        <p:spPr>
          <a:xfrm>
            <a:off x="2057400" y="381000"/>
            <a:ext cx="7772400" cy="762000"/>
          </a:xfrm>
        </p:spPr>
        <p:txBody>
          <a:bodyPr>
            <a:normAutofit/>
          </a:bodyPr>
          <a:lstStyle/>
          <a:p>
            <a:pPr algn="ctr" eaLnBrk="1" fontAlgn="auto" hangingPunct="1">
              <a:spcAft>
                <a:spcPts val="0"/>
              </a:spcAft>
              <a:defRPr/>
            </a:pPr>
            <a:r>
              <a:rPr lang="en-US" sz="4400" b="1" i="1" dirty="0"/>
              <a:t>We must live… “Soberly”</a:t>
            </a:r>
          </a:p>
        </p:txBody>
      </p:sp>
      <p:sp>
        <p:nvSpPr>
          <p:cNvPr id="7171" name="Rectangle 3">
            <a:extLst>
              <a:ext uri="{FF2B5EF4-FFF2-40B4-BE49-F238E27FC236}">
                <a16:creationId xmlns:a16="http://schemas.microsoft.com/office/drawing/2014/main" id="{944F75A2-EFDD-4484-96D3-4D7861168BBF}"/>
              </a:ext>
            </a:extLst>
          </p:cNvPr>
          <p:cNvSpPr>
            <a:spLocks noGrp="1" noChangeArrowheads="1"/>
          </p:cNvSpPr>
          <p:nvPr>
            <p:ph idx="1"/>
          </p:nvPr>
        </p:nvSpPr>
        <p:spPr>
          <a:xfrm>
            <a:off x="1371600" y="1905000"/>
            <a:ext cx="10591800" cy="4191000"/>
          </a:xfrm>
        </p:spPr>
        <p:txBody>
          <a:bodyPr>
            <a:noAutofit/>
          </a:bodyPr>
          <a:lstStyle/>
          <a:p>
            <a:pPr marL="548640" indent="-411480">
              <a:buClr>
                <a:schemeClr val="tx1">
                  <a:shade val="95000"/>
                </a:schemeClr>
              </a:buClr>
              <a:buFont typeface="Wingdings" panose="05000000000000000000" pitchFamily="2" charset="2"/>
              <a:buChar char="§"/>
              <a:defRPr/>
            </a:pPr>
            <a:r>
              <a:rPr lang="en-US" sz="2800" b="1" i="1" dirty="0"/>
              <a:t>“Soberly” </a:t>
            </a:r>
            <a:r>
              <a:rPr lang="en-US" sz="2800" dirty="0"/>
              <a:t>– With sound mind.  “The exercise of that self-restraint that </a:t>
            </a:r>
            <a:r>
              <a:rPr lang="en-US" sz="2800" b="1" dirty="0"/>
              <a:t>governs all passions and desires</a:t>
            </a:r>
            <a:r>
              <a:rPr lang="en-US" sz="2800" dirty="0"/>
              <a:t>, enabling the believer to be conformed to the mind of Christ.” (Vine)</a:t>
            </a:r>
          </a:p>
          <a:p>
            <a:pPr marL="548640" indent="-411480" eaLnBrk="1" fontAlgn="auto" hangingPunct="1">
              <a:spcAft>
                <a:spcPts val="0"/>
              </a:spcAft>
              <a:buClr>
                <a:schemeClr val="tx1">
                  <a:shade val="95000"/>
                </a:schemeClr>
              </a:buClr>
              <a:buFont typeface="Wingdings" panose="05000000000000000000" pitchFamily="2" charset="2"/>
              <a:buChar char="§"/>
              <a:defRPr/>
            </a:pPr>
            <a:r>
              <a:rPr lang="en-US" sz="2800" dirty="0"/>
              <a:t>Self-control over one’s desires, passions, appetites and </a:t>
            </a:r>
            <a:r>
              <a:rPr lang="en-US" sz="2800" b="1" dirty="0"/>
              <a:t>thoughts</a:t>
            </a:r>
            <a:r>
              <a:rPr lang="en-US" sz="2800" dirty="0"/>
              <a:t>.  (cf. ,  2 Corinthians 10:5; Philippians 4:8; Colossians 3:1-2)</a:t>
            </a:r>
          </a:p>
          <a:p>
            <a:pPr marL="548640" indent="-411480" eaLnBrk="1" fontAlgn="auto" hangingPunct="1">
              <a:spcAft>
                <a:spcPts val="0"/>
              </a:spcAft>
              <a:buClr>
                <a:schemeClr val="tx1">
                  <a:shade val="95000"/>
                </a:schemeClr>
              </a:buClr>
              <a:buFont typeface="Wingdings" panose="05000000000000000000" pitchFamily="2" charset="2"/>
              <a:buChar char="§"/>
              <a:defRPr/>
            </a:pPr>
            <a:r>
              <a:rPr lang="en-US" sz="2800" dirty="0"/>
              <a:t>Because of our adversary. (1 Peter 5:8; 1:13; 1 Thessalonians 5:6-8)</a:t>
            </a:r>
          </a:p>
          <a:p>
            <a:pPr marL="548640" indent="-411480" eaLnBrk="1" fontAlgn="auto" hangingPunct="1">
              <a:spcAft>
                <a:spcPts val="0"/>
              </a:spcAft>
              <a:buClr>
                <a:schemeClr val="tx1">
                  <a:shade val="95000"/>
                </a:schemeClr>
              </a:buClr>
              <a:buFont typeface="Wingdings" panose="05000000000000000000" pitchFamily="2" charset="2"/>
              <a:buChar char="§"/>
              <a:defRPr/>
            </a:pPr>
            <a:r>
              <a:rPr lang="en-US" sz="2800" dirty="0"/>
              <a:t>We cannot live righteously and godly if we aren’t living “</a:t>
            </a:r>
            <a:r>
              <a:rPr lang="en-US" sz="2800" b="1" i="1" dirty="0"/>
              <a:t>soberly</a:t>
            </a:r>
            <a:r>
              <a:rPr lang="en-US" sz="2800" dirty="0"/>
              <a:t>”.</a:t>
            </a:r>
          </a:p>
        </p:txBody>
      </p:sp>
    </p:spTree>
    <p:extLst>
      <p:ext uri="{BB962C8B-B14F-4D97-AF65-F5344CB8AC3E}">
        <p14:creationId xmlns:p14="http://schemas.microsoft.com/office/powerpoint/2010/main" val="145815110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slide(fromBottom)">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slide(fromBottom)">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slide(fromBottom)">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B810F6-06B2-40BC-A9B2-744266DDF470}"/>
              </a:ext>
            </a:extLst>
          </p:cNvPr>
          <p:cNvSpPr>
            <a:spLocks noGrp="1" noChangeArrowheads="1"/>
          </p:cNvSpPr>
          <p:nvPr>
            <p:ph type="title"/>
          </p:nvPr>
        </p:nvSpPr>
        <p:spPr>
          <a:xfrm>
            <a:off x="2057400" y="381000"/>
            <a:ext cx="7772400" cy="762000"/>
          </a:xfrm>
        </p:spPr>
        <p:txBody>
          <a:bodyPr>
            <a:normAutofit/>
          </a:bodyPr>
          <a:lstStyle/>
          <a:p>
            <a:pPr algn="ctr" eaLnBrk="1" fontAlgn="auto" hangingPunct="1">
              <a:spcAft>
                <a:spcPts val="0"/>
              </a:spcAft>
              <a:defRPr/>
            </a:pPr>
            <a:r>
              <a:rPr lang="en-US" sz="4400" b="1" i="1" dirty="0"/>
              <a:t>We must live… “Soberly”</a:t>
            </a:r>
          </a:p>
        </p:txBody>
      </p:sp>
      <p:sp>
        <p:nvSpPr>
          <p:cNvPr id="7171" name="Rectangle 3">
            <a:extLst>
              <a:ext uri="{FF2B5EF4-FFF2-40B4-BE49-F238E27FC236}">
                <a16:creationId xmlns:a16="http://schemas.microsoft.com/office/drawing/2014/main" id="{944F75A2-EFDD-4484-96D3-4D7861168BBF}"/>
              </a:ext>
            </a:extLst>
          </p:cNvPr>
          <p:cNvSpPr>
            <a:spLocks noGrp="1" noChangeArrowheads="1"/>
          </p:cNvSpPr>
          <p:nvPr>
            <p:ph idx="1"/>
          </p:nvPr>
        </p:nvSpPr>
        <p:spPr>
          <a:xfrm>
            <a:off x="1371600" y="1905000"/>
            <a:ext cx="10591800" cy="4191000"/>
          </a:xfrm>
        </p:spPr>
        <p:txBody>
          <a:bodyPr>
            <a:noAutofit/>
          </a:bodyPr>
          <a:lstStyle/>
          <a:p>
            <a:pPr marL="137160" indent="0">
              <a:buClr>
                <a:schemeClr val="tx1">
                  <a:shade val="95000"/>
                </a:schemeClr>
              </a:buClr>
              <a:buNone/>
              <a:defRPr/>
            </a:pPr>
            <a:r>
              <a:rPr lang="en-US" sz="3200" dirty="0"/>
              <a:t>Peter identifies three things to think about to help our sober thinking:</a:t>
            </a:r>
          </a:p>
          <a:p>
            <a:pPr marL="651510" indent="-514350">
              <a:buClr>
                <a:schemeClr val="tx1">
                  <a:shade val="95000"/>
                </a:schemeClr>
              </a:buClr>
              <a:buAutoNum type="arabicPeriod"/>
              <a:defRPr/>
            </a:pPr>
            <a:r>
              <a:rPr lang="en-US" sz="3200" b="1" dirty="0"/>
              <a:t>Our hope </a:t>
            </a:r>
            <a:r>
              <a:rPr lang="en-US" sz="3200" dirty="0"/>
              <a:t>at the revelation of Jesus Christ. (1 Peter 1:13)</a:t>
            </a:r>
          </a:p>
          <a:p>
            <a:pPr marL="651510" indent="-514350">
              <a:buClr>
                <a:schemeClr val="tx1">
                  <a:shade val="95000"/>
                </a:schemeClr>
              </a:buClr>
              <a:buAutoNum type="arabicPeriod"/>
              <a:defRPr/>
            </a:pPr>
            <a:r>
              <a:rPr lang="en-US" sz="3200" dirty="0"/>
              <a:t>The </a:t>
            </a:r>
            <a:r>
              <a:rPr lang="en-US" sz="3200" b="1" dirty="0"/>
              <a:t>righteous judgment </a:t>
            </a:r>
            <a:r>
              <a:rPr lang="en-US" sz="3200" dirty="0"/>
              <a:t>of all people. (1 Peter 4:7)</a:t>
            </a:r>
          </a:p>
          <a:p>
            <a:pPr marL="651510" indent="-514350">
              <a:buClr>
                <a:schemeClr val="tx1">
                  <a:shade val="95000"/>
                </a:schemeClr>
              </a:buClr>
              <a:buAutoNum type="arabicPeriod"/>
              <a:defRPr/>
            </a:pPr>
            <a:r>
              <a:rPr lang="en-US" sz="3200" b="1" dirty="0"/>
              <a:t>Our adversary </a:t>
            </a:r>
            <a:r>
              <a:rPr lang="en-US" sz="3200" dirty="0"/>
              <a:t>who seeks to destroy us. (1 Peter 5:8)</a:t>
            </a:r>
          </a:p>
        </p:txBody>
      </p:sp>
    </p:spTree>
    <p:extLst>
      <p:ext uri="{BB962C8B-B14F-4D97-AF65-F5344CB8AC3E}">
        <p14:creationId xmlns:p14="http://schemas.microsoft.com/office/powerpoint/2010/main" val="1462938355"/>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B810F6-06B2-40BC-A9B2-744266DDF470}"/>
              </a:ext>
            </a:extLst>
          </p:cNvPr>
          <p:cNvSpPr>
            <a:spLocks noGrp="1" noChangeArrowheads="1"/>
          </p:cNvSpPr>
          <p:nvPr>
            <p:ph type="title"/>
          </p:nvPr>
        </p:nvSpPr>
        <p:spPr>
          <a:xfrm>
            <a:off x="1752600" y="381000"/>
            <a:ext cx="8686800" cy="762000"/>
          </a:xfrm>
        </p:spPr>
        <p:txBody>
          <a:bodyPr>
            <a:normAutofit fontScale="90000"/>
          </a:bodyPr>
          <a:lstStyle/>
          <a:p>
            <a:pPr algn="ctr" eaLnBrk="1" fontAlgn="auto" hangingPunct="1">
              <a:spcAft>
                <a:spcPts val="0"/>
              </a:spcAft>
              <a:defRPr/>
            </a:pPr>
            <a:r>
              <a:rPr lang="en-US" sz="4400" b="1" i="1" dirty="0"/>
              <a:t>We must live… “Righteously”</a:t>
            </a:r>
          </a:p>
        </p:txBody>
      </p:sp>
      <p:sp>
        <p:nvSpPr>
          <p:cNvPr id="7171" name="Rectangle 3">
            <a:extLst>
              <a:ext uri="{FF2B5EF4-FFF2-40B4-BE49-F238E27FC236}">
                <a16:creationId xmlns:a16="http://schemas.microsoft.com/office/drawing/2014/main" id="{944F75A2-EFDD-4484-96D3-4D7861168BBF}"/>
              </a:ext>
            </a:extLst>
          </p:cNvPr>
          <p:cNvSpPr>
            <a:spLocks noGrp="1" noChangeArrowheads="1"/>
          </p:cNvSpPr>
          <p:nvPr>
            <p:ph idx="1"/>
          </p:nvPr>
        </p:nvSpPr>
        <p:spPr>
          <a:xfrm>
            <a:off x="228600" y="1905000"/>
            <a:ext cx="11963400" cy="4191000"/>
          </a:xfrm>
        </p:spPr>
        <p:txBody>
          <a:bodyPr>
            <a:noAutofit/>
          </a:bodyPr>
          <a:lstStyle/>
          <a:p>
            <a:pPr marL="548640" indent="-411480">
              <a:lnSpc>
                <a:spcPct val="100000"/>
              </a:lnSpc>
              <a:spcBef>
                <a:spcPts val="400"/>
              </a:spcBef>
              <a:buClr>
                <a:schemeClr val="tx1">
                  <a:shade val="95000"/>
                </a:schemeClr>
              </a:buClr>
              <a:buFont typeface="Wingdings" panose="05000000000000000000" pitchFamily="2" charset="2"/>
              <a:buChar char="§"/>
              <a:defRPr/>
            </a:pPr>
            <a:r>
              <a:rPr lang="en-US" sz="3200" b="1" i="1" dirty="0"/>
              <a:t>“Righteously” </a:t>
            </a:r>
            <a:r>
              <a:rPr lang="en-US" sz="3200" dirty="0"/>
              <a:t>– “uprightly, </a:t>
            </a:r>
            <a:r>
              <a:rPr lang="en-US" sz="3200" b="1" dirty="0"/>
              <a:t>agreeably</a:t>
            </a:r>
            <a:r>
              <a:rPr lang="en-US" sz="3200" dirty="0"/>
              <a:t> to the law of rectitude” </a:t>
            </a:r>
            <a:r>
              <a:rPr lang="en-US" sz="1400" dirty="0"/>
              <a:t>(Thayer) </a:t>
            </a:r>
            <a:r>
              <a:rPr lang="en-US" sz="3200" dirty="0"/>
              <a:t>and the “right standard”. </a:t>
            </a:r>
          </a:p>
          <a:p>
            <a:pPr marL="548640" indent="-411480" eaLnBrk="1" fontAlgn="auto" hangingPunct="1">
              <a:lnSpc>
                <a:spcPct val="100000"/>
              </a:lnSpc>
              <a:spcBef>
                <a:spcPts val="400"/>
              </a:spcBef>
              <a:spcAft>
                <a:spcPts val="0"/>
              </a:spcAft>
              <a:buClr>
                <a:schemeClr val="tx1">
                  <a:shade val="95000"/>
                </a:schemeClr>
              </a:buClr>
              <a:buFont typeface="Wingdings" panose="05000000000000000000" pitchFamily="2" charset="2"/>
              <a:buChar char="§"/>
              <a:defRPr/>
            </a:pPr>
            <a:r>
              <a:rPr lang="en-US" sz="3200" dirty="0"/>
              <a:t>To </a:t>
            </a:r>
            <a:r>
              <a:rPr lang="en-US" sz="3200" b="1" dirty="0"/>
              <a:t>walk by faith</a:t>
            </a:r>
            <a:r>
              <a:rPr lang="en-US" sz="3200" dirty="0"/>
              <a:t>: (Hebrews 10:38; 11:4)</a:t>
            </a:r>
          </a:p>
          <a:p>
            <a:pPr marL="548640" indent="-411480" eaLnBrk="1" fontAlgn="auto" hangingPunct="1">
              <a:lnSpc>
                <a:spcPct val="100000"/>
              </a:lnSpc>
              <a:spcBef>
                <a:spcPts val="400"/>
              </a:spcBef>
              <a:spcAft>
                <a:spcPts val="0"/>
              </a:spcAft>
              <a:buClr>
                <a:schemeClr val="tx1">
                  <a:shade val="95000"/>
                </a:schemeClr>
              </a:buClr>
              <a:buFont typeface="Wingdings" panose="05000000000000000000" pitchFamily="2" charset="2"/>
              <a:buChar char="§"/>
              <a:defRPr/>
            </a:pPr>
            <a:r>
              <a:rPr lang="en-US" sz="3200" dirty="0"/>
              <a:t>It’s both a </a:t>
            </a:r>
            <a:r>
              <a:rPr lang="en-US" sz="3200" b="1" dirty="0"/>
              <a:t>relationship</a:t>
            </a:r>
            <a:r>
              <a:rPr lang="en-US" sz="3200" dirty="0"/>
              <a:t> and a “</a:t>
            </a:r>
            <a:r>
              <a:rPr lang="en-US" sz="3200" b="1" i="1" dirty="0"/>
              <a:t>practice</a:t>
            </a:r>
            <a:r>
              <a:rPr lang="en-US" sz="3200" dirty="0"/>
              <a:t>”. (1 John 2:28-29; 3:7;  </a:t>
            </a:r>
            <a:br>
              <a:rPr lang="en-US" sz="3200" dirty="0"/>
            </a:br>
            <a:r>
              <a:rPr lang="en-US" sz="3200" dirty="0"/>
              <a:t>Acts 10:34-35; Psalms 106:3; Habakkuk 2:4)</a:t>
            </a:r>
          </a:p>
          <a:p>
            <a:pPr marL="548640" indent="-411480">
              <a:lnSpc>
                <a:spcPct val="100000"/>
              </a:lnSpc>
              <a:spcBef>
                <a:spcPts val="400"/>
              </a:spcBef>
              <a:buClr>
                <a:schemeClr val="tx1">
                  <a:shade val="95000"/>
                </a:schemeClr>
              </a:buClr>
              <a:buFont typeface="Wingdings" panose="05000000000000000000" pitchFamily="2" charset="2"/>
              <a:buChar char="§"/>
              <a:defRPr/>
            </a:pPr>
            <a:r>
              <a:rPr lang="en-US" sz="3200" b="1" dirty="0"/>
              <a:t>To be pursued</a:t>
            </a:r>
            <a:r>
              <a:rPr lang="en-US" sz="3200" dirty="0"/>
              <a:t>… (Matthew 5:6; 2 Timothy 2:22; Psalms 106:3)</a:t>
            </a:r>
          </a:p>
          <a:p>
            <a:pPr marL="548640" indent="-411480">
              <a:lnSpc>
                <a:spcPct val="100000"/>
              </a:lnSpc>
              <a:spcBef>
                <a:spcPts val="400"/>
              </a:spcBef>
              <a:buClr>
                <a:schemeClr val="tx1">
                  <a:shade val="95000"/>
                </a:schemeClr>
              </a:buClr>
              <a:buFont typeface="Wingdings" panose="05000000000000000000" pitchFamily="2" charset="2"/>
              <a:buChar char="§"/>
              <a:defRPr/>
            </a:pPr>
            <a:r>
              <a:rPr lang="en-US" sz="3200" b="1" dirty="0"/>
              <a:t>To be proclaimed… </a:t>
            </a:r>
            <a:r>
              <a:rPr lang="en-US" sz="3200" dirty="0"/>
              <a:t>(Psalms 40:9-10)</a:t>
            </a:r>
          </a:p>
          <a:p>
            <a:pPr marL="548640" indent="-411480">
              <a:lnSpc>
                <a:spcPct val="100000"/>
              </a:lnSpc>
              <a:spcBef>
                <a:spcPts val="400"/>
              </a:spcBef>
              <a:buClr>
                <a:schemeClr val="tx1">
                  <a:shade val="95000"/>
                </a:schemeClr>
              </a:buClr>
              <a:buFont typeface="Wingdings" panose="05000000000000000000" pitchFamily="2" charset="2"/>
              <a:buChar char="§"/>
              <a:defRPr/>
            </a:pPr>
            <a:r>
              <a:rPr lang="en-US" sz="3200" b="1" dirty="0"/>
              <a:t>Not a matter of perfection</a:t>
            </a:r>
            <a:r>
              <a:rPr lang="en-US" sz="3200" dirty="0"/>
              <a:t>.  (Proverbs 24:16)</a:t>
            </a:r>
          </a:p>
        </p:txBody>
      </p:sp>
    </p:spTree>
    <p:extLst>
      <p:ext uri="{BB962C8B-B14F-4D97-AF65-F5344CB8AC3E}">
        <p14:creationId xmlns:p14="http://schemas.microsoft.com/office/powerpoint/2010/main" val="335991678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slide(fromBottom)">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slide(fromBottom)">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slide(fromBottom)">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lide(fromBottom)">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slide(fromBottom)">
                                      <p:cBhvr>
                                        <p:cTn id="2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B810F6-06B2-40BC-A9B2-744266DDF470}"/>
              </a:ext>
            </a:extLst>
          </p:cNvPr>
          <p:cNvSpPr>
            <a:spLocks noGrp="1" noChangeArrowheads="1"/>
          </p:cNvSpPr>
          <p:nvPr>
            <p:ph type="title"/>
          </p:nvPr>
        </p:nvSpPr>
        <p:spPr>
          <a:xfrm>
            <a:off x="1752600" y="381000"/>
            <a:ext cx="8686800" cy="762000"/>
          </a:xfrm>
        </p:spPr>
        <p:txBody>
          <a:bodyPr>
            <a:normAutofit fontScale="90000"/>
          </a:bodyPr>
          <a:lstStyle/>
          <a:p>
            <a:pPr algn="ctr" eaLnBrk="1" fontAlgn="auto" hangingPunct="1">
              <a:spcAft>
                <a:spcPts val="0"/>
              </a:spcAft>
              <a:defRPr/>
            </a:pPr>
            <a:r>
              <a:rPr lang="en-US" sz="4400" b="1" i="1" dirty="0"/>
              <a:t>We must live… “Righteously”</a:t>
            </a:r>
          </a:p>
        </p:txBody>
      </p:sp>
      <p:sp>
        <p:nvSpPr>
          <p:cNvPr id="7171" name="Rectangle 3">
            <a:extLst>
              <a:ext uri="{FF2B5EF4-FFF2-40B4-BE49-F238E27FC236}">
                <a16:creationId xmlns:a16="http://schemas.microsoft.com/office/drawing/2014/main" id="{944F75A2-EFDD-4484-96D3-4D7861168BBF}"/>
              </a:ext>
            </a:extLst>
          </p:cNvPr>
          <p:cNvSpPr>
            <a:spLocks noGrp="1" noChangeArrowheads="1"/>
          </p:cNvSpPr>
          <p:nvPr>
            <p:ph idx="1"/>
          </p:nvPr>
        </p:nvSpPr>
        <p:spPr>
          <a:xfrm>
            <a:off x="457200" y="1905000"/>
            <a:ext cx="11734800" cy="4191000"/>
          </a:xfrm>
        </p:spPr>
        <p:txBody>
          <a:bodyPr>
            <a:noAutofit/>
          </a:bodyPr>
          <a:lstStyle/>
          <a:p>
            <a:pPr marL="514350" indent="-514350">
              <a:buFont typeface="+mj-lt"/>
              <a:buAutoNum type="arabicPeriod"/>
            </a:pPr>
            <a:r>
              <a:rPr lang="en-US" sz="3200" b="1" dirty="0"/>
              <a:t>Right standard of behavior </a:t>
            </a:r>
            <a:r>
              <a:rPr lang="en-US" sz="3200" dirty="0"/>
              <a:t>to please God – (Proverbs 8:20; </a:t>
            </a:r>
            <a:br>
              <a:rPr lang="en-US" sz="3200" dirty="0"/>
            </a:br>
            <a:r>
              <a:rPr lang="en-US" sz="3200" b="1" dirty="0"/>
              <a:t>Matthew 5:20</a:t>
            </a:r>
            <a:r>
              <a:rPr lang="en-US" sz="3200" dirty="0"/>
              <a:t>; 2 Timothy 3:16)</a:t>
            </a:r>
          </a:p>
          <a:p>
            <a:pPr marL="514350" indent="-514350">
              <a:buFont typeface="+mj-lt"/>
              <a:buAutoNum type="arabicPeriod"/>
            </a:pPr>
            <a:r>
              <a:rPr lang="en-US" sz="2800" b="1" dirty="0"/>
              <a:t>Right standing before God </a:t>
            </a:r>
            <a:r>
              <a:rPr lang="en-US" sz="2800" dirty="0"/>
              <a:t>– legally, to be declared right. </a:t>
            </a:r>
            <a:br>
              <a:rPr lang="en-US" sz="2800" dirty="0"/>
            </a:br>
            <a:r>
              <a:rPr lang="en-US" sz="2800" dirty="0"/>
              <a:t>(Romans 3:21-26; 10:10; 1 Corinthians 1:30)</a:t>
            </a:r>
          </a:p>
          <a:p>
            <a:pPr marL="514350" indent="-514350">
              <a:buFont typeface="+mj-lt"/>
              <a:buAutoNum type="arabicPeriod"/>
            </a:pPr>
            <a:r>
              <a:rPr lang="en-US" sz="2800" b="1" dirty="0"/>
              <a:t>Right relationship with God </a:t>
            </a:r>
            <a:r>
              <a:rPr lang="en-US" sz="2800" dirty="0"/>
              <a:t>– forgiveness, fellowship, reconciled. </a:t>
            </a:r>
            <a:br>
              <a:rPr lang="en-US" sz="2800" dirty="0"/>
            </a:br>
            <a:r>
              <a:rPr lang="en-US" sz="2800" dirty="0"/>
              <a:t>(Romans 1:16-17; </a:t>
            </a:r>
            <a:r>
              <a:rPr lang="en-US" sz="2800" b="1" dirty="0"/>
              <a:t>2 Corinthians 5:21</a:t>
            </a:r>
            <a:r>
              <a:rPr lang="en-US" sz="2800" dirty="0"/>
              <a:t>; </a:t>
            </a:r>
            <a:r>
              <a:rPr lang="en-US" sz="2800" b="1" dirty="0"/>
              <a:t>Philippians 3:6-9</a:t>
            </a:r>
            <a:r>
              <a:rPr lang="en-US" sz="2800" dirty="0"/>
              <a:t>)</a:t>
            </a:r>
          </a:p>
        </p:txBody>
      </p:sp>
    </p:spTree>
    <p:extLst>
      <p:ext uri="{BB962C8B-B14F-4D97-AF65-F5344CB8AC3E}">
        <p14:creationId xmlns:p14="http://schemas.microsoft.com/office/powerpoint/2010/main" val="747801012"/>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0D85150-6408-426F-9744-934E2617654C}"/>
              </a:ext>
            </a:extLst>
          </p:cNvPr>
          <p:cNvSpPr>
            <a:spLocks noGrp="1" noChangeArrowheads="1"/>
          </p:cNvSpPr>
          <p:nvPr>
            <p:ph type="title"/>
          </p:nvPr>
        </p:nvSpPr>
        <p:spPr>
          <a:xfrm>
            <a:off x="2133600" y="0"/>
            <a:ext cx="7772400" cy="1143000"/>
          </a:xfrm>
        </p:spPr>
        <p:txBody>
          <a:bodyPr>
            <a:normAutofit/>
          </a:bodyPr>
          <a:lstStyle/>
          <a:p>
            <a:pPr algn="ctr" eaLnBrk="1" fontAlgn="auto" hangingPunct="1">
              <a:spcAft>
                <a:spcPts val="0"/>
              </a:spcAft>
              <a:defRPr/>
            </a:pPr>
            <a:r>
              <a:rPr lang="en-US" sz="4000" b="1" dirty="0"/>
              <a:t>We must live… “Godly”</a:t>
            </a:r>
          </a:p>
        </p:txBody>
      </p:sp>
      <p:sp>
        <p:nvSpPr>
          <p:cNvPr id="9219" name="Rectangle 3">
            <a:extLst>
              <a:ext uri="{FF2B5EF4-FFF2-40B4-BE49-F238E27FC236}">
                <a16:creationId xmlns:a16="http://schemas.microsoft.com/office/drawing/2014/main" id="{0FD7AB54-9E6C-4DF8-BDF9-2C8B6ED232FB}"/>
              </a:ext>
            </a:extLst>
          </p:cNvPr>
          <p:cNvSpPr>
            <a:spLocks noGrp="1" noChangeArrowheads="1"/>
          </p:cNvSpPr>
          <p:nvPr>
            <p:ph idx="1"/>
          </p:nvPr>
        </p:nvSpPr>
        <p:spPr>
          <a:xfrm>
            <a:off x="457200" y="1905000"/>
            <a:ext cx="11277600" cy="4953000"/>
          </a:xfrm>
        </p:spPr>
        <p:txBody>
          <a:bodyPr>
            <a:normAutofit/>
          </a:bodyPr>
          <a:lstStyle/>
          <a:p>
            <a:pPr eaLnBrk="1" hangingPunct="1">
              <a:lnSpc>
                <a:spcPct val="100000"/>
              </a:lnSpc>
              <a:spcBef>
                <a:spcPts val="600"/>
              </a:spcBef>
              <a:defRPr/>
            </a:pPr>
            <a:r>
              <a:rPr lang="en-US" sz="4000" dirty="0"/>
              <a:t>It embraces that fear and reverence of God that must characterize both our attitudes and conduct. (cf. Hebrews 11:7; 2 Timothy 3:12; 2 Peter 2:9)</a:t>
            </a:r>
          </a:p>
          <a:p>
            <a:pPr>
              <a:lnSpc>
                <a:spcPct val="100000"/>
              </a:lnSpc>
              <a:spcBef>
                <a:spcPts val="600"/>
              </a:spcBef>
              <a:defRPr/>
            </a:pPr>
            <a:r>
              <a:rPr lang="en-US" sz="4000" b="1" dirty="0"/>
              <a:t>Regard for, and submission to, God’s person </a:t>
            </a:r>
            <a:r>
              <a:rPr lang="en-US" sz="4000" dirty="0"/>
              <a:t>and subsequently </a:t>
            </a:r>
            <a:r>
              <a:rPr lang="en-US" sz="4000" b="1" dirty="0"/>
              <a:t>His law</a:t>
            </a:r>
            <a:r>
              <a:rPr lang="en-US" sz="4000" dirty="0"/>
              <a:t>. </a:t>
            </a:r>
            <a:r>
              <a:rPr lang="en-US" dirty="0"/>
              <a:t>(Vine) </a:t>
            </a:r>
            <a:r>
              <a:rPr lang="en-US" sz="4000" dirty="0"/>
              <a:t>(Romans 1:18-20; </a:t>
            </a:r>
            <a:br>
              <a:rPr lang="en-US" sz="4000" dirty="0"/>
            </a:br>
            <a:r>
              <a:rPr lang="en-US" sz="4000" dirty="0"/>
              <a:t>1 Timothy 1:9; 2 Timothy 2:16)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0D8B799-349B-43A3-BB8F-4722BE58A67C}"/>
              </a:ext>
            </a:extLst>
          </p:cNvPr>
          <p:cNvSpPr>
            <a:spLocks noGrp="1" noChangeArrowheads="1"/>
          </p:cNvSpPr>
          <p:nvPr>
            <p:ph type="title"/>
          </p:nvPr>
        </p:nvSpPr>
        <p:spPr>
          <a:xfrm>
            <a:off x="2057400" y="468946"/>
            <a:ext cx="7772400" cy="674053"/>
          </a:xfrm>
        </p:spPr>
        <p:txBody>
          <a:bodyPr>
            <a:normAutofit/>
          </a:bodyPr>
          <a:lstStyle/>
          <a:p>
            <a:pPr algn="ctr" eaLnBrk="1" fontAlgn="auto" hangingPunct="1">
              <a:spcAft>
                <a:spcPts val="0"/>
              </a:spcAft>
              <a:defRPr/>
            </a:pPr>
            <a:r>
              <a:rPr lang="en-US" sz="4000" b="1" dirty="0"/>
              <a:t>Grace teaches us to…</a:t>
            </a:r>
          </a:p>
        </p:txBody>
      </p:sp>
      <p:sp>
        <p:nvSpPr>
          <p:cNvPr id="13315" name="Rectangle 3">
            <a:extLst>
              <a:ext uri="{FF2B5EF4-FFF2-40B4-BE49-F238E27FC236}">
                <a16:creationId xmlns:a16="http://schemas.microsoft.com/office/drawing/2014/main" id="{89095FD1-6911-44F5-B1E4-558DE2FE4EA9}"/>
              </a:ext>
            </a:extLst>
          </p:cNvPr>
          <p:cNvSpPr>
            <a:spLocks noGrp="1" noChangeArrowheads="1"/>
          </p:cNvSpPr>
          <p:nvPr>
            <p:ph sz="half" idx="1"/>
          </p:nvPr>
        </p:nvSpPr>
        <p:spPr>
          <a:xfrm>
            <a:off x="1524001" y="1795780"/>
            <a:ext cx="3657600" cy="2438400"/>
          </a:xfrm>
        </p:spPr>
        <p:txBody>
          <a:bodyPr>
            <a:normAutofit/>
          </a:bodyPr>
          <a:lstStyle/>
          <a:p>
            <a:pPr marL="137160" indent="0" eaLnBrk="1" fontAlgn="auto" hangingPunct="1">
              <a:spcAft>
                <a:spcPts val="0"/>
              </a:spcAft>
              <a:buClr>
                <a:schemeClr val="tx1">
                  <a:shade val="95000"/>
                </a:schemeClr>
              </a:buClr>
              <a:buNone/>
              <a:defRPr/>
            </a:pPr>
            <a:r>
              <a:rPr lang="en-US" sz="4000" b="1" dirty="0"/>
              <a:t>Deny:</a:t>
            </a:r>
          </a:p>
          <a:p>
            <a:pPr marL="868680" lvl="1" indent="-283464" eaLnBrk="1" fontAlgn="auto" hangingPunct="1">
              <a:spcAft>
                <a:spcPts val="0"/>
              </a:spcAft>
              <a:buFont typeface="Wingdings 2"/>
              <a:buChar char=""/>
              <a:defRPr/>
            </a:pPr>
            <a:r>
              <a:rPr lang="en-US" sz="3600" dirty="0"/>
              <a:t>Ungodliness</a:t>
            </a:r>
          </a:p>
          <a:p>
            <a:pPr marL="868680" lvl="1" indent="-283464" eaLnBrk="1" fontAlgn="auto" hangingPunct="1">
              <a:spcAft>
                <a:spcPts val="0"/>
              </a:spcAft>
              <a:buFont typeface="Wingdings 2"/>
              <a:buChar char=""/>
              <a:defRPr/>
            </a:pPr>
            <a:r>
              <a:rPr lang="en-US" sz="3600" dirty="0"/>
              <a:t>Worldly lusts</a:t>
            </a:r>
          </a:p>
        </p:txBody>
      </p:sp>
      <p:sp>
        <p:nvSpPr>
          <p:cNvPr id="13316" name="Rectangle 4">
            <a:extLst>
              <a:ext uri="{FF2B5EF4-FFF2-40B4-BE49-F238E27FC236}">
                <a16:creationId xmlns:a16="http://schemas.microsoft.com/office/drawing/2014/main" id="{AD176F15-4A1B-4206-A43E-E83CAFCE13FA}"/>
              </a:ext>
            </a:extLst>
          </p:cNvPr>
          <p:cNvSpPr>
            <a:spLocks noGrp="1" noChangeArrowheads="1"/>
          </p:cNvSpPr>
          <p:nvPr>
            <p:ph sz="half" idx="2"/>
          </p:nvPr>
        </p:nvSpPr>
        <p:spPr>
          <a:xfrm>
            <a:off x="7010400" y="1905000"/>
            <a:ext cx="4343400" cy="2590800"/>
          </a:xfrm>
        </p:spPr>
        <p:txBody>
          <a:bodyPr>
            <a:normAutofit/>
          </a:bodyPr>
          <a:lstStyle/>
          <a:p>
            <a:pPr marL="137160" indent="0" eaLnBrk="1" fontAlgn="auto" hangingPunct="1">
              <a:lnSpc>
                <a:spcPct val="90000"/>
              </a:lnSpc>
              <a:spcAft>
                <a:spcPts val="0"/>
              </a:spcAft>
              <a:buClr>
                <a:schemeClr val="tx1">
                  <a:shade val="95000"/>
                </a:schemeClr>
              </a:buClr>
              <a:buNone/>
              <a:defRPr/>
            </a:pPr>
            <a:r>
              <a:rPr lang="en-US" sz="4000" b="1" dirty="0"/>
              <a:t>Live:</a:t>
            </a:r>
          </a:p>
          <a:p>
            <a:pPr marL="868680" lvl="1" indent="-283464" eaLnBrk="1" fontAlgn="auto" hangingPunct="1">
              <a:lnSpc>
                <a:spcPct val="90000"/>
              </a:lnSpc>
              <a:spcAft>
                <a:spcPts val="0"/>
              </a:spcAft>
              <a:buFont typeface="Wingdings 2"/>
              <a:buChar char=""/>
              <a:defRPr/>
            </a:pPr>
            <a:r>
              <a:rPr lang="en-US" sz="3600" dirty="0"/>
              <a:t>Soberly</a:t>
            </a:r>
          </a:p>
          <a:p>
            <a:pPr marL="868680" lvl="1" indent="-283464" eaLnBrk="1" fontAlgn="auto" hangingPunct="1">
              <a:lnSpc>
                <a:spcPct val="90000"/>
              </a:lnSpc>
              <a:spcAft>
                <a:spcPts val="0"/>
              </a:spcAft>
              <a:buFont typeface="Wingdings 2"/>
              <a:buChar char=""/>
              <a:defRPr/>
            </a:pPr>
            <a:r>
              <a:rPr lang="en-US" sz="3600" dirty="0"/>
              <a:t>Righteously</a:t>
            </a:r>
          </a:p>
          <a:p>
            <a:pPr marL="868680" lvl="1" indent="-283464" eaLnBrk="1" fontAlgn="auto" hangingPunct="1">
              <a:lnSpc>
                <a:spcPct val="90000"/>
              </a:lnSpc>
              <a:spcAft>
                <a:spcPts val="0"/>
              </a:spcAft>
              <a:buFont typeface="Wingdings 2"/>
              <a:buChar char=""/>
              <a:defRPr/>
            </a:pPr>
            <a:r>
              <a:rPr lang="en-US" sz="3600" dirty="0"/>
              <a:t>Godly</a:t>
            </a:r>
          </a:p>
        </p:txBody>
      </p:sp>
      <p:sp>
        <p:nvSpPr>
          <p:cNvPr id="13317" name="Text Box 5">
            <a:extLst>
              <a:ext uri="{FF2B5EF4-FFF2-40B4-BE49-F238E27FC236}">
                <a16:creationId xmlns:a16="http://schemas.microsoft.com/office/drawing/2014/main" id="{F40676FE-6D3F-496A-B34C-D6924613427E}"/>
              </a:ext>
            </a:extLst>
          </p:cNvPr>
          <p:cNvSpPr txBox="1">
            <a:spLocks noChangeArrowheads="1"/>
          </p:cNvSpPr>
          <p:nvPr/>
        </p:nvSpPr>
        <p:spPr bwMode="auto">
          <a:xfrm>
            <a:off x="1905000" y="4114800"/>
            <a:ext cx="8382000" cy="1569660"/>
          </a:xfrm>
          <a:prstGeom prst="rect">
            <a:avLst/>
          </a:prstGeom>
          <a:noFill/>
          <a:ln w="9525">
            <a:noFill/>
            <a:miter lim="800000"/>
            <a:headEnd/>
            <a:tailEnd/>
          </a:ln>
          <a:effectLst/>
        </p:spPr>
        <p:txBody>
          <a:bodyPr>
            <a:spAutoFit/>
          </a:bodyPr>
          <a:lstStyle/>
          <a:p>
            <a:pPr algn="ctr" eaLnBrk="1" hangingPunct="1">
              <a:defRPr/>
            </a:pPr>
            <a:r>
              <a:rPr lang="en-US" sz="4800" b="1" dirty="0">
                <a:effectLst>
                  <a:outerShdw blurRad="38100" dist="38100" dir="2700000" algn="tl">
                    <a:srgbClr val="000000"/>
                  </a:outerShdw>
                </a:effectLst>
                <a:latin typeface="Times New Roman" charset="0"/>
                <a:cs typeface="+mn-cs"/>
              </a:rPr>
              <a:t>By which we “adorn the doctrine”!</a:t>
            </a:r>
            <a:endParaRPr lang="en-US" sz="4000" b="1" dirty="0">
              <a:effectLst>
                <a:outerShdw blurRad="38100" dist="38100" dir="2700000" algn="tl">
                  <a:srgbClr val="000000"/>
                </a:outerShdw>
              </a:effectLst>
              <a:latin typeface="Times New Roman" charset="0"/>
              <a:cs typeface="+mn-cs"/>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276380-85FE-4269-B0EC-B5289E97DC78}"/>
              </a:ext>
            </a:extLst>
          </p:cNvPr>
          <p:cNvSpPr>
            <a:spLocks noGrp="1" noChangeArrowheads="1"/>
          </p:cNvSpPr>
          <p:nvPr>
            <p:ph type="title"/>
          </p:nvPr>
        </p:nvSpPr>
        <p:spPr>
          <a:xfrm>
            <a:off x="1294362" y="304800"/>
            <a:ext cx="10059438" cy="1049235"/>
          </a:xfrm>
        </p:spPr>
        <p:txBody>
          <a:bodyPr>
            <a:noAutofit/>
          </a:bodyPr>
          <a:lstStyle/>
          <a:p>
            <a:pPr algn="ctr" eaLnBrk="1" fontAlgn="auto" hangingPunct="1">
              <a:spcAft>
                <a:spcPts val="0"/>
              </a:spcAft>
              <a:defRPr/>
            </a:pPr>
            <a:r>
              <a:rPr lang="en-US" sz="3600" b="1" i="1" dirty="0"/>
              <a:t>Adorning the doctrine</a:t>
            </a:r>
            <a:endParaRPr lang="en-US" sz="3600" dirty="0"/>
          </a:p>
        </p:txBody>
      </p:sp>
      <p:sp>
        <p:nvSpPr>
          <p:cNvPr id="4099" name="Rectangle 3">
            <a:extLst>
              <a:ext uri="{FF2B5EF4-FFF2-40B4-BE49-F238E27FC236}">
                <a16:creationId xmlns:a16="http://schemas.microsoft.com/office/drawing/2014/main" id="{C491C74B-B6BC-4A29-94CC-DF7B29530022}"/>
              </a:ext>
            </a:extLst>
          </p:cNvPr>
          <p:cNvSpPr>
            <a:spLocks noGrp="1" noChangeArrowheads="1"/>
          </p:cNvSpPr>
          <p:nvPr>
            <p:ph idx="1"/>
          </p:nvPr>
        </p:nvSpPr>
        <p:spPr>
          <a:xfrm>
            <a:off x="457200" y="1752600"/>
            <a:ext cx="11734800" cy="4800600"/>
          </a:xfrm>
        </p:spPr>
        <p:txBody>
          <a:bodyPr>
            <a:normAutofit/>
          </a:bodyPr>
          <a:lstStyle/>
          <a:p>
            <a:pPr marL="0" indent="0" eaLnBrk="1" hangingPunct="1">
              <a:buNone/>
              <a:defRPr/>
            </a:pPr>
            <a:r>
              <a:rPr lang="en-US" sz="3600" dirty="0"/>
              <a:t>Changes all of our relationships: </a:t>
            </a:r>
          </a:p>
          <a:p>
            <a:pPr lvl="1" eaLnBrk="1" hangingPunct="1">
              <a:defRPr/>
            </a:pPr>
            <a:r>
              <a:rPr lang="en-US" sz="3600" b="1" i="1" dirty="0"/>
              <a:t>“Live soberly”</a:t>
            </a:r>
            <a:r>
              <a:rPr lang="en-US" sz="3600" dirty="0"/>
              <a:t> - To self. (Self-mastery)</a:t>
            </a:r>
          </a:p>
          <a:p>
            <a:pPr lvl="1" eaLnBrk="1" hangingPunct="1">
              <a:defRPr/>
            </a:pPr>
            <a:r>
              <a:rPr lang="en-US" sz="3600" b="1" i="1" dirty="0"/>
              <a:t>“Live righteously” </a:t>
            </a:r>
            <a:r>
              <a:rPr lang="en-US" sz="3600" dirty="0"/>
              <a:t>- To neighbors. (Fairness)</a:t>
            </a:r>
          </a:p>
          <a:p>
            <a:pPr lvl="1" eaLnBrk="1" hangingPunct="1">
              <a:defRPr/>
            </a:pPr>
            <a:r>
              <a:rPr lang="en-US" sz="3600" b="1" i="1" dirty="0"/>
              <a:t>“Live Godly” </a:t>
            </a:r>
            <a:r>
              <a:rPr lang="en-US" sz="3600" dirty="0"/>
              <a:t>- To God. (Devotion)</a:t>
            </a:r>
          </a:p>
        </p:txBody>
      </p:sp>
    </p:spTree>
    <p:extLst>
      <p:ext uri="{BB962C8B-B14F-4D97-AF65-F5344CB8AC3E}">
        <p14:creationId xmlns:p14="http://schemas.microsoft.com/office/powerpoint/2010/main" val="144307694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wipe(down)">
                                      <p:cBhvr>
                                        <p:cTn id="13" dur="500"/>
                                        <p:tgtEl>
                                          <p:spTgt spid="409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wipe(down)">
                                      <p:cBhvr>
                                        <p:cTn id="16"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8BC2810-663A-4B71-B787-5B187F72A603}"/>
              </a:ext>
            </a:extLst>
          </p:cNvPr>
          <p:cNvSpPr>
            <a:spLocks noGrp="1" noChangeArrowheads="1"/>
          </p:cNvSpPr>
          <p:nvPr>
            <p:ph type="title"/>
          </p:nvPr>
        </p:nvSpPr>
        <p:spPr>
          <a:xfrm>
            <a:off x="1294362" y="381000"/>
            <a:ext cx="9603275" cy="1049235"/>
          </a:xfrm>
        </p:spPr>
        <p:txBody>
          <a:bodyPr>
            <a:normAutofit fontScale="90000"/>
          </a:bodyPr>
          <a:lstStyle/>
          <a:p>
            <a:pPr eaLnBrk="1" fontAlgn="auto" hangingPunct="1">
              <a:spcAft>
                <a:spcPts val="0"/>
              </a:spcAft>
              <a:defRPr/>
            </a:pPr>
            <a:r>
              <a:rPr lang="en-US" sz="4000" b="1" i="1" dirty="0"/>
              <a:t>“Adorning the doctrine”</a:t>
            </a:r>
            <a:br>
              <a:rPr lang="en-US" sz="4000" b="1" i="1" dirty="0"/>
            </a:br>
            <a:r>
              <a:rPr lang="en-US" sz="3100" dirty="0"/>
              <a:t>The general context of Titus 2:11-14</a:t>
            </a:r>
            <a:endParaRPr lang="en-US" dirty="0"/>
          </a:p>
        </p:txBody>
      </p:sp>
      <p:sp>
        <p:nvSpPr>
          <p:cNvPr id="2051" name="Rectangle 3">
            <a:extLst>
              <a:ext uri="{FF2B5EF4-FFF2-40B4-BE49-F238E27FC236}">
                <a16:creationId xmlns:a16="http://schemas.microsoft.com/office/drawing/2014/main" id="{545186A8-47D9-4E0F-AABC-5BE7D67961C4}"/>
              </a:ext>
            </a:extLst>
          </p:cNvPr>
          <p:cNvSpPr>
            <a:spLocks noGrp="1" noChangeArrowheads="1"/>
          </p:cNvSpPr>
          <p:nvPr>
            <p:ph idx="1"/>
          </p:nvPr>
        </p:nvSpPr>
        <p:spPr>
          <a:xfrm>
            <a:off x="0" y="1828800"/>
            <a:ext cx="11963400" cy="5029200"/>
          </a:xfrm>
        </p:spPr>
        <p:txBody>
          <a:bodyPr>
            <a:noAutofit/>
          </a:bodyPr>
          <a:lstStyle/>
          <a:p>
            <a:pPr>
              <a:lnSpc>
                <a:spcPct val="100000"/>
              </a:lnSpc>
              <a:spcBef>
                <a:spcPts val="400"/>
              </a:spcBef>
              <a:defRPr/>
            </a:pPr>
            <a:r>
              <a:rPr lang="en-US" sz="3000" dirty="0"/>
              <a:t>Speak things that are </a:t>
            </a:r>
            <a:r>
              <a:rPr lang="en-US" sz="3000" b="1" i="1" dirty="0"/>
              <a:t>“fitting for sound doctrine”</a:t>
            </a:r>
            <a:r>
              <a:rPr lang="en-US" sz="3000" dirty="0"/>
              <a:t>. (verse 1; note 1:10-11)</a:t>
            </a:r>
          </a:p>
          <a:p>
            <a:pPr>
              <a:lnSpc>
                <a:spcPct val="100000"/>
              </a:lnSpc>
              <a:spcBef>
                <a:spcPts val="400"/>
              </a:spcBef>
              <a:defRPr/>
            </a:pPr>
            <a:r>
              <a:rPr lang="en-US" sz="3000" dirty="0"/>
              <a:t>Brethren need to fulfill their roles in the church: </a:t>
            </a:r>
          </a:p>
          <a:p>
            <a:pPr lvl="1">
              <a:lnSpc>
                <a:spcPct val="100000"/>
              </a:lnSpc>
              <a:spcBef>
                <a:spcPts val="400"/>
              </a:spcBef>
              <a:defRPr/>
            </a:pPr>
            <a:r>
              <a:rPr lang="en-US" sz="3000" dirty="0"/>
              <a:t>Older men - </a:t>
            </a:r>
            <a:r>
              <a:rPr lang="en-US" sz="3000" i="1" dirty="0"/>
              <a:t>“Temperate”, “</a:t>
            </a:r>
            <a:r>
              <a:rPr lang="en-US" sz="3000" b="1" i="1" dirty="0"/>
              <a:t>Sound in faith, </a:t>
            </a:r>
            <a:r>
              <a:rPr lang="en-US" sz="3000" i="1" dirty="0"/>
              <a:t>love, and perseverance”</a:t>
            </a:r>
            <a:r>
              <a:rPr lang="en-US" sz="3000" dirty="0"/>
              <a:t> (vs. 2).</a:t>
            </a:r>
          </a:p>
          <a:p>
            <a:pPr lvl="1">
              <a:lnSpc>
                <a:spcPct val="100000"/>
              </a:lnSpc>
              <a:spcBef>
                <a:spcPts val="400"/>
              </a:spcBef>
              <a:defRPr/>
            </a:pPr>
            <a:r>
              <a:rPr lang="en-US" sz="3000" dirty="0"/>
              <a:t>Older women - “</a:t>
            </a:r>
            <a:r>
              <a:rPr lang="en-US" sz="3000" i="1" dirty="0"/>
              <a:t>reverent</a:t>
            </a:r>
            <a:r>
              <a:rPr lang="en-US" sz="3000" dirty="0"/>
              <a:t>”, teachers of “</a:t>
            </a:r>
            <a:r>
              <a:rPr lang="en-US" sz="3000" i="1" dirty="0"/>
              <a:t>what is good</a:t>
            </a:r>
            <a:r>
              <a:rPr lang="en-US" sz="3000" dirty="0"/>
              <a:t>” to the younger women regarding their roles. (vs. 3-5)</a:t>
            </a:r>
          </a:p>
          <a:p>
            <a:pPr lvl="1">
              <a:lnSpc>
                <a:spcPct val="100000"/>
              </a:lnSpc>
              <a:spcBef>
                <a:spcPts val="400"/>
              </a:spcBef>
              <a:defRPr/>
            </a:pPr>
            <a:r>
              <a:rPr lang="en-US" sz="3000" dirty="0"/>
              <a:t>Younger men (including Titus) to be “</a:t>
            </a:r>
            <a:r>
              <a:rPr lang="en-US" sz="3000" i="1" dirty="0"/>
              <a:t>sensible” </a:t>
            </a:r>
            <a:r>
              <a:rPr lang="en-US" sz="3000" dirty="0"/>
              <a:t>proving to be </a:t>
            </a:r>
            <a:r>
              <a:rPr lang="en-US" sz="3000" i="1" dirty="0"/>
              <a:t>“examples of good deeds”. </a:t>
            </a:r>
            <a:r>
              <a:rPr lang="en-US" sz="3000" dirty="0"/>
              <a:t>(vs. 6-8)</a:t>
            </a:r>
          </a:p>
          <a:p>
            <a:pPr>
              <a:lnSpc>
                <a:spcPct val="100000"/>
              </a:lnSpc>
              <a:spcBef>
                <a:spcPts val="400"/>
              </a:spcBef>
              <a:defRPr/>
            </a:pPr>
            <a:r>
              <a:rPr lang="en-US" sz="3000" dirty="0"/>
              <a:t>All are exhorted to </a:t>
            </a:r>
            <a:r>
              <a:rPr lang="en-US" sz="3000" b="1" i="1" dirty="0"/>
              <a:t>“adorn the doctrine in every respect”</a:t>
            </a:r>
            <a:r>
              <a:rPr lang="en-US" sz="3000" dirty="0"/>
              <a:t> (cf. verse 10)</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276380-85FE-4269-B0EC-B5289E97DC78}"/>
              </a:ext>
            </a:extLst>
          </p:cNvPr>
          <p:cNvSpPr>
            <a:spLocks noGrp="1" noChangeArrowheads="1"/>
          </p:cNvSpPr>
          <p:nvPr>
            <p:ph type="title"/>
          </p:nvPr>
        </p:nvSpPr>
        <p:spPr>
          <a:xfrm>
            <a:off x="1294362" y="304800"/>
            <a:ext cx="10059438" cy="1049235"/>
          </a:xfrm>
        </p:spPr>
        <p:txBody>
          <a:bodyPr>
            <a:noAutofit/>
          </a:bodyPr>
          <a:lstStyle/>
          <a:p>
            <a:pPr eaLnBrk="1" fontAlgn="auto" hangingPunct="1">
              <a:spcAft>
                <a:spcPts val="0"/>
              </a:spcAft>
              <a:defRPr/>
            </a:pPr>
            <a:r>
              <a:rPr lang="en-US" sz="3600" b="1" i="1" dirty="0"/>
              <a:t>“For,  The Grace of God has appeared…” </a:t>
            </a:r>
            <a:r>
              <a:rPr lang="en-US" sz="3600" dirty="0"/>
              <a:t>Titus 2:11</a:t>
            </a:r>
          </a:p>
        </p:txBody>
      </p:sp>
      <p:sp>
        <p:nvSpPr>
          <p:cNvPr id="4099" name="Rectangle 3">
            <a:extLst>
              <a:ext uri="{FF2B5EF4-FFF2-40B4-BE49-F238E27FC236}">
                <a16:creationId xmlns:a16="http://schemas.microsoft.com/office/drawing/2014/main" id="{C491C74B-B6BC-4A29-94CC-DF7B29530022}"/>
              </a:ext>
            </a:extLst>
          </p:cNvPr>
          <p:cNvSpPr>
            <a:spLocks noGrp="1" noChangeArrowheads="1"/>
          </p:cNvSpPr>
          <p:nvPr>
            <p:ph idx="1"/>
          </p:nvPr>
        </p:nvSpPr>
        <p:spPr>
          <a:xfrm>
            <a:off x="457200" y="1752600"/>
            <a:ext cx="11734800" cy="4800600"/>
          </a:xfrm>
        </p:spPr>
        <p:txBody>
          <a:bodyPr>
            <a:normAutofit/>
          </a:bodyPr>
          <a:lstStyle/>
          <a:p>
            <a:pPr marL="0" indent="0" eaLnBrk="1" hangingPunct="1">
              <a:lnSpc>
                <a:spcPct val="100000"/>
              </a:lnSpc>
              <a:spcBef>
                <a:spcPts val="600"/>
              </a:spcBef>
              <a:buNone/>
              <a:defRPr/>
            </a:pPr>
            <a:r>
              <a:rPr lang="en-US" sz="3600" b="1" i="1" dirty="0"/>
              <a:t>“For” </a:t>
            </a:r>
            <a:r>
              <a:rPr lang="en-US" sz="3600" dirty="0"/>
              <a:t>connects the ideas of </a:t>
            </a:r>
            <a:r>
              <a:rPr lang="en-US" sz="3600" b="1" i="1" dirty="0"/>
              <a:t>“sound doctrine” </a:t>
            </a:r>
            <a:r>
              <a:rPr lang="en-US" sz="3600" dirty="0"/>
              <a:t>and </a:t>
            </a:r>
            <a:r>
              <a:rPr lang="en-US" sz="3600" b="1" dirty="0"/>
              <a:t>God’s grace</a:t>
            </a:r>
            <a:r>
              <a:rPr lang="en-US" sz="3600" dirty="0"/>
              <a:t> and explains how we “adorn the doctrine”.</a:t>
            </a:r>
          </a:p>
          <a:p>
            <a:pPr eaLnBrk="1" hangingPunct="1">
              <a:lnSpc>
                <a:spcPct val="100000"/>
              </a:lnSpc>
              <a:spcBef>
                <a:spcPts val="600"/>
              </a:spcBef>
              <a:defRPr/>
            </a:pPr>
            <a:r>
              <a:rPr lang="en-US" sz="3600" dirty="0"/>
              <a:t>The </a:t>
            </a:r>
            <a:r>
              <a:rPr lang="en-US" sz="3600" b="1" i="1" dirty="0"/>
              <a:t>“appearance”</a:t>
            </a:r>
            <a:r>
              <a:rPr lang="en-US" sz="3600" dirty="0"/>
              <a:t> of </a:t>
            </a:r>
            <a:r>
              <a:rPr lang="en-US" sz="3600" b="1" dirty="0"/>
              <a:t>God’s grace in Jesus Christ</a:t>
            </a:r>
            <a:r>
              <a:rPr lang="en-US" sz="3600" dirty="0"/>
              <a:t>. </a:t>
            </a:r>
            <a:br>
              <a:rPr lang="en-US" sz="3600" dirty="0"/>
            </a:br>
            <a:r>
              <a:rPr lang="en-US" sz="3600" dirty="0"/>
              <a:t>(3:4; 1 Peter 1:20; 2 Timothy 1:10)</a:t>
            </a:r>
            <a:endParaRPr lang="en-US" sz="3600" i="1" dirty="0"/>
          </a:p>
          <a:p>
            <a:pPr eaLnBrk="1" hangingPunct="1">
              <a:lnSpc>
                <a:spcPct val="100000"/>
              </a:lnSpc>
              <a:spcBef>
                <a:spcPts val="600"/>
              </a:spcBef>
              <a:defRPr/>
            </a:pPr>
            <a:r>
              <a:rPr lang="en-US" sz="3600" dirty="0"/>
              <a:t> </a:t>
            </a:r>
            <a:r>
              <a:rPr lang="en-US" sz="3600" b="1" i="1" dirty="0"/>
              <a:t>“The grace of God appeared… instructing us”</a:t>
            </a:r>
            <a:r>
              <a:rPr lang="en-US" sz="3600" dirty="0"/>
              <a:t>. </a:t>
            </a:r>
            <a:br>
              <a:rPr lang="en-US" sz="3600" dirty="0"/>
            </a:br>
            <a:r>
              <a:rPr lang="en-US" sz="3600" dirty="0"/>
              <a:t>God’s grace made known through the message Jesus taught. (Romans 5:1-2; Ephesians 3:11-12)</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wipe(down)">
                                      <p:cBhvr>
                                        <p:cTn id="15"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276380-85FE-4269-B0EC-B5289E97DC78}"/>
              </a:ext>
            </a:extLst>
          </p:cNvPr>
          <p:cNvSpPr>
            <a:spLocks noGrp="1" noChangeArrowheads="1"/>
          </p:cNvSpPr>
          <p:nvPr>
            <p:ph type="title"/>
          </p:nvPr>
        </p:nvSpPr>
        <p:spPr>
          <a:xfrm>
            <a:off x="1294362" y="304800"/>
            <a:ext cx="10059438" cy="1049235"/>
          </a:xfrm>
        </p:spPr>
        <p:txBody>
          <a:bodyPr>
            <a:noAutofit/>
          </a:bodyPr>
          <a:lstStyle/>
          <a:p>
            <a:pPr eaLnBrk="1" fontAlgn="auto" hangingPunct="1">
              <a:spcAft>
                <a:spcPts val="0"/>
              </a:spcAft>
              <a:defRPr/>
            </a:pPr>
            <a:r>
              <a:rPr lang="en-US" sz="3600" b="1" i="1" dirty="0"/>
              <a:t>“For,  The Grace of God has appeared… Teaching us…” </a:t>
            </a:r>
            <a:r>
              <a:rPr lang="en-US" sz="3600" dirty="0"/>
              <a:t>Titus 2:11</a:t>
            </a:r>
          </a:p>
        </p:txBody>
      </p:sp>
      <p:sp>
        <p:nvSpPr>
          <p:cNvPr id="4099" name="Rectangle 3">
            <a:extLst>
              <a:ext uri="{FF2B5EF4-FFF2-40B4-BE49-F238E27FC236}">
                <a16:creationId xmlns:a16="http://schemas.microsoft.com/office/drawing/2014/main" id="{C491C74B-B6BC-4A29-94CC-DF7B29530022}"/>
              </a:ext>
            </a:extLst>
          </p:cNvPr>
          <p:cNvSpPr>
            <a:spLocks noGrp="1" noChangeArrowheads="1"/>
          </p:cNvSpPr>
          <p:nvPr>
            <p:ph idx="1"/>
          </p:nvPr>
        </p:nvSpPr>
        <p:spPr>
          <a:xfrm>
            <a:off x="457200" y="1752600"/>
            <a:ext cx="11734800" cy="4800600"/>
          </a:xfrm>
        </p:spPr>
        <p:txBody>
          <a:bodyPr>
            <a:normAutofit/>
          </a:bodyPr>
          <a:lstStyle/>
          <a:p>
            <a:pPr marL="0" indent="0" eaLnBrk="1" hangingPunct="1">
              <a:lnSpc>
                <a:spcPct val="100000"/>
              </a:lnSpc>
              <a:spcBef>
                <a:spcPts val="600"/>
              </a:spcBef>
              <a:buNone/>
              <a:defRPr/>
            </a:pPr>
            <a:r>
              <a:rPr lang="en-US" sz="3600" b="1" dirty="0"/>
              <a:t>Jesus always pointed to His teaching. </a:t>
            </a:r>
          </a:p>
          <a:p>
            <a:pPr eaLnBrk="1" hangingPunct="1">
              <a:lnSpc>
                <a:spcPct val="100000"/>
              </a:lnSpc>
              <a:spcBef>
                <a:spcPts val="600"/>
              </a:spcBef>
              <a:defRPr/>
            </a:pPr>
            <a:r>
              <a:rPr lang="en-US" sz="3600" dirty="0"/>
              <a:t>That’s why He came. (Mark 1:38)</a:t>
            </a:r>
          </a:p>
          <a:p>
            <a:pPr eaLnBrk="1" hangingPunct="1">
              <a:lnSpc>
                <a:spcPct val="100000"/>
              </a:lnSpc>
              <a:spcBef>
                <a:spcPts val="600"/>
              </a:spcBef>
              <a:defRPr/>
            </a:pPr>
            <a:r>
              <a:rPr lang="en-US" sz="3600" dirty="0"/>
              <a:t>He taught the will of His Father to give eternal life.  </a:t>
            </a:r>
            <a:br>
              <a:rPr lang="en-US" sz="3600" dirty="0"/>
            </a:br>
            <a:r>
              <a:rPr lang="en-US" sz="3600" dirty="0"/>
              <a:t>(John 6:45, 68; 7:16)</a:t>
            </a:r>
          </a:p>
          <a:p>
            <a:pPr eaLnBrk="1" hangingPunct="1">
              <a:lnSpc>
                <a:spcPct val="100000"/>
              </a:lnSpc>
              <a:spcBef>
                <a:spcPts val="600"/>
              </a:spcBef>
              <a:defRPr/>
            </a:pPr>
            <a:r>
              <a:rPr lang="en-US" sz="3600" dirty="0"/>
              <a:t>Jesus expects a response to and change from His teaching. (Luke 6:47)</a:t>
            </a:r>
          </a:p>
        </p:txBody>
      </p:sp>
    </p:spTree>
    <p:extLst>
      <p:ext uri="{BB962C8B-B14F-4D97-AF65-F5344CB8AC3E}">
        <p14:creationId xmlns:p14="http://schemas.microsoft.com/office/powerpoint/2010/main" val="61935035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276380-85FE-4269-B0EC-B5289E97DC78}"/>
              </a:ext>
            </a:extLst>
          </p:cNvPr>
          <p:cNvSpPr>
            <a:spLocks noGrp="1" noChangeArrowheads="1"/>
          </p:cNvSpPr>
          <p:nvPr>
            <p:ph type="title"/>
          </p:nvPr>
        </p:nvSpPr>
        <p:spPr>
          <a:xfrm>
            <a:off x="1294362" y="304800"/>
            <a:ext cx="10059438" cy="1049235"/>
          </a:xfrm>
        </p:spPr>
        <p:txBody>
          <a:bodyPr>
            <a:noAutofit/>
          </a:bodyPr>
          <a:lstStyle/>
          <a:p>
            <a:pPr eaLnBrk="1" fontAlgn="auto" hangingPunct="1">
              <a:spcAft>
                <a:spcPts val="0"/>
              </a:spcAft>
              <a:defRPr/>
            </a:pPr>
            <a:r>
              <a:rPr lang="en-US" sz="3600" b="1" i="1" dirty="0"/>
              <a:t>“For,  The Grace of God has appeared… Teaching us…” </a:t>
            </a:r>
            <a:r>
              <a:rPr lang="en-US" sz="3600" dirty="0"/>
              <a:t>Titus 2:11</a:t>
            </a:r>
          </a:p>
        </p:txBody>
      </p:sp>
      <p:sp>
        <p:nvSpPr>
          <p:cNvPr id="4099" name="Rectangle 3">
            <a:extLst>
              <a:ext uri="{FF2B5EF4-FFF2-40B4-BE49-F238E27FC236}">
                <a16:creationId xmlns:a16="http://schemas.microsoft.com/office/drawing/2014/main" id="{C491C74B-B6BC-4A29-94CC-DF7B29530022}"/>
              </a:ext>
            </a:extLst>
          </p:cNvPr>
          <p:cNvSpPr>
            <a:spLocks noGrp="1" noChangeArrowheads="1"/>
          </p:cNvSpPr>
          <p:nvPr>
            <p:ph idx="1"/>
          </p:nvPr>
        </p:nvSpPr>
        <p:spPr>
          <a:xfrm>
            <a:off x="152400" y="1905000"/>
            <a:ext cx="12039600" cy="4648200"/>
          </a:xfrm>
        </p:spPr>
        <p:txBody>
          <a:bodyPr>
            <a:normAutofit/>
          </a:bodyPr>
          <a:lstStyle/>
          <a:p>
            <a:pPr marL="0" indent="0" eaLnBrk="1" hangingPunct="1">
              <a:lnSpc>
                <a:spcPct val="100000"/>
              </a:lnSpc>
              <a:spcBef>
                <a:spcPts val="600"/>
              </a:spcBef>
              <a:spcAft>
                <a:spcPts val="600"/>
              </a:spcAft>
              <a:buNone/>
              <a:defRPr/>
            </a:pPr>
            <a:r>
              <a:rPr lang="en-US" sz="3600" b="1" dirty="0"/>
              <a:t>Jesus taught... </a:t>
            </a:r>
          </a:p>
          <a:p>
            <a:pPr eaLnBrk="1" hangingPunct="1">
              <a:lnSpc>
                <a:spcPct val="100000"/>
              </a:lnSpc>
              <a:spcBef>
                <a:spcPts val="600"/>
              </a:spcBef>
              <a:spcAft>
                <a:spcPts val="600"/>
              </a:spcAft>
              <a:defRPr/>
            </a:pPr>
            <a:r>
              <a:rPr lang="en-US" sz="3600" b="1" dirty="0"/>
              <a:t>The Kingdom </a:t>
            </a:r>
            <a:r>
              <a:rPr lang="en-US" sz="2800" dirty="0"/>
              <a:t>(The nature, identity and growth of the kingdom)</a:t>
            </a:r>
            <a:endParaRPr lang="en-US" sz="3600" dirty="0"/>
          </a:p>
          <a:p>
            <a:pPr eaLnBrk="1" hangingPunct="1">
              <a:lnSpc>
                <a:spcPct val="100000"/>
              </a:lnSpc>
              <a:spcBef>
                <a:spcPts val="600"/>
              </a:spcBef>
              <a:spcAft>
                <a:spcPts val="600"/>
              </a:spcAft>
              <a:defRPr/>
            </a:pPr>
            <a:r>
              <a:rPr lang="en-US" sz="3600" b="1" dirty="0"/>
              <a:t>The King </a:t>
            </a:r>
            <a:r>
              <a:rPr lang="en-US" sz="2800" dirty="0"/>
              <a:t>(Jesus came to teach us about the Father)</a:t>
            </a:r>
          </a:p>
          <a:p>
            <a:pPr eaLnBrk="1" hangingPunct="1">
              <a:lnSpc>
                <a:spcPct val="100000"/>
              </a:lnSpc>
              <a:spcBef>
                <a:spcPts val="600"/>
              </a:spcBef>
              <a:spcAft>
                <a:spcPts val="600"/>
              </a:spcAft>
              <a:defRPr/>
            </a:pPr>
            <a:r>
              <a:rPr lang="en-US" sz="3600" b="1" dirty="0"/>
              <a:t>The citizens in the Kingdom </a:t>
            </a:r>
            <a:r>
              <a:rPr lang="en-US" sz="2800" dirty="0"/>
              <a:t>(How we enter and how we’re to act)</a:t>
            </a:r>
            <a:endParaRPr lang="en-US" sz="3600" dirty="0"/>
          </a:p>
        </p:txBody>
      </p:sp>
    </p:spTree>
    <p:extLst>
      <p:ext uri="{BB962C8B-B14F-4D97-AF65-F5344CB8AC3E}">
        <p14:creationId xmlns:p14="http://schemas.microsoft.com/office/powerpoint/2010/main" val="165545257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FF05F3-52E8-4029-81AB-B34364A4DF11}"/>
              </a:ext>
            </a:extLst>
          </p:cNvPr>
          <p:cNvSpPr>
            <a:spLocks noGrp="1" noChangeArrowheads="1"/>
          </p:cNvSpPr>
          <p:nvPr>
            <p:ph type="title"/>
          </p:nvPr>
        </p:nvSpPr>
        <p:spPr>
          <a:xfrm>
            <a:off x="2209800" y="533400"/>
            <a:ext cx="7772400" cy="693420"/>
          </a:xfrm>
        </p:spPr>
        <p:txBody>
          <a:bodyPr>
            <a:normAutofit fontScale="90000"/>
          </a:bodyPr>
          <a:lstStyle/>
          <a:p>
            <a:pPr eaLnBrk="1" fontAlgn="auto" hangingPunct="1">
              <a:spcAft>
                <a:spcPts val="0"/>
              </a:spcAft>
              <a:defRPr/>
            </a:pPr>
            <a:r>
              <a:rPr lang="en-US" sz="4000" b="1" dirty="0"/>
              <a:t>We are taught to “deny”…</a:t>
            </a:r>
          </a:p>
        </p:txBody>
      </p:sp>
      <p:sp>
        <p:nvSpPr>
          <p:cNvPr id="6147" name="Rectangle 3">
            <a:extLst>
              <a:ext uri="{FF2B5EF4-FFF2-40B4-BE49-F238E27FC236}">
                <a16:creationId xmlns:a16="http://schemas.microsoft.com/office/drawing/2014/main" id="{1B467B69-1FE2-49A4-AEFA-8BDC2ED9EF6F}"/>
              </a:ext>
            </a:extLst>
          </p:cNvPr>
          <p:cNvSpPr>
            <a:spLocks noGrp="1" noChangeArrowheads="1"/>
          </p:cNvSpPr>
          <p:nvPr>
            <p:ph idx="1"/>
          </p:nvPr>
        </p:nvSpPr>
        <p:spPr>
          <a:xfrm>
            <a:off x="0" y="1828800"/>
            <a:ext cx="12192000" cy="4267200"/>
          </a:xfrm>
        </p:spPr>
        <p:txBody>
          <a:bodyPr>
            <a:normAutofit fontScale="92500"/>
          </a:bodyPr>
          <a:lstStyle/>
          <a:p>
            <a:pPr marL="708660" indent="-571500" eaLnBrk="1" fontAlgn="auto" hangingPunct="1">
              <a:spcAft>
                <a:spcPts val="0"/>
              </a:spcAft>
              <a:buClr>
                <a:schemeClr val="tx1">
                  <a:shade val="95000"/>
                </a:schemeClr>
              </a:buClr>
              <a:buFont typeface="Wingdings" panose="05000000000000000000" pitchFamily="2" charset="2"/>
              <a:buChar char="§"/>
              <a:defRPr/>
            </a:pPr>
            <a:r>
              <a:rPr lang="en-US" sz="3600" dirty="0"/>
              <a:t>The word </a:t>
            </a:r>
            <a:r>
              <a:rPr lang="en-US" sz="3600" b="1" i="1" dirty="0"/>
              <a:t>“deny” </a:t>
            </a:r>
            <a:r>
              <a:rPr lang="en-US" sz="3600" dirty="0"/>
              <a:t>is most often </a:t>
            </a:r>
            <a:r>
              <a:rPr lang="en-US" sz="1500" dirty="0"/>
              <a:t>(26 of 33 times) </a:t>
            </a:r>
            <a:r>
              <a:rPr lang="en-US" sz="3600" dirty="0"/>
              <a:t>used in connection with those who reject Jesus. (Titus 1:16; 2 Timothy 2:12; Luke 12:9) </a:t>
            </a:r>
          </a:p>
          <a:p>
            <a:pPr marL="708660" indent="-571500">
              <a:buClr>
                <a:schemeClr val="tx1">
                  <a:shade val="95000"/>
                </a:schemeClr>
              </a:buClr>
              <a:buFont typeface="Wingdings" panose="05000000000000000000" pitchFamily="2" charset="2"/>
              <a:buChar char="§"/>
              <a:defRPr/>
            </a:pPr>
            <a:r>
              <a:rPr lang="en-US" sz="3600" dirty="0"/>
              <a:t>To “</a:t>
            </a:r>
            <a:r>
              <a:rPr lang="en-US" sz="3600" b="1" dirty="0"/>
              <a:t>disavow, reject” </a:t>
            </a:r>
            <a:r>
              <a:rPr lang="en-US" sz="3600" dirty="0"/>
              <a:t>(Strong) </a:t>
            </a:r>
            <a:r>
              <a:rPr lang="en-US" sz="3600" b="1" dirty="0"/>
              <a:t>or “disown… forsake, or renounce a thing”</a:t>
            </a:r>
            <a:r>
              <a:rPr lang="en-US" sz="3600" dirty="0"/>
              <a:t> </a:t>
            </a:r>
            <a:r>
              <a:rPr lang="en-US" sz="1700" dirty="0"/>
              <a:t>(Vine) </a:t>
            </a:r>
          </a:p>
          <a:p>
            <a:pPr marL="708660" indent="-571500" eaLnBrk="1" fontAlgn="auto" hangingPunct="1">
              <a:spcAft>
                <a:spcPts val="0"/>
              </a:spcAft>
              <a:buClr>
                <a:schemeClr val="tx1">
                  <a:shade val="95000"/>
                </a:schemeClr>
              </a:buClr>
              <a:buFont typeface="Wingdings" panose="05000000000000000000" pitchFamily="2" charset="2"/>
              <a:buChar char="§"/>
              <a:defRPr/>
            </a:pPr>
            <a:r>
              <a:rPr lang="en-US" sz="3600" dirty="0"/>
              <a:t>Applied to </a:t>
            </a:r>
            <a:r>
              <a:rPr lang="en-US" sz="3600" b="1" i="1" dirty="0"/>
              <a:t>“oneself”</a:t>
            </a:r>
            <a:r>
              <a:rPr lang="en-US" sz="3600" dirty="0"/>
              <a:t>. (Matthew 16:24; Galatians 5:17)</a:t>
            </a:r>
          </a:p>
          <a:p>
            <a:pPr marL="708660" indent="-571500" eaLnBrk="1" fontAlgn="auto" hangingPunct="1">
              <a:spcAft>
                <a:spcPts val="0"/>
              </a:spcAft>
              <a:buClr>
                <a:schemeClr val="tx1">
                  <a:shade val="95000"/>
                </a:schemeClr>
              </a:buClr>
              <a:buFont typeface="Wingdings" panose="05000000000000000000" pitchFamily="2" charset="2"/>
              <a:buChar char="§"/>
              <a:defRPr/>
            </a:pPr>
            <a:r>
              <a:rPr lang="en-US" sz="3600" b="1" dirty="0"/>
              <a:t>A deliberate renunciation</a:t>
            </a: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7428E19-D207-4902-8560-18BB91F707EE}"/>
              </a:ext>
            </a:extLst>
          </p:cNvPr>
          <p:cNvSpPr>
            <a:spLocks noGrp="1" noChangeArrowheads="1"/>
          </p:cNvSpPr>
          <p:nvPr>
            <p:ph type="title"/>
          </p:nvPr>
        </p:nvSpPr>
        <p:spPr>
          <a:xfrm>
            <a:off x="2209800" y="381000"/>
            <a:ext cx="7772400" cy="762000"/>
          </a:xfrm>
        </p:spPr>
        <p:txBody>
          <a:bodyPr>
            <a:normAutofit/>
          </a:bodyPr>
          <a:lstStyle/>
          <a:p>
            <a:pPr algn="ctr" eaLnBrk="1" fontAlgn="auto" hangingPunct="1">
              <a:spcAft>
                <a:spcPts val="0"/>
              </a:spcAft>
              <a:defRPr/>
            </a:pPr>
            <a:r>
              <a:rPr lang="en-US" sz="4000" b="1" dirty="0"/>
              <a:t>Deny “</a:t>
            </a:r>
            <a:r>
              <a:rPr lang="en-US" sz="4000" b="1" i="1" dirty="0"/>
              <a:t>Ungodliness</a:t>
            </a:r>
            <a:r>
              <a:rPr lang="en-US" sz="4000" b="1" dirty="0"/>
              <a:t>”</a:t>
            </a:r>
          </a:p>
        </p:txBody>
      </p:sp>
      <p:sp>
        <p:nvSpPr>
          <p:cNvPr id="5123" name="Rectangle 3">
            <a:extLst>
              <a:ext uri="{FF2B5EF4-FFF2-40B4-BE49-F238E27FC236}">
                <a16:creationId xmlns:a16="http://schemas.microsoft.com/office/drawing/2014/main" id="{E6B761B1-73B8-44DA-BA75-F490F0992002}"/>
              </a:ext>
            </a:extLst>
          </p:cNvPr>
          <p:cNvSpPr>
            <a:spLocks noGrp="1" noChangeArrowheads="1"/>
          </p:cNvSpPr>
          <p:nvPr>
            <p:ph idx="1"/>
          </p:nvPr>
        </p:nvSpPr>
        <p:spPr>
          <a:xfrm>
            <a:off x="723900" y="1828800"/>
            <a:ext cx="10744200" cy="4876800"/>
          </a:xfrm>
        </p:spPr>
        <p:txBody>
          <a:bodyPr>
            <a:normAutofit fontScale="77500" lnSpcReduction="20000"/>
          </a:bodyPr>
          <a:lstStyle/>
          <a:p>
            <a:pPr marL="708660" indent="-571500">
              <a:spcBef>
                <a:spcPts val="600"/>
              </a:spcBef>
              <a:buClr>
                <a:schemeClr val="tx1">
                  <a:shade val="95000"/>
                </a:schemeClr>
              </a:buClr>
              <a:buFont typeface="Wingdings" panose="05000000000000000000" pitchFamily="2" charset="2"/>
              <a:buChar char="§"/>
              <a:defRPr/>
            </a:pPr>
            <a:r>
              <a:rPr lang="en-US" sz="3600" b="1" dirty="0"/>
              <a:t>Disregard for, or defiance of, God’s person </a:t>
            </a:r>
            <a:r>
              <a:rPr lang="en-US" sz="3600" dirty="0"/>
              <a:t>and subsequently </a:t>
            </a:r>
            <a:r>
              <a:rPr lang="en-US" sz="3600" b="1" dirty="0"/>
              <a:t>His law</a:t>
            </a:r>
            <a:r>
              <a:rPr lang="en-US" sz="3600" dirty="0"/>
              <a:t>. </a:t>
            </a:r>
            <a:r>
              <a:rPr lang="en-US" sz="1700" dirty="0"/>
              <a:t>(Vine) </a:t>
            </a:r>
            <a:r>
              <a:rPr lang="en-US" sz="3600" dirty="0"/>
              <a:t>(Romans 1:18-20; 1 Timothy 1:9; 2 Timothy 2:16) </a:t>
            </a:r>
          </a:p>
          <a:p>
            <a:pPr marL="708660" indent="-571500">
              <a:spcBef>
                <a:spcPts val="600"/>
              </a:spcBef>
              <a:buClr>
                <a:schemeClr val="tx1">
                  <a:shade val="95000"/>
                </a:schemeClr>
              </a:buClr>
              <a:buFont typeface="Wingdings" panose="05000000000000000000" pitchFamily="2" charset="2"/>
              <a:buChar char="§"/>
              <a:defRPr/>
            </a:pPr>
            <a:r>
              <a:rPr lang="en-US" sz="3600" dirty="0"/>
              <a:t>It’s </a:t>
            </a:r>
            <a:r>
              <a:rPr lang="en-US" sz="3600" b="1" dirty="0"/>
              <a:t>progressive and has no restraints </a:t>
            </a:r>
            <a:r>
              <a:rPr lang="en-US" sz="3600" dirty="0"/>
              <a:t>which lead to </a:t>
            </a:r>
            <a:r>
              <a:rPr lang="en-US" sz="3600" i="1" dirty="0"/>
              <a:t>“perilous </a:t>
            </a:r>
            <a:r>
              <a:rPr lang="en-US" sz="1500" dirty="0"/>
              <a:t>(KJV) </a:t>
            </a:r>
            <a:r>
              <a:rPr lang="en-US" sz="3600" i="1" dirty="0"/>
              <a:t>times”</a:t>
            </a:r>
            <a:r>
              <a:rPr lang="en-US" sz="3600" dirty="0"/>
              <a:t> (2 Timothy 2:16; 3:1). </a:t>
            </a:r>
          </a:p>
          <a:p>
            <a:pPr marL="708660" indent="-571500" eaLnBrk="1" fontAlgn="auto" hangingPunct="1">
              <a:spcBef>
                <a:spcPts val="600"/>
              </a:spcBef>
              <a:buClr>
                <a:schemeClr val="tx1">
                  <a:shade val="95000"/>
                </a:schemeClr>
              </a:buClr>
              <a:buFont typeface="Wingdings" panose="05000000000000000000" pitchFamily="2" charset="2"/>
              <a:buChar char="§"/>
              <a:defRPr/>
            </a:pPr>
            <a:r>
              <a:rPr lang="en-US" sz="3600" dirty="0"/>
              <a:t>We must </a:t>
            </a:r>
            <a:r>
              <a:rPr lang="en-US" sz="3600" b="1" i="1" dirty="0"/>
              <a:t>“pursue”</a:t>
            </a:r>
            <a:r>
              <a:rPr lang="en-US" sz="3600" dirty="0"/>
              <a:t> (1 Timothy 6:11) grow in our </a:t>
            </a:r>
            <a:r>
              <a:rPr lang="en-US" sz="3600" b="1" i="1" dirty="0"/>
              <a:t>“godliness”. </a:t>
            </a:r>
            <a:br>
              <a:rPr lang="en-US" sz="3600" dirty="0"/>
            </a:br>
            <a:r>
              <a:rPr lang="en-US" sz="3600" dirty="0"/>
              <a:t>(2 Peter 1:6-7) </a:t>
            </a:r>
          </a:p>
          <a:p>
            <a:pPr marL="708660" indent="-571500" eaLnBrk="1" fontAlgn="auto" hangingPunct="1">
              <a:spcBef>
                <a:spcPts val="600"/>
              </a:spcBef>
              <a:buClr>
                <a:schemeClr val="tx1">
                  <a:shade val="95000"/>
                </a:schemeClr>
              </a:buClr>
              <a:buFont typeface="Wingdings" panose="05000000000000000000" pitchFamily="2" charset="2"/>
              <a:buChar char="§"/>
              <a:defRPr/>
            </a:pPr>
            <a:r>
              <a:rPr lang="en-US" sz="3600" b="1" dirty="0"/>
              <a:t>Why must we deny ALL ungodliness</a:t>
            </a:r>
            <a:r>
              <a:rPr lang="en-US" sz="3600" dirty="0"/>
              <a:t>?</a:t>
            </a:r>
          </a:p>
          <a:p>
            <a:pPr marL="1042416" lvl="1" indent="-457200" eaLnBrk="1" fontAlgn="auto" hangingPunct="1">
              <a:spcBef>
                <a:spcPts val="600"/>
              </a:spcBef>
              <a:buFont typeface="Wingdings" panose="05000000000000000000" pitchFamily="2" charset="2"/>
              <a:buChar char="§"/>
              <a:defRPr/>
            </a:pPr>
            <a:r>
              <a:rPr lang="en-US" sz="3600" dirty="0"/>
              <a:t>Will not inherit the kingdom of heaven. (Galatians 5:19-21)</a:t>
            </a:r>
          </a:p>
          <a:p>
            <a:pPr marL="1042416" lvl="1" indent="-457200" eaLnBrk="1" fontAlgn="auto" hangingPunct="1">
              <a:spcBef>
                <a:spcPts val="600"/>
              </a:spcBef>
              <a:buFont typeface="Wingdings" panose="05000000000000000000" pitchFamily="2" charset="2"/>
              <a:buChar char="§"/>
              <a:defRPr/>
            </a:pPr>
            <a:r>
              <a:rPr lang="en-US" sz="3600" dirty="0"/>
              <a:t>Eternal condemnation awaits. (2 Peter 3:7)</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lide(fromBottom)">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slide(fromBottom)">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slide(fromBottom)">
                                      <p:cBhvr>
                                        <p:cTn id="22" dur="500"/>
                                        <p:tgtEl>
                                          <p:spTgt spid="512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slide(fromBottom)">
                                      <p:cBhvr>
                                        <p:cTn id="25" dur="500"/>
                                        <p:tgtEl>
                                          <p:spTgt spid="5123">
                                            <p:txEl>
                                              <p:pRg st="4" end="4"/>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slide(fromBottom)">
                                      <p:cBhvr>
                                        <p:cTn id="2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BABE154-749D-4C92-A26B-BAB93B518D4C}"/>
              </a:ext>
            </a:extLst>
          </p:cNvPr>
          <p:cNvSpPr>
            <a:spLocks noGrp="1" noChangeArrowheads="1"/>
          </p:cNvSpPr>
          <p:nvPr>
            <p:ph type="title"/>
          </p:nvPr>
        </p:nvSpPr>
        <p:spPr>
          <a:xfrm>
            <a:off x="1943100" y="381000"/>
            <a:ext cx="8305800" cy="749968"/>
          </a:xfrm>
        </p:spPr>
        <p:txBody>
          <a:bodyPr>
            <a:normAutofit/>
          </a:bodyPr>
          <a:lstStyle/>
          <a:p>
            <a:pPr algn="ctr" eaLnBrk="1" fontAlgn="auto" hangingPunct="1">
              <a:spcAft>
                <a:spcPts val="0"/>
              </a:spcAft>
              <a:defRPr/>
            </a:pPr>
            <a:r>
              <a:rPr lang="en-US" sz="4000" b="1" dirty="0"/>
              <a:t>Denying “Worldly Lusts”</a:t>
            </a:r>
          </a:p>
        </p:txBody>
      </p:sp>
      <p:sp>
        <p:nvSpPr>
          <p:cNvPr id="6147" name="Rectangle 3">
            <a:extLst>
              <a:ext uri="{FF2B5EF4-FFF2-40B4-BE49-F238E27FC236}">
                <a16:creationId xmlns:a16="http://schemas.microsoft.com/office/drawing/2014/main" id="{916C0E3D-5B03-44A1-8433-AEB41B7633E4}"/>
              </a:ext>
            </a:extLst>
          </p:cNvPr>
          <p:cNvSpPr>
            <a:spLocks noGrp="1" noChangeArrowheads="1"/>
          </p:cNvSpPr>
          <p:nvPr>
            <p:ph idx="1"/>
          </p:nvPr>
        </p:nvSpPr>
        <p:spPr>
          <a:xfrm>
            <a:off x="609600" y="1981200"/>
            <a:ext cx="11506200" cy="4191000"/>
          </a:xfrm>
        </p:spPr>
        <p:txBody>
          <a:bodyPr>
            <a:noAutofit/>
          </a:bodyPr>
          <a:lstStyle/>
          <a:p>
            <a:pPr>
              <a:lnSpc>
                <a:spcPct val="90000"/>
              </a:lnSpc>
              <a:defRPr/>
            </a:pPr>
            <a:r>
              <a:rPr lang="en-US" sz="2800" b="1" i="1" dirty="0"/>
              <a:t>“Lusts”</a:t>
            </a:r>
            <a:r>
              <a:rPr lang="en-US" sz="2800" dirty="0"/>
              <a:t> – “Strong desires of any kind” (Vine) </a:t>
            </a:r>
            <a:br>
              <a:rPr lang="en-US" sz="2800" dirty="0"/>
            </a:br>
            <a:r>
              <a:rPr lang="en-US" sz="2800" dirty="0"/>
              <a:t>(positive: Philippians 1:23; negative (vast majority): 2 Timothy 2:22)  </a:t>
            </a:r>
          </a:p>
          <a:p>
            <a:pPr>
              <a:lnSpc>
                <a:spcPct val="90000"/>
              </a:lnSpc>
              <a:defRPr/>
            </a:pPr>
            <a:r>
              <a:rPr lang="en-US" sz="2800" b="1" i="1" dirty="0"/>
              <a:t>“Worldly”</a:t>
            </a:r>
            <a:r>
              <a:rPr lang="en-US" sz="2800" dirty="0"/>
              <a:t> – indicates the carnal, sinful lusts we are to avoid and which arise out of an “ungodly” heart. (Romans 13:13-14)</a:t>
            </a:r>
          </a:p>
          <a:p>
            <a:pPr lvl="1">
              <a:lnSpc>
                <a:spcPct val="90000"/>
              </a:lnSpc>
              <a:defRPr/>
            </a:pPr>
            <a:r>
              <a:rPr lang="en-US" sz="2600" dirty="0"/>
              <a:t>Defined as: “</a:t>
            </a:r>
            <a:r>
              <a:rPr lang="en-US" sz="2600" b="1" dirty="0"/>
              <a:t>of or pertaining to this world</a:t>
            </a:r>
            <a:r>
              <a:rPr lang="en-US" sz="2600" dirty="0"/>
              <a:t>,” the natural and fleshly realm.</a:t>
            </a:r>
          </a:p>
          <a:p>
            <a:pPr eaLnBrk="1" hangingPunct="1">
              <a:lnSpc>
                <a:spcPct val="90000"/>
              </a:lnSpc>
              <a:defRPr/>
            </a:pPr>
            <a:r>
              <a:rPr lang="en-US" sz="2800" dirty="0"/>
              <a:t>Includes:</a:t>
            </a:r>
          </a:p>
          <a:p>
            <a:pPr lvl="1" eaLnBrk="1" hangingPunct="1">
              <a:lnSpc>
                <a:spcPct val="90000"/>
              </a:lnSpc>
              <a:defRPr/>
            </a:pPr>
            <a:r>
              <a:rPr lang="en-US" sz="2800" dirty="0"/>
              <a:t>Lust for more and more material wealth. (1 Tim. 6:6-10; Matt. 6:19-21)</a:t>
            </a:r>
          </a:p>
          <a:p>
            <a:pPr lvl="1" eaLnBrk="1" hangingPunct="1">
              <a:lnSpc>
                <a:spcPct val="90000"/>
              </a:lnSpc>
              <a:defRPr/>
            </a:pPr>
            <a:r>
              <a:rPr lang="en-US" sz="2800" dirty="0"/>
              <a:t>Sinful pleasures &amp; evil habits. (Galatians 5:16ff; Hebrews 11:24-26)</a:t>
            </a:r>
          </a:p>
          <a:p>
            <a:pPr lvl="1">
              <a:lnSpc>
                <a:spcPct val="90000"/>
              </a:lnSpc>
              <a:defRPr/>
            </a:pPr>
            <a:r>
              <a:rPr lang="en-US" sz="3000" dirty="0"/>
              <a:t>ALL UNGODLINESS AND WORLDLY LUSTS. (Colossians 3:5-9)</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lide(fromBottom)">
                                      <p:cBhvr>
                                        <p:cTn id="12" dur="500"/>
                                        <p:tgtEl>
                                          <p:spTgt spid="6147">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slide(fromBottom)">
                                      <p:cBhvr>
                                        <p:cTn id="15" dur="500"/>
                                        <p:tgtEl>
                                          <p:spTgt spid="614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slide(fromBottom)">
                                      <p:cBhvr>
                                        <p:cTn id="20" dur="500"/>
                                        <p:tgtEl>
                                          <p:spTgt spid="6147">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slide(fromBottom)">
                                      <p:cBhvr>
                                        <p:cTn id="23" dur="500"/>
                                        <p:tgtEl>
                                          <p:spTgt spid="6147">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slide(fromBottom)">
                                      <p:cBhvr>
                                        <p:cTn id="26" dur="500"/>
                                        <p:tgtEl>
                                          <p:spTgt spid="6147">
                                            <p:txEl>
                                              <p:pRg st="5" end="5"/>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Effect transition="in" filter="slide(fromBottom)">
                                      <p:cBhvr>
                                        <p:cTn id="29"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B810F6-06B2-40BC-A9B2-744266DDF470}"/>
              </a:ext>
            </a:extLst>
          </p:cNvPr>
          <p:cNvSpPr>
            <a:spLocks noGrp="1" noChangeArrowheads="1"/>
          </p:cNvSpPr>
          <p:nvPr>
            <p:ph type="title"/>
          </p:nvPr>
        </p:nvSpPr>
        <p:spPr>
          <a:xfrm>
            <a:off x="2057400" y="457200"/>
            <a:ext cx="7772400" cy="914400"/>
          </a:xfrm>
        </p:spPr>
        <p:txBody>
          <a:bodyPr>
            <a:normAutofit/>
          </a:bodyPr>
          <a:lstStyle/>
          <a:p>
            <a:pPr algn="ctr" eaLnBrk="1" fontAlgn="auto" hangingPunct="1">
              <a:spcAft>
                <a:spcPts val="0"/>
              </a:spcAft>
              <a:defRPr/>
            </a:pPr>
            <a:r>
              <a:rPr lang="en-US" sz="4400" b="1" i="1" dirty="0"/>
              <a:t>“We must live…”</a:t>
            </a:r>
          </a:p>
        </p:txBody>
      </p:sp>
      <p:sp>
        <p:nvSpPr>
          <p:cNvPr id="7171" name="Rectangle 3">
            <a:extLst>
              <a:ext uri="{FF2B5EF4-FFF2-40B4-BE49-F238E27FC236}">
                <a16:creationId xmlns:a16="http://schemas.microsoft.com/office/drawing/2014/main" id="{944F75A2-EFDD-4484-96D3-4D7861168BBF}"/>
              </a:ext>
            </a:extLst>
          </p:cNvPr>
          <p:cNvSpPr>
            <a:spLocks noGrp="1" noChangeArrowheads="1"/>
          </p:cNvSpPr>
          <p:nvPr>
            <p:ph idx="1"/>
          </p:nvPr>
        </p:nvSpPr>
        <p:spPr>
          <a:xfrm>
            <a:off x="838200" y="1905000"/>
            <a:ext cx="10896600" cy="4648200"/>
          </a:xfrm>
        </p:spPr>
        <p:txBody>
          <a:bodyPr>
            <a:noAutofit/>
          </a:bodyPr>
          <a:lstStyle/>
          <a:p>
            <a:pPr marL="548640" indent="-411480" eaLnBrk="1" fontAlgn="auto" hangingPunct="1">
              <a:spcAft>
                <a:spcPts val="0"/>
              </a:spcAft>
              <a:buClr>
                <a:schemeClr val="tx1">
                  <a:shade val="95000"/>
                </a:schemeClr>
              </a:buClr>
              <a:buFont typeface="Wingdings" panose="05000000000000000000" pitchFamily="2" charset="2"/>
              <a:buChar char="§"/>
              <a:defRPr/>
            </a:pPr>
            <a:r>
              <a:rPr lang="en-US" sz="3200" dirty="0"/>
              <a:t>“The </a:t>
            </a:r>
            <a:r>
              <a:rPr lang="en-US" sz="3200" b="1" dirty="0"/>
              <a:t>narrative</a:t>
            </a:r>
            <a:r>
              <a:rPr lang="en-US" sz="3200" dirty="0"/>
              <a:t> of how one </a:t>
            </a:r>
            <a:r>
              <a:rPr lang="en-US" sz="3200" b="1" dirty="0"/>
              <a:t>spent</a:t>
            </a:r>
            <a:r>
              <a:rPr lang="en-US" sz="3200" dirty="0"/>
              <a:t> his life” </a:t>
            </a:r>
            <a:r>
              <a:rPr lang="en-US" sz="1400" dirty="0"/>
              <a:t>(Complete Word Study Dictionary)</a:t>
            </a:r>
          </a:p>
          <a:p>
            <a:pPr marL="548640" indent="-411480" eaLnBrk="1" fontAlgn="auto" hangingPunct="1">
              <a:spcAft>
                <a:spcPts val="0"/>
              </a:spcAft>
              <a:buClr>
                <a:schemeClr val="tx1">
                  <a:shade val="95000"/>
                </a:schemeClr>
              </a:buClr>
              <a:buFont typeface="Wingdings" panose="05000000000000000000" pitchFamily="2" charset="2"/>
              <a:buChar char="§"/>
              <a:defRPr/>
            </a:pPr>
            <a:r>
              <a:rPr lang="en-US" sz="3200" dirty="0"/>
              <a:t>Our “</a:t>
            </a:r>
            <a:r>
              <a:rPr lang="en-US" sz="3200" b="1" i="1" dirty="0"/>
              <a:t>walk</a:t>
            </a:r>
            <a:r>
              <a:rPr lang="en-US" sz="3200" dirty="0"/>
              <a:t>” - the whole round of our lives and existence with daily application to be made. (Eph. 5:15; Col. 1:10; 1 Thess. 2:12)</a:t>
            </a:r>
          </a:p>
          <a:p>
            <a:pPr marL="548640" indent="-411480" eaLnBrk="1" fontAlgn="auto" hangingPunct="1">
              <a:spcAft>
                <a:spcPts val="0"/>
              </a:spcAft>
              <a:buClr>
                <a:schemeClr val="tx1">
                  <a:shade val="95000"/>
                </a:schemeClr>
              </a:buClr>
              <a:buFont typeface="Wingdings" panose="05000000000000000000" pitchFamily="2" charset="2"/>
              <a:buChar char="§"/>
              <a:defRPr/>
            </a:pPr>
            <a:r>
              <a:rPr lang="en-US" sz="3200" dirty="0"/>
              <a:t>It’s up to us to </a:t>
            </a:r>
            <a:r>
              <a:rPr lang="en-US" sz="3200" b="1" dirty="0"/>
              <a:t>deliberately, purposefully </a:t>
            </a:r>
            <a:r>
              <a:rPr lang="en-US" sz="3200" dirty="0"/>
              <a:t>and</a:t>
            </a:r>
            <a:r>
              <a:rPr lang="en-US" sz="3200" b="1" dirty="0"/>
              <a:t> consciously choose </a:t>
            </a:r>
            <a:r>
              <a:rPr lang="en-US" sz="3200" dirty="0"/>
              <a:t>how we </a:t>
            </a:r>
            <a:r>
              <a:rPr lang="en-US" sz="3200" b="1" dirty="0"/>
              <a:t>spend</a:t>
            </a:r>
            <a:r>
              <a:rPr lang="en-US" sz="3200" dirty="0"/>
              <a:t> our lives! (1 Peter 4:1-3)</a:t>
            </a:r>
          </a:p>
        </p:txBody>
      </p:sp>
    </p:spTree>
  </p:cSld>
  <p:clrMapOvr>
    <a:masterClrMapping/>
  </p:clrMapOvr>
  <p:transition spd="slow">
    <p:fade thruBlk="1"/>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9468</TotalTime>
  <Words>2861</Words>
  <Application>Microsoft Office PowerPoint</Application>
  <PresentationFormat>Widescreen</PresentationFormat>
  <Paragraphs>222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Times New Roman</vt:lpstr>
      <vt:lpstr>Arial</vt:lpstr>
      <vt:lpstr>Garamond</vt:lpstr>
      <vt:lpstr>Wingdings</vt:lpstr>
      <vt:lpstr>Calibri</vt:lpstr>
      <vt:lpstr>Wingdings 2</vt:lpstr>
      <vt:lpstr>Gallery</vt:lpstr>
      <vt:lpstr>“Adorning the Doctrine”</vt:lpstr>
      <vt:lpstr>“Adorning the doctrine” The general context of Titus 2:11-14</vt:lpstr>
      <vt:lpstr>“For,  The Grace of God has appeared…” Titus 2:11</vt:lpstr>
      <vt:lpstr>“For,  The Grace of God has appeared… Teaching us…” Titus 2:11</vt:lpstr>
      <vt:lpstr>“For,  The Grace of God has appeared… Teaching us…” Titus 2:11</vt:lpstr>
      <vt:lpstr>We are taught to “deny”…</vt:lpstr>
      <vt:lpstr>Deny “Ungodliness”</vt:lpstr>
      <vt:lpstr>Denying “Worldly Lusts”</vt:lpstr>
      <vt:lpstr>“We must live…”</vt:lpstr>
      <vt:lpstr>We must live… “Soberly”</vt:lpstr>
      <vt:lpstr>We must live… “Soberly”</vt:lpstr>
      <vt:lpstr>We must live… “Righteously”</vt:lpstr>
      <vt:lpstr>We must live… “Righteously”</vt:lpstr>
      <vt:lpstr>We must live… “Godly”</vt:lpstr>
      <vt:lpstr>Grace teaches us to…</vt:lpstr>
      <vt:lpstr>Adorning the doctrine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Soberly, Righteously, &amp; Godly (Tit. 2:11-14)</dc:title>
  <dc:creator>Christi  Galloway</dc:creator>
  <cp:lastModifiedBy>Chris Simmons</cp:lastModifiedBy>
  <cp:revision>85</cp:revision>
  <cp:lastPrinted>2022-04-10T21:05:42Z</cp:lastPrinted>
  <dcterms:created xsi:type="dcterms:W3CDTF">2004-03-25T16:31:48Z</dcterms:created>
  <dcterms:modified xsi:type="dcterms:W3CDTF">2022-04-11T23:48:25Z</dcterms:modified>
</cp:coreProperties>
</file>