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4"/>
  </p:notesMasterIdLst>
  <p:handoutMasterIdLst>
    <p:handoutMasterId r:id="rId15"/>
  </p:handoutMasterIdLst>
  <p:sldIdLst>
    <p:sldId id="256" r:id="rId2"/>
    <p:sldId id="261" r:id="rId3"/>
    <p:sldId id="295" r:id="rId4"/>
    <p:sldId id="260" r:id="rId5"/>
    <p:sldId id="296" r:id="rId6"/>
    <p:sldId id="259" r:id="rId7"/>
    <p:sldId id="297" r:id="rId8"/>
    <p:sldId id="301" r:id="rId9"/>
    <p:sldId id="298" r:id="rId10"/>
    <p:sldId id="299" r:id="rId11"/>
    <p:sldId id="300" r:id="rId12"/>
    <p:sldId id="302" r:id="rId13"/>
  </p:sldIdLst>
  <p:sldSz cx="9144000" cy="5143500" type="screen16x9"/>
  <p:notesSz cx="7102475" cy="9388475"/>
  <p:embeddedFontLst>
    <p:embeddedFont>
      <p:font typeface="Calibri" panose="020F0502020204030204" pitchFamily="34" charset="0"/>
      <p:regular r:id="rId16"/>
      <p:bold r:id="rId17"/>
      <p:italic r:id="rId18"/>
      <p:boldItalic r:id="rId19"/>
    </p:embeddedFont>
    <p:embeddedFont>
      <p:font typeface="Playfair Display"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ahoma" panose="020B0604030504040204" pitchFamily="34" charset="0"/>
      <p:regular r:id="rId28"/>
      <p:bold r:id="rId29"/>
    </p:embeddedFont>
    <p:embeddedFont>
      <p:font typeface="Tinos"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77CE9-B276-4AB6-A952-685470D25459}">
  <a:tblStyle styleId="{FEC77CE9-B276-4AB6-A952-685470D25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328446-1801-40F4-9D5D-7B887D8A4E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1" autoAdjust="0"/>
    <p:restoredTop sz="86397" autoAdjust="0"/>
  </p:normalViewPr>
  <p:slideViewPr>
    <p:cSldViewPr snapToGrid="0">
      <p:cViewPr varScale="1">
        <p:scale>
          <a:sx n="78" d="100"/>
          <a:sy n="78" d="100"/>
        </p:scale>
        <p:origin x="31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EF616F-36F7-43DF-852C-B2CF3E252E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7ABA37B-08ED-43E9-87DA-2CCC5387611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04/24/22 am</a:t>
            </a:r>
          </a:p>
        </p:txBody>
      </p:sp>
      <p:sp>
        <p:nvSpPr>
          <p:cNvPr id="4" name="Footer Placeholder 3">
            <a:extLst>
              <a:ext uri="{FF2B5EF4-FFF2-40B4-BE49-F238E27FC236}">
                <a16:creationId xmlns:a16="http://schemas.microsoft.com/office/drawing/2014/main" id="{6DE03F48-6146-4327-A2C7-10D1EE04F18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Lessons From Ruth</a:t>
            </a:r>
          </a:p>
        </p:txBody>
      </p:sp>
      <p:sp>
        <p:nvSpPr>
          <p:cNvPr id="5" name="Slide Number Placeholder 4">
            <a:extLst>
              <a:ext uri="{FF2B5EF4-FFF2-40B4-BE49-F238E27FC236}">
                <a16:creationId xmlns:a16="http://schemas.microsoft.com/office/drawing/2014/main" id="{A94D49AB-A346-4CF0-9BC1-141CF8FD0BC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C5C31B5-7090-4E93-8AAB-072EA6D9B319}" type="slidenum">
              <a:rPr lang="en-US" smtClean="0"/>
              <a:t>‹#›</a:t>
            </a:fld>
            <a:endParaRPr lang="en-US"/>
          </a:p>
        </p:txBody>
      </p:sp>
    </p:spTree>
    <p:extLst>
      <p:ext uri="{BB962C8B-B14F-4D97-AF65-F5344CB8AC3E}">
        <p14:creationId xmlns:p14="http://schemas.microsoft.com/office/powerpoint/2010/main" val="18259066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r>
              <a:rPr lang="en-US" sz="1400" dirty="0">
                <a:latin typeface="Tahoma" panose="020B0604030504040204" pitchFamily="34" charset="0"/>
              </a:rPr>
              <a:t>2 Chron 35:26-27 - </a:t>
            </a:r>
            <a:r>
              <a:rPr lang="en-US" sz="1400" dirty="0">
                <a:latin typeface="Trebuchet MS" panose="020B0603020202020204" pitchFamily="34" charset="0"/>
              </a:rPr>
              <a:t>Now the rest of the acts of Josiah and his deeds of devotion as written in the law of the Lord , </a:t>
            </a:r>
            <a:r>
              <a:rPr lang="en-US" sz="1400" b="1" baseline="30000" dirty="0">
                <a:solidFill>
                  <a:srgbClr val="21770A"/>
                </a:solidFill>
                <a:latin typeface="Trebuchet MS" panose="020B0603020202020204" pitchFamily="34" charset="0"/>
              </a:rPr>
              <a:t>27</a:t>
            </a:r>
            <a:r>
              <a:rPr lang="en-US" sz="1400" b="1" dirty="0">
                <a:solidFill>
                  <a:srgbClr val="21770A"/>
                </a:solidFill>
                <a:latin typeface="Trebuchet MS" panose="020B0603020202020204" pitchFamily="34" charset="0"/>
              </a:rPr>
              <a:t> </a:t>
            </a:r>
            <a:r>
              <a:rPr lang="en-US" sz="1400" dirty="0">
                <a:latin typeface="Trebuchet MS" panose="020B0603020202020204" pitchFamily="34" charset="0"/>
              </a:rPr>
              <a:t>and his acts, first to last, behold, they are written in the Book of the Kings of Israel and Judah.</a:t>
            </a:r>
          </a:p>
          <a:p>
            <a:pPr algn="l"/>
            <a:endParaRPr lang="en-US" sz="1400" dirty="0">
              <a:latin typeface="Trebuchet MS" panose="020B0603020202020204" pitchFamily="34" charset="0"/>
            </a:endParaRPr>
          </a:p>
          <a:p>
            <a:pPr algn="l"/>
            <a:r>
              <a:rPr lang="en-US" sz="1400" dirty="0">
                <a:latin typeface="Trebuchet MS" panose="020B0603020202020204" pitchFamily="34" charset="0"/>
              </a:rPr>
              <a:t>Rom 12:9-13 - Let love be without hypocrisy. Abhor what is evil; cling to what is good. 10 Be devoted to one another in brotherly love; give preference to one another in honor; 11 not lagging behind in diligence, fervent in spirit, serving the Lord; 12 rejoicing in hope, persevering in tribulation, devoted to prayer, 13 contributing to the needs of the saints, practicing hospitality. </a:t>
            </a:r>
          </a:p>
          <a:p>
            <a:pPr algn="l"/>
            <a:endParaRPr lang="en-US" sz="1400" dirty="0">
              <a:latin typeface="Trebuchet MS" panose="020B0603020202020204" pitchFamily="34" charset="0"/>
            </a:endParaRPr>
          </a:p>
          <a:p>
            <a:pPr algn="l"/>
            <a:r>
              <a:rPr lang="en-US" sz="1400" dirty="0">
                <a:latin typeface="Trebuchet MS" panose="020B0603020202020204" pitchFamily="34" charset="0"/>
              </a:rPr>
              <a:t>Rom 14:19-20 - So then we pursue the things which make for peace and the building up of one another. </a:t>
            </a:r>
          </a:p>
          <a:p>
            <a:pPr marL="143961" indent="0">
              <a:buNone/>
            </a:pPr>
            <a:endParaRPr lang="en-US" sz="1400" dirty="0">
              <a:latin typeface="Trebuchet MS" panose="020B0603020202020204" pitchFamily="34" charset="0"/>
            </a:endParaRPr>
          </a:p>
          <a:p>
            <a:pPr marL="143961" indent="0">
              <a:buNone/>
            </a:pPr>
            <a:r>
              <a:rPr lang="en-US" sz="1400" dirty="0">
                <a:latin typeface="Trebuchet MS" panose="020B0603020202020204" pitchFamily="34" charset="0"/>
              </a:rPr>
              <a:t>Heb 3:12-13</a:t>
            </a:r>
          </a:p>
          <a:p>
            <a:pPr marL="143961" indent="0">
              <a:buNone/>
            </a:pPr>
            <a:r>
              <a:rPr lang="en-US" sz="1400" dirty="0">
                <a:latin typeface="Trebuchet MS" panose="020B0603020202020204" pitchFamily="34" charset="0"/>
              </a:rPr>
              <a:t>Take care, brethren, that there not be in any one of you an evil, unbelieving heart that falls away from the living God. 13 But encourage one another day after day, as long as it is still called "Today," so that none of you will be hardened by the deceitfulness of sin.</a:t>
            </a:r>
          </a:p>
          <a:p>
            <a:pPr marL="143961" indent="0">
              <a:buNone/>
            </a:pPr>
            <a:endParaRPr lang="en-US" sz="1400" dirty="0">
              <a:latin typeface="Trebuchet MS" panose="020B0603020202020204" pitchFamily="34" charset="0"/>
            </a:endParaRPr>
          </a:p>
          <a:p>
            <a:pPr marL="143961" indent="0">
              <a:buNone/>
            </a:pPr>
            <a:r>
              <a:rPr lang="en-US" sz="1400" dirty="0">
                <a:latin typeface="Trebuchet MS" panose="020B0603020202020204" pitchFamily="34" charset="0"/>
              </a:rPr>
              <a:t>Prov 17:17</a:t>
            </a:r>
          </a:p>
          <a:p>
            <a:pPr marL="143961" indent="0">
              <a:buNone/>
            </a:pPr>
            <a:r>
              <a:rPr lang="en-US" sz="1400" dirty="0">
                <a:latin typeface="Trebuchet MS" panose="020B0603020202020204" pitchFamily="34" charset="0"/>
              </a:rPr>
              <a:t> A friend loves at all times, And a brother is born for adversity. </a:t>
            </a:r>
          </a:p>
          <a:p>
            <a:pPr marL="143961" indent="0">
              <a:buNone/>
            </a:pPr>
            <a:endParaRPr lang="en-US" sz="1400" dirty="0">
              <a:latin typeface="Trebuchet MS" panose="020B0603020202020204" pitchFamily="34" charset="0"/>
            </a:endParaRPr>
          </a:p>
          <a:p>
            <a:pPr marL="143961" indent="0">
              <a:buNone/>
            </a:pPr>
            <a:r>
              <a:rPr lang="en-US" sz="1400" dirty="0">
                <a:latin typeface="Trebuchet MS" panose="020B0603020202020204" pitchFamily="34" charset="0"/>
              </a:rPr>
              <a:t>1 Thess. 5:11 - 8 But since we are of the day, let us be sober, having put on the breastplate of faith and love, and as a helmet, the hope of salvation. 9 For God has not destined us for wrath, but for obtaining salvation through our Lord Jesus Christ, 10 who died for us, so that whether we are awake or asleep, we will live together with Him. 11 Therefore encourage one another and build up one another, just as you also are doing. </a:t>
            </a:r>
          </a:p>
          <a:p>
            <a:pPr marL="143961" indent="0">
              <a:buNone/>
            </a:pPr>
            <a:endParaRPr lang="en-US" sz="1400" dirty="0">
              <a:latin typeface="Trebuchet MS" panose="020B0603020202020204" pitchFamily="34" charset="0"/>
            </a:endParaRPr>
          </a:p>
          <a:p>
            <a:pPr marL="143961" indent="0">
              <a:buNone/>
            </a:pPr>
            <a:endParaRPr lang="en-US" sz="1400" dirty="0">
              <a:latin typeface="Trebuchet MS" panose="020B0603020202020204" pitchFamily="34" charset="0"/>
            </a:endParaRPr>
          </a:p>
          <a:p>
            <a:pPr algn="l"/>
            <a:endParaRPr lang="en-US" sz="1400" dirty="0">
              <a:latin typeface="Trebuchet MS" panose="020B0603020202020204" pitchFamily="34" charset="0"/>
            </a:endParaRPr>
          </a:p>
        </p:txBody>
      </p:sp>
    </p:spTree>
    <p:extLst>
      <p:ext uri="{BB962C8B-B14F-4D97-AF65-F5344CB8AC3E}">
        <p14:creationId xmlns:p14="http://schemas.microsoft.com/office/powerpoint/2010/main" val="403567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dirty="0">
                <a:solidFill>
                  <a:srgbClr val="50596C"/>
                </a:solidFill>
                <a:latin typeface="Roboto" panose="02000000000000000000" pitchFamily="2"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“…spiritualized to that of capacity, ability… moral goodness and propriety” (Keil &amp;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Delitzsch</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defTabSz="942289">
              <a:buNone/>
              <a:defRPr/>
            </a:pPr>
            <a:endParaRPr lang="en-US" sz="1400" dirty="0"/>
          </a:p>
          <a:p>
            <a:pPr marL="353358" indent="-353358">
              <a:lnSpc>
                <a:spcPct val="107000"/>
              </a:lnSpc>
              <a:spcAft>
                <a:spcPts val="824"/>
              </a:spcAft>
              <a:buFont typeface="Symbol" panose="05050102010706020507" pitchFamily="18" charset="2"/>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courage, fortitude, resolution”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rPr>
              <a:t>“a virtuous course of thought, feeling and action; virtue, moral goodness” </a:t>
            </a:r>
          </a:p>
          <a:p>
            <a:endParaRPr lang="en-US" sz="1400" dirty="0">
              <a:latin typeface="Times New Roman" panose="02020603050405020304" pitchFamily="18" charset="0"/>
            </a:endParaRPr>
          </a:p>
          <a:p>
            <a:endParaRPr lang="en-US" sz="1400" dirty="0">
              <a:latin typeface="Times New Roman" panose="02020603050405020304" pitchFamily="18" charset="0"/>
            </a:endParaRPr>
          </a:p>
          <a:p>
            <a:pPr marL="143961" indent="0">
              <a:buNone/>
            </a:pPr>
            <a:r>
              <a:rPr lang="en-US" sz="1400" dirty="0">
                <a:latin typeface="Times New Roman" panose="02020603050405020304" pitchFamily="18" charset="0"/>
              </a:rPr>
              <a:t>Compare judges 21:25 with Ruth 2:21-22 and the apparent dangerous environment she lived in.</a:t>
            </a:r>
          </a:p>
        </p:txBody>
      </p:sp>
    </p:spTree>
    <p:extLst>
      <p:ext uri="{BB962C8B-B14F-4D97-AF65-F5344CB8AC3E}">
        <p14:creationId xmlns:p14="http://schemas.microsoft.com/office/powerpoint/2010/main" val="268426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a:t>1 Thess 1:2-4</a:t>
            </a:r>
          </a:p>
          <a:p>
            <a:pPr marL="0" indent="0" defTabSz="942289">
              <a:buNone/>
              <a:defRPr/>
            </a:pPr>
            <a:r>
              <a:rPr lang="en-US" sz="1400"/>
              <a:t>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a:t>
            </a:r>
          </a:p>
          <a:p>
            <a:pPr marL="0" indent="0" defTabSz="942289">
              <a:buNone/>
              <a:defRPr/>
            </a:pPr>
            <a:endParaRPr lang="en-US" sz="1400"/>
          </a:p>
          <a:p>
            <a:pPr marL="0" indent="0" defTabSz="942289">
              <a:buNone/>
              <a:defRPr/>
            </a:pPr>
            <a:r>
              <a:rPr lang="en-US" sz="1400"/>
              <a:t>Having faith - Get in the wheelbarrow.</a:t>
            </a:r>
          </a:p>
          <a:p>
            <a:pPr marL="0" indent="0" defTabSz="942289">
              <a:buNone/>
              <a:defRPr/>
            </a:pPr>
            <a:endParaRPr lang="en-US" sz="1400" dirty="0"/>
          </a:p>
        </p:txBody>
      </p:sp>
    </p:spTree>
    <p:extLst>
      <p:ext uri="{BB962C8B-B14F-4D97-AF65-F5344CB8AC3E}">
        <p14:creationId xmlns:p14="http://schemas.microsoft.com/office/powerpoint/2010/main" val="292822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pPr>
            <a:r>
              <a:rPr lang="en-US" sz="1400" dirty="0">
                <a:solidFill>
                  <a:srgbClr val="50596C"/>
                </a:solidFill>
                <a:latin typeface="Roboto" panose="02000000000000000000" pitchFamily="2" charset="0"/>
              </a:rPr>
              <a:t> Most people fail at whatever they attempt because of an undecided heart. Should I? Should I not? Go forward? Go back? Success requires the emotional balance of a committed heart. When confronted with a challenge, the </a:t>
            </a:r>
            <a:r>
              <a:rPr lang="en-US" sz="1400" b="1" dirty="0">
                <a:solidFill>
                  <a:srgbClr val="50596C"/>
                </a:solidFill>
                <a:latin typeface="Roboto" panose="02000000000000000000" pitchFamily="2" charset="0"/>
              </a:rPr>
              <a:t>committed heart will search for a solution</a:t>
            </a:r>
            <a:r>
              <a:rPr lang="en-US" sz="1400" dirty="0">
                <a:solidFill>
                  <a:srgbClr val="50596C"/>
                </a:solidFill>
                <a:latin typeface="Roboto" panose="02000000000000000000" pitchFamily="2" charset="0"/>
              </a:rPr>
              <a:t>. The </a:t>
            </a:r>
            <a:r>
              <a:rPr lang="en-US" sz="1400" b="1" dirty="0">
                <a:solidFill>
                  <a:srgbClr val="50596C"/>
                </a:solidFill>
                <a:latin typeface="Roboto" panose="02000000000000000000" pitchFamily="2" charset="0"/>
              </a:rPr>
              <a:t>undecided heart searches for an escape</a:t>
            </a:r>
            <a:r>
              <a:rPr lang="en-US" sz="1400" dirty="0">
                <a:solidFill>
                  <a:srgbClr val="50596C"/>
                </a:solidFill>
                <a:latin typeface="Roboto" panose="02000000000000000000" pitchFamily="2" charset="0"/>
              </a:rPr>
              <a:t>. A committed heart does not wait for conditions to be exactly right. Why? Because conditions are never exactly right.</a:t>
            </a:r>
            <a:endParaRPr dirty="0"/>
          </a:p>
        </p:txBody>
      </p:sp>
    </p:spTree>
    <p:extLst>
      <p:ext uri="{BB962C8B-B14F-4D97-AF65-F5344CB8AC3E}">
        <p14:creationId xmlns:p14="http://schemas.microsoft.com/office/powerpoint/2010/main" val="266941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More than love and devotion to Naomi, Ruth expresses her commitment to God as “her God” and recognizes His sovereignty over her life.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dirty="0">
                <a:solidFill>
                  <a:srgbClr val="50596C"/>
                </a:solidFill>
                <a:latin typeface="Roboto" panose="02000000000000000000" pitchFamily="2" charset="0"/>
              </a:rPr>
              <a:t> </a:t>
            </a:r>
            <a:endParaRPr dirty="0"/>
          </a:p>
        </p:txBody>
      </p:sp>
    </p:spTree>
    <p:extLst>
      <p:ext uri="{BB962C8B-B14F-4D97-AF65-F5344CB8AC3E}">
        <p14:creationId xmlns:p14="http://schemas.microsoft.com/office/powerpoint/2010/main" val="54626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dirty="0">
                <a:solidFill>
                  <a:srgbClr val="50596C"/>
                </a:solidFill>
                <a:latin typeface="Roboto" panose="02000000000000000000" pitchFamily="2" charset="0"/>
              </a:rPr>
              <a:t> What future would a Moabite woman have living in Judah?</a:t>
            </a:r>
          </a:p>
          <a:p>
            <a:pPr marL="0" indent="0" defTabSz="942289">
              <a:buNone/>
              <a:defRPr/>
            </a:pPr>
            <a:endParaRPr lang="en-US" sz="1400" dirty="0">
              <a:solidFill>
                <a:srgbClr val="50596C"/>
              </a:solidFill>
              <a:latin typeface="Roboto" panose="02000000000000000000" pitchFamily="2" charset="0"/>
            </a:endParaRPr>
          </a:p>
          <a:p>
            <a:pPr marL="0" indent="0" defTabSz="942289">
              <a:buNone/>
              <a:defRPr/>
            </a:pPr>
            <a:r>
              <a:rPr lang="en-US" sz="1900" dirty="0">
                <a:latin typeface="Times New Roman" panose="02020603050405020304" pitchFamily="18" charset="0"/>
                <a:ea typeface="Times New Roman" panose="02020603050405020304" pitchFamily="18" charset="0"/>
              </a:rPr>
              <a:t>Ruth breaks the last tie that binds her to her own country and people; abandons her kindred, renounces her gods, and by a sublime act of faith </a:t>
            </a:r>
            <a:r>
              <a:rPr lang="en-US" sz="1900" b="1" dirty="0">
                <a:latin typeface="Times New Roman" panose="02020603050405020304" pitchFamily="18" charset="0"/>
                <a:ea typeface="Times New Roman" panose="02020603050405020304" pitchFamily="18" charset="0"/>
              </a:rPr>
              <a:t>weds herself to a new religion, a new people, and a new life</a:t>
            </a:r>
            <a:r>
              <a:rPr lang="en-US" sz="1900" dirty="0">
                <a:latin typeface="Times New Roman" panose="02020603050405020304" pitchFamily="18" charset="0"/>
                <a:ea typeface="Times New Roman" panose="02020603050405020304" pitchFamily="18" charset="0"/>
              </a:rPr>
              <a:t> - a life which holds out to her no other earthly charms than poverty and toil among strangers. . . . </a:t>
            </a:r>
            <a:r>
              <a:rPr lang="en-US" sz="1900" b="1" dirty="0">
                <a:latin typeface="Times New Roman" panose="02020603050405020304" pitchFamily="18" charset="0"/>
                <a:ea typeface="Times New Roman" panose="02020603050405020304" pitchFamily="18" charset="0"/>
              </a:rPr>
              <a:t>It was no small sacrifice</a:t>
            </a:r>
            <a:r>
              <a:rPr lang="en-US" sz="1900" dirty="0">
                <a:latin typeface="Times New Roman" panose="02020603050405020304" pitchFamily="18" charset="0"/>
                <a:ea typeface="Times New Roman" panose="02020603050405020304" pitchFamily="18" charset="0"/>
              </a:rPr>
              <a:t> - </a:t>
            </a:r>
            <a:r>
              <a:rPr lang="en-US" sz="1900" b="1" dirty="0">
                <a:latin typeface="Times New Roman" panose="02020603050405020304" pitchFamily="18" charset="0"/>
                <a:ea typeface="Times New Roman" panose="02020603050405020304" pitchFamily="18" charset="0"/>
              </a:rPr>
              <a:t>it was all, and with no prospect of compensation, except in the approval of the living Jehovah in whom she put her trust</a:t>
            </a:r>
            <a:r>
              <a:rPr lang="en-US" sz="1900" dirty="0">
                <a:latin typeface="Times New Roman" panose="02020603050405020304" pitchFamily="18" charset="0"/>
                <a:ea typeface="Times New Roman" panose="02020603050405020304" pitchFamily="18" charset="0"/>
              </a:rPr>
              <a:t>. She can not be supposed to have been brought to this decision merely through her love of Naomi </a:t>
            </a:r>
            <a:endParaRPr lang="en-US" sz="1400" dirty="0">
              <a:solidFill>
                <a:srgbClr val="50596C"/>
              </a:solidFill>
              <a:latin typeface="Roboto" panose="02000000000000000000" pitchFamily="2" charset="0"/>
              <a:ea typeface="Times New Roman" panose="02020603050405020304" pitchFamily="18" charset="0"/>
            </a:endParaRPr>
          </a:p>
          <a:p>
            <a:pPr marL="0" indent="0" defTabSz="942289">
              <a:buNone/>
              <a:defRPr/>
            </a:pPr>
            <a:endParaRPr lang="en-US" sz="1400" dirty="0">
              <a:solidFill>
                <a:srgbClr val="50596C"/>
              </a:solidFill>
              <a:latin typeface="Roboto" panose="02000000000000000000" pitchFamily="2" charset="0"/>
            </a:endParaRPr>
          </a:p>
          <a:p>
            <a:pPr marL="0" indent="0" defTabSz="942289">
              <a:buNone/>
              <a:defRPr/>
            </a:pPr>
            <a:r>
              <a:rPr lang="en-US" sz="1400" dirty="0">
                <a:solidFill>
                  <a:srgbClr val="50596C"/>
                </a:solidFill>
                <a:latin typeface="Roboto" panose="02000000000000000000" pitchFamily="2" charset="0"/>
              </a:rPr>
              <a:t>It was not Naomi’s “wings” who Ruth sought refuge in!</a:t>
            </a:r>
            <a:endParaRPr dirty="0"/>
          </a:p>
        </p:txBody>
      </p:sp>
    </p:spTree>
    <p:extLst>
      <p:ext uri="{BB962C8B-B14F-4D97-AF65-F5344CB8AC3E}">
        <p14:creationId xmlns:p14="http://schemas.microsoft.com/office/powerpoint/2010/main" val="23333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dirty="0"/>
              <a:t>1 </a:t>
            </a:r>
            <a:r>
              <a:rPr lang="en-US" sz="1400" dirty="0" err="1"/>
              <a:t>Thess</a:t>
            </a:r>
            <a:r>
              <a:rPr lang="en-US" sz="1400" dirty="0"/>
              <a:t> 1:2-4</a:t>
            </a:r>
          </a:p>
          <a:p>
            <a:pPr marL="0" indent="0" defTabSz="942289">
              <a:buNone/>
              <a:defRPr/>
            </a:pPr>
            <a:r>
              <a:rPr lang="en-US" sz="1400" dirty="0"/>
              <a:t>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a:t>
            </a:r>
          </a:p>
          <a:p>
            <a:pPr marL="0" indent="0" defTabSz="942289">
              <a:buNone/>
              <a:defRPr/>
            </a:pPr>
            <a:endParaRPr lang="en-US" sz="1400" dirty="0"/>
          </a:p>
          <a:p>
            <a:pPr marL="0" indent="0" defTabSz="942289">
              <a:buNone/>
              <a:defRPr/>
            </a:pPr>
            <a:r>
              <a:rPr lang="en-US" sz="1400" dirty="0"/>
              <a:t>Having faith - Get in the wheelbarrow.</a:t>
            </a:r>
          </a:p>
          <a:p>
            <a:pPr marL="0" indent="0" defTabSz="942289">
              <a:buNone/>
              <a:defRPr/>
            </a:pPr>
            <a:endParaRPr lang="en-US" sz="1400" dirty="0"/>
          </a:p>
        </p:txBody>
      </p:sp>
    </p:spTree>
    <p:extLst>
      <p:ext uri="{BB962C8B-B14F-4D97-AF65-F5344CB8AC3E}">
        <p14:creationId xmlns:p14="http://schemas.microsoft.com/office/powerpoint/2010/main" val="350658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sz="1400" dirty="0">
                <a:solidFill>
                  <a:srgbClr val="50596C"/>
                </a:solidFill>
                <a:latin typeface="Roboto" panose="02000000000000000000" pitchFamily="2" charset="0"/>
              </a:rPr>
              <a:t> What future would a Moabite woman have living in Judah?</a:t>
            </a:r>
          </a:p>
          <a:p>
            <a:pPr marL="0" indent="0" defTabSz="942289">
              <a:buNone/>
              <a:defRPr/>
            </a:pPr>
            <a:endParaRPr lang="en-US" sz="1400" dirty="0">
              <a:solidFill>
                <a:srgbClr val="50596C"/>
              </a:solidFill>
              <a:latin typeface="Roboto" panose="02000000000000000000" pitchFamily="2" charset="0"/>
            </a:endParaRPr>
          </a:p>
          <a:p>
            <a:pPr marL="0" indent="0" defTabSz="942289">
              <a:buNone/>
              <a:defRPr/>
            </a:pPr>
            <a:r>
              <a:rPr lang="en-US" sz="1900" dirty="0">
                <a:latin typeface="Times New Roman" panose="02020603050405020304" pitchFamily="18" charset="0"/>
                <a:ea typeface="Times New Roman" panose="02020603050405020304" pitchFamily="18" charset="0"/>
              </a:rPr>
              <a:t>Ruth breaks the last tie that binds her to her own country and people; abandons her kindred, renounces her gods, and by a sublime act of faith </a:t>
            </a:r>
            <a:r>
              <a:rPr lang="en-US" sz="1900" b="1" dirty="0">
                <a:latin typeface="Times New Roman" panose="02020603050405020304" pitchFamily="18" charset="0"/>
                <a:ea typeface="Times New Roman" panose="02020603050405020304" pitchFamily="18" charset="0"/>
              </a:rPr>
              <a:t>weds herself to a new religion, a new people, and a new life</a:t>
            </a:r>
            <a:r>
              <a:rPr lang="en-US" sz="1900" dirty="0">
                <a:latin typeface="Times New Roman" panose="02020603050405020304" pitchFamily="18" charset="0"/>
                <a:ea typeface="Times New Roman" panose="02020603050405020304" pitchFamily="18" charset="0"/>
              </a:rPr>
              <a:t> - a life which holds out to her no other earthly charms than poverty and toil among strangers. . . . </a:t>
            </a:r>
            <a:r>
              <a:rPr lang="en-US" sz="1900" b="1" dirty="0">
                <a:latin typeface="Times New Roman" panose="02020603050405020304" pitchFamily="18" charset="0"/>
                <a:ea typeface="Times New Roman" panose="02020603050405020304" pitchFamily="18" charset="0"/>
              </a:rPr>
              <a:t>It was no small sacrifice</a:t>
            </a:r>
            <a:r>
              <a:rPr lang="en-US" sz="1900" dirty="0">
                <a:latin typeface="Times New Roman" panose="02020603050405020304" pitchFamily="18" charset="0"/>
                <a:ea typeface="Times New Roman" panose="02020603050405020304" pitchFamily="18" charset="0"/>
              </a:rPr>
              <a:t> - </a:t>
            </a:r>
            <a:r>
              <a:rPr lang="en-US" sz="1900" b="1" dirty="0">
                <a:latin typeface="Times New Roman" panose="02020603050405020304" pitchFamily="18" charset="0"/>
                <a:ea typeface="Times New Roman" panose="02020603050405020304" pitchFamily="18" charset="0"/>
              </a:rPr>
              <a:t>it was all, and with no prospect of compensation, except in the approval of the living Jehovah in whom she put her trust</a:t>
            </a:r>
            <a:r>
              <a:rPr lang="en-US" sz="1900" dirty="0">
                <a:latin typeface="Times New Roman" panose="02020603050405020304" pitchFamily="18" charset="0"/>
                <a:ea typeface="Times New Roman" panose="02020603050405020304" pitchFamily="18" charset="0"/>
              </a:rPr>
              <a:t>. She can not be supposed to have been brought to this decision merely through her love of Naomi </a:t>
            </a:r>
            <a:endParaRPr lang="en-US" sz="1400" dirty="0">
              <a:solidFill>
                <a:srgbClr val="50596C"/>
              </a:solidFill>
              <a:latin typeface="Roboto" panose="02000000000000000000" pitchFamily="2" charset="0"/>
              <a:ea typeface="Times New Roman" panose="02020603050405020304" pitchFamily="18" charset="0"/>
            </a:endParaRPr>
          </a:p>
          <a:p>
            <a:pPr marL="0" indent="0" defTabSz="942289">
              <a:buNone/>
              <a:defRPr/>
            </a:pPr>
            <a:endParaRPr lang="en-US" sz="1400" dirty="0">
              <a:solidFill>
                <a:srgbClr val="50596C"/>
              </a:solidFill>
              <a:latin typeface="Roboto" panose="02000000000000000000" pitchFamily="2" charset="0"/>
            </a:endParaRPr>
          </a:p>
          <a:p>
            <a:pPr marL="0" indent="0" defTabSz="942289">
              <a:buNone/>
              <a:defRPr/>
            </a:pPr>
            <a:r>
              <a:rPr lang="en-US" sz="1400" dirty="0">
                <a:solidFill>
                  <a:srgbClr val="50596C"/>
                </a:solidFill>
                <a:latin typeface="Roboto" panose="02000000000000000000" pitchFamily="2" charset="0"/>
              </a:rPr>
              <a:t>It was not Naomi’s “wings” who Ruth sought refuge in!</a:t>
            </a:r>
            <a:endParaRPr dirty="0"/>
          </a:p>
        </p:txBody>
      </p:sp>
    </p:spTree>
    <p:extLst>
      <p:ext uri="{BB962C8B-B14F-4D97-AF65-F5344CB8AC3E}">
        <p14:creationId xmlns:p14="http://schemas.microsoft.com/office/powerpoint/2010/main" val="3621622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3" name="Google Shape;13;p2"/>
          <p:cNvSpPr/>
          <p:nvPr/>
        </p:nvSpPr>
        <p:spPr>
          <a:xfrm>
            <a:off x="4162050" y="756837"/>
            <a:ext cx="819900" cy="819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75" y="1022175"/>
            <a:ext cx="5099400" cy="3135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162050" y="7568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2361000" y="1735750"/>
            <a:ext cx="4335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2361075" y="2840050"/>
            <a:ext cx="4335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a:solidFill>
                  <a:schemeClr val="accent1"/>
                </a:solidFill>
              </a:defRPr>
            </a:lvl4pPr>
            <a:lvl5pPr lvl="4" algn="ctr" rtl="0">
              <a:spcBef>
                <a:spcPts val="0"/>
              </a:spcBef>
              <a:spcAft>
                <a:spcPts val="0"/>
              </a:spcAft>
              <a:buClr>
                <a:schemeClr val="accent1"/>
              </a:buClr>
              <a:buSzPts val="1800"/>
              <a:buNone/>
              <a:defRPr>
                <a:solidFill>
                  <a:schemeClr val="accent1"/>
                </a:solidFill>
              </a:defRPr>
            </a:lvl5pPr>
            <a:lvl6pPr lvl="5" algn="ctr" rtl="0">
              <a:spcBef>
                <a:spcPts val="0"/>
              </a:spcBef>
              <a:spcAft>
                <a:spcPts val="0"/>
              </a:spcAft>
              <a:buClr>
                <a:schemeClr val="accent1"/>
              </a:buClr>
              <a:buSzPts val="1800"/>
              <a:buNone/>
              <a:defRPr>
                <a:solidFill>
                  <a:schemeClr val="accent1"/>
                </a:solidFill>
              </a:defRPr>
            </a:lvl6pPr>
            <a:lvl7pPr lvl="6" algn="ctr" rtl="0">
              <a:spcBef>
                <a:spcPts val="0"/>
              </a:spcBef>
              <a:spcAft>
                <a:spcPts val="0"/>
              </a:spcAft>
              <a:buClr>
                <a:schemeClr val="accent1"/>
              </a:buClr>
              <a:buSzPts val="1800"/>
              <a:buNone/>
              <a:defRPr>
                <a:solidFill>
                  <a:schemeClr val="accent1"/>
                </a:solidFill>
              </a:defRPr>
            </a:lvl7pPr>
            <a:lvl8pPr lvl="7" algn="ctr" rtl="0">
              <a:spcBef>
                <a:spcPts val="0"/>
              </a:spcBef>
              <a:spcAft>
                <a:spcPts val="0"/>
              </a:spcAft>
              <a:buClr>
                <a:schemeClr val="accent1"/>
              </a:buClr>
              <a:buSzPts val="1800"/>
              <a:buNone/>
              <a:defRPr>
                <a:solidFill>
                  <a:schemeClr val="accent1"/>
                </a:solidFill>
              </a:defRPr>
            </a:lvl8pPr>
            <a:lvl9pPr lvl="8" algn="ctr" rtl="0">
              <a:spcBef>
                <a:spcPts val="0"/>
              </a:spcBef>
              <a:spcAft>
                <a:spcPts val="0"/>
              </a:spcAft>
              <a:buClr>
                <a:schemeClr val="accent1"/>
              </a:buClr>
              <a:buSzPts val="1800"/>
              <a:buNone/>
              <a:defRPr>
                <a:solidFill>
                  <a:schemeClr val="accent1"/>
                </a:solidFill>
              </a:defRPr>
            </a:lvl9pPr>
          </a:lstStyle>
          <a:p>
            <a:endParaRPr/>
          </a:p>
        </p:txBody>
      </p:sp>
      <p:sp>
        <p:nvSpPr>
          <p:cNvPr id="20" name="Google Shape;20;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162050" y="8330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1493850" y="1933200"/>
            <a:ext cx="6156300" cy="819900"/>
          </a:xfrm>
          <a:prstGeom prst="rect">
            <a:avLst/>
          </a:prstGeom>
        </p:spPr>
        <p:txBody>
          <a:bodyPr spcFirstLastPara="1" wrap="square" lIns="91425" tIns="91425" rIns="91425" bIns="91425" anchor="t" anchorCtr="0">
            <a:noAutofit/>
          </a:bodyPr>
          <a:lstStyle>
            <a:lvl1pPr marL="457200" lvl="0" indent="-381000" algn="ctr" rtl="0">
              <a:lnSpc>
                <a:spcPct val="115000"/>
              </a:lnSpc>
              <a:spcBef>
                <a:spcPts val="60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1pPr>
            <a:lvl2pPr marL="914400" lvl="1"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371600" lvl="2"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1828800" lvl="3"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4pPr>
            <a:lvl5pPr marL="2286000" lvl="4"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5pPr>
            <a:lvl6pPr marL="2743200" lvl="5"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6pPr>
            <a:lvl7pPr marL="3200400" lvl="6"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7pPr>
            <a:lvl8pPr marL="3657600" lvl="7"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8pPr>
            <a:lvl9pPr marL="4114800" lvl="8" indent="-381000" algn="ctr">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9pPr>
          </a:lstStyle>
          <a:p>
            <a:endParaRPr/>
          </a:p>
        </p:txBody>
      </p:sp>
      <p:sp>
        <p:nvSpPr>
          <p:cNvPr id="26" name="Google Shape;26;p4"/>
          <p:cNvSpPr txBox="1"/>
          <p:nvPr/>
        </p:nvSpPr>
        <p:spPr>
          <a:xfrm>
            <a:off x="3593400" y="8249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latin typeface="Tinos"/>
                <a:ea typeface="Tinos"/>
                <a:cs typeface="Tinos"/>
                <a:sym typeface="Tinos"/>
              </a:rPr>
              <a:t>“</a:t>
            </a:r>
            <a:endParaRPr sz="6000" b="1">
              <a:solidFill>
                <a:schemeClr val="dk1"/>
              </a:solidFill>
              <a:latin typeface="Tinos"/>
              <a:ea typeface="Tinos"/>
              <a:cs typeface="Tinos"/>
              <a:sym typeface="Tinos"/>
            </a:endParaRPr>
          </a:p>
        </p:txBody>
      </p:sp>
      <p:sp>
        <p:nvSpPr>
          <p:cNvPr id="27" name="Google Shape;2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dk1"/>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33" name="Google Shape;33;p5"/>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Playfair Display"/>
                <a:ea typeface="Playfair Display"/>
                <a:cs typeface="Playfair Display"/>
                <a:sym typeface="Playfair Display"/>
              </a:defRPr>
            </a:lvl1pPr>
            <a:lvl2pPr lvl="1" algn="r">
              <a:buNone/>
              <a:defRPr sz="1300">
                <a:solidFill>
                  <a:schemeClr val="accent1"/>
                </a:solidFill>
                <a:latin typeface="Playfair Display"/>
                <a:ea typeface="Playfair Display"/>
                <a:cs typeface="Playfair Display"/>
                <a:sym typeface="Playfair Display"/>
              </a:defRPr>
            </a:lvl2pPr>
            <a:lvl3pPr lvl="2" algn="r">
              <a:buNone/>
              <a:defRPr sz="1300">
                <a:solidFill>
                  <a:schemeClr val="accent1"/>
                </a:solidFill>
                <a:latin typeface="Playfair Display"/>
                <a:ea typeface="Playfair Display"/>
                <a:cs typeface="Playfair Display"/>
                <a:sym typeface="Playfair Display"/>
              </a:defRPr>
            </a:lvl3pPr>
            <a:lvl4pPr lvl="3" algn="r">
              <a:buNone/>
              <a:defRPr sz="1300">
                <a:solidFill>
                  <a:schemeClr val="accent1"/>
                </a:solidFill>
                <a:latin typeface="Playfair Display"/>
                <a:ea typeface="Playfair Display"/>
                <a:cs typeface="Playfair Display"/>
                <a:sym typeface="Playfair Display"/>
              </a:defRPr>
            </a:lvl4pPr>
            <a:lvl5pPr lvl="4" algn="r">
              <a:buNone/>
              <a:defRPr sz="1300">
                <a:solidFill>
                  <a:schemeClr val="accent1"/>
                </a:solidFill>
                <a:latin typeface="Playfair Display"/>
                <a:ea typeface="Playfair Display"/>
                <a:cs typeface="Playfair Display"/>
                <a:sym typeface="Playfair Display"/>
              </a:defRPr>
            </a:lvl5pPr>
            <a:lvl6pPr lvl="5" algn="r">
              <a:buNone/>
              <a:defRPr sz="1300">
                <a:solidFill>
                  <a:schemeClr val="accent1"/>
                </a:solidFill>
                <a:latin typeface="Playfair Display"/>
                <a:ea typeface="Playfair Display"/>
                <a:cs typeface="Playfair Display"/>
                <a:sym typeface="Playfair Display"/>
              </a:defRPr>
            </a:lvl6pPr>
            <a:lvl7pPr lvl="6" algn="r">
              <a:buNone/>
              <a:defRPr sz="1300">
                <a:solidFill>
                  <a:schemeClr val="accent1"/>
                </a:solidFill>
                <a:latin typeface="Playfair Display"/>
                <a:ea typeface="Playfair Display"/>
                <a:cs typeface="Playfair Display"/>
                <a:sym typeface="Playfair Display"/>
              </a:defRPr>
            </a:lvl7pPr>
            <a:lvl8pPr lvl="7" algn="r">
              <a:buNone/>
              <a:defRPr sz="1300">
                <a:solidFill>
                  <a:schemeClr val="accent1"/>
                </a:solidFill>
                <a:latin typeface="Playfair Display"/>
                <a:ea typeface="Playfair Display"/>
                <a:cs typeface="Playfair Display"/>
                <a:sym typeface="Playfair Display"/>
              </a:defRPr>
            </a:lvl8pPr>
            <a:lvl9pPr lvl="8" algn="r">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i="0" dirty="0"/>
              <a:t>Lessons From Ruth</a:t>
            </a:r>
            <a:endParaRPr sz="4400" i="0" dirty="0"/>
          </a:p>
        </p:txBody>
      </p:sp>
      <p:grpSp>
        <p:nvGrpSpPr>
          <p:cNvPr id="91" name="Google Shape;91;p16"/>
          <p:cNvGrpSpPr/>
          <p:nvPr/>
        </p:nvGrpSpPr>
        <p:grpSpPr>
          <a:xfrm>
            <a:off x="4388765" y="980127"/>
            <a:ext cx="366458" cy="366437"/>
            <a:chOff x="1923675" y="1633650"/>
            <a:chExt cx="436000" cy="435975"/>
          </a:xfrm>
        </p:grpSpPr>
        <p:sp>
          <p:nvSpPr>
            <p:cNvPr id="92" name="Google Shape;92;p16"/>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66700" y="666650"/>
            <a:ext cx="2081389"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900" i="0" dirty="0">
                <a:solidFill>
                  <a:srgbClr val="002060"/>
                </a:solidFill>
              </a:rPr>
              <a:t>She was commit</a:t>
            </a:r>
            <a:r>
              <a:rPr lang="en-US" sz="2900" i="0" dirty="0">
                <a:solidFill>
                  <a:srgbClr val="002060"/>
                </a:solidFill>
              </a:rPr>
              <a:t>t</a:t>
            </a:r>
            <a:r>
              <a:rPr lang="en" sz="2900" i="0" dirty="0">
                <a:solidFill>
                  <a:srgbClr val="002060"/>
                </a:solidFill>
              </a:rPr>
              <a:t>ed to Naomi</a:t>
            </a:r>
            <a:endParaRPr sz="2900" i="0" dirty="0">
              <a:solidFill>
                <a:srgbClr val="002060"/>
              </a:solidFill>
            </a:endParaRPr>
          </a:p>
        </p:txBody>
      </p:sp>
      <p:sp>
        <p:nvSpPr>
          <p:cNvPr id="134" name="Google Shape;134;p21"/>
          <p:cNvSpPr txBox="1">
            <a:spLocks noGrp="1"/>
          </p:cNvSpPr>
          <p:nvPr>
            <p:ph type="body" idx="1"/>
          </p:nvPr>
        </p:nvSpPr>
        <p:spPr>
          <a:xfrm>
            <a:off x="2246489" y="666650"/>
            <a:ext cx="6423379" cy="3940460"/>
          </a:xfrm>
          <a:prstGeom prst="rect">
            <a:avLst/>
          </a:prstGeom>
        </p:spPr>
        <p:txBody>
          <a:bodyPr spcFirstLastPara="1" wrap="square" lIns="91425" tIns="91425" rIns="91425" bIns="91425" anchor="t" anchorCtr="0">
            <a:noAutofit/>
          </a:bodyPr>
          <a:lstStyle/>
          <a:p>
            <a:pPr marL="457200" lvl="0" indent="-381000" algn="l" rtl="0">
              <a:spcBef>
                <a:spcPts val="400"/>
              </a:spcBef>
              <a:spcAft>
                <a:spcPts val="0"/>
              </a:spcAft>
              <a:buSzPts val="2400"/>
              <a:buChar char="▹"/>
            </a:pPr>
            <a:r>
              <a:rPr lang="en-US" dirty="0"/>
              <a:t>She chose to align herself with a suffering faithful servant of God. (Hebrews 11:24-25)</a:t>
            </a:r>
          </a:p>
          <a:p>
            <a:pPr marL="457200" lvl="0" indent="-381000" algn="l" rtl="0">
              <a:spcBef>
                <a:spcPts val="400"/>
              </a:spcBef>
              <a:spcAft>
                <a:spcPts val="0"/>
              </a:spcAft>
              <a:buSzPts val="2400"/>
              <a:buChar char="▹"/>
            </a:pPr>
            <a:r>
              <a:rPr lang="en-US" dirty="0"/>
              <a:t>She prioritized those of </a:t>
            </a:r>
            <a:r>
              <a:rPr lang="en-US" b="1" i="1" dirty="0"/>
              <a:t>“like precious faith” </a:t>
            </a:r>
            <a:br>
              <a:rPr lang="en-US" dirty="0"/>
            </a:br>
            <a:r>
              <a:rPr lang="en-US" dirty="0"/>
              <a:t>(2 Peter 1:1; </a:t>
            </a:r>
            <a:r>
              <a:rPr lang="en-US" sz="1200" dirty="0"/>
              <a:t>ASV</a:t>
            </a:r>
            <a:r>
              <a:rPr lang="en-US" dirty="0"/>
              <a:t>) </a:t>
            </a:r>
          </a:p>
          <a:p>
            <a:pPr marL="457200" lvl="0" indent="-381000" algn="l" rtl="0">
              <a:spcBef>
                <a:spcPts val="400"/>
              </a:spcBef>
              <a:spcAft>
                <a:spcPts val="0"/>
              </a:spcAft>
              <a:buSzPts val="2400"/>
              <a:buChar char="▹"/>
            </a:pPr>
            <a:r>
              <a:rPr lang="en-US" dirty="0"/>
              <a:t>She understood what </a:t>
            </a:r>
            <a:r>
              <a:rPr lang="en-US" b="1" i="1" dirty="0"/>
              <a:t>“deeds of devotion”</a:t>
            </a:r>
            <a:r>
              <a:rPr lang="en-US" dirty="0"/>
              <a:t> mean. (2 Chronicles 35:26)</a:t>
            </a:r>
          </a:p>
          <a:p>
            <a:pPr marL="457200" lvl="0" indent="-381000" algn="l" rtl="0">
              <a:spcBef>
                <a:spcPts val="400"/>
              </a:spcBef>
              <a:spcAft>
                <a:spcPts val="0"/>
              </a:spcAft>
              <a:buSzPts val="2400"/>
              <a:buChar char="▹"/>
            </a:pPr>
            <a:r>
              <a:rPr lang="en-US" dirty="0"/>
              <a:t>An example of how Christians are to be </a:t>
            </a:r>
            <a:r>
              <a:rPr lang="en-US" b="1" dirty="0"/>
              <a:t>devoted to each other</a:t>
            </a:r>
            <a:r>
              <a:rPr lang="en-US" dirty="0"/>
              <a:t>. (Rom. 12:9-13; 14:19; Hebrews 3:13; Prov. 17:17; 1 Thess. 5:11)</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8709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66700" y="666650"/>
            <a:ext cx="2081389"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900" i="0" dirty="0">
                <a:solidFill>
                  <a:srgbClr val="002060"/>
                </a:solidFill>
              </a:rPr>
              <a:t>She was a virtuous woman</a:t>
            </a:r>
            <a:endParaRPr sz="2900" i="0" dirty="0">
              <a:solidFill>
                <a:srgbClr val="002060"/>
              </a:solidFill>
            </a:endParaRPr>
          </a:p>
        </p:txBody>
      </p:sp>
      <p:sp>
        <p:nvSpPr>
          <p:cNvPr id="134" name="Google Shape;134;p21"/>
          <p:cNvSpPr txBox="1">
            <a:spLocks noGrp="1"/>
          </p:cNvSpPr>
          <p:nvPr>
            <p:ph type="body" idx="1"/>
          </p:nvPr>
        </p:nvSpPr>
        <p:spPr>
          <a:xfrm>
            <a:off x="2246489" y="800100"/>
            <a:ext cx="6423379" cy="3807010"/>
          </a:xfrm>
          <a:prstGeom prst="rect">
            <a:avLst/>
          </a:prstGeom>
        </p:spPr>
        <p:txBody>
          <a:bodyPr spcFirstLastPara="1" wrap="square" lIns="91425" tIns="91425" rIns="91425" bIns="91425" anchor="t" anchorCtr="0">
            <a:noAutofit/>
          </a:bodyPr>
          <a:lstStyle/>
          <a:p>
            <a:pPr marL="457200" lvl="0" indent="-381000" algn="l" rtl="0">
              <a:lnSpc>
                <a:spcPts val="2400"/>
              </a:lnSpc>
              <a:spcBef>
                <a:spcPts val="400"/>
              </a:spcBef>
              <a:spcAft>
                <a:spcPts val="0"/>
              </a:spcAft>
              <a:buSzPts val="2400"/>
              <a:buChar char="▹"/>
            </a:pPr>
            <a:r>
              <a:rPr lang="en-US" dirty="0"/>
              <a:t>All observed her virtuous behavior. </a:t>
            </a:r>
          </a:p>
          <a:p>
            <a:pPr lvl="1">
              <a:lnSpc>
                <a:spcPts val="2400"/>
              </a:lnSpc>
              <a:spcBef>
                <a:spcPts val="400"/>
              </a:spcBef>
              <a:buChar char="▹"/>
            </a:pPr>
            <a:r>
              <a:rPr lang="en-US" dirty="0"/>
              <a:t>Her care (2:11) and work ethic. (2:7)</a:t>
            </a:r>
          </a:p>
          <a:p>
            <a:pPr>
              <a:lnSpc>
                <a:spcPts val="2400"/>
              </a:lnSpc>
              <a:spcBef>
                <a:spcPts val="400"/>
              </a:spcBef>
            </a:pPr>
            <a:r>
              <a:rPr lang="en-US" dirty="0"/>
              <a:t>“</a:t>
            </a:r>
            <a:r>
              <a:rPr lang="en-US" b="1" i="1" dirty="0"/>
              <a:t>A woman of excellence</a:t>
            </a:r>
            <a:r>
              <a:rPr lang="en-US" dirty="0"/>
              <a:t>” </a:t>
            </a:r>
            <a:r>
              <a:rPr lang="en-US" sz="1200" dirty="0"/>
              <a:t>(NASB)</a:t>
            </a:r>
            <a:r>
              <a:rPr lang="en-US" dirty="0"/>
              <a:t>; “</a:t>
            </a:r>
            <a:r>
              <a:rPr lang="en-US" b="1" i="1" dirty="0"/>
              <a:t>a virtuous woman</a:t>
            </a:r>
            <a:r>
              <a:rPr lang="en-US" dirty="0"/>
              <a:t>” </a:t>
            </a:r>
            <a:r>
              <a:rPr lang="en-US" sz="1200" dirty="0"/>
              <a:t>(NKJV) </a:t>
            </a:r>
            <a:r>
              <a:rPr lang="en-US" dirty="0"/>
              <a:t>; meaning of great “strength” and “substance” (Proverbs 12:4; 31:29). </a:t>
            </a:r>
          </a:p>
          <a:p>
            <a:pPr>
              <a:lnSpc>
                <a:spcPts val="2400"/>
              </a:lnSpc>
              <a:spcBef>
                <a:spcPts val="400"/>
              </a:spcBef>
            </a:pPr>
            <a:r>
              <a:rPr lang="en-US" dirty="0"/>
              <a:t>Our call to honorable and pure relationships. </a:t>
            </a:r>
            <a:br>
              <a:rPr lang="en-US" dirty="0"/>
            </a:br>
            <a:r>
              <a:rPr lang="en-US" dirty="0"/>
              <a:t>(1 Thessalonians 4:1-8; 1 Timothy 5:1-2)</a:t>
            </a:r>
          </a:p>
          <a:p>
            <a:pPr>
              <a:lnSpc>
                <a:spcPts val="2400"/>
              </a:lnSpc>
              <a:spcBef>
                <a:spcPts val="400"/>
              </a:spcBef>
            </a:pPr>
            <a:r>
              <a:rPr lang="en-US" dirty="0">
                <a:latin typeface="Times New Roman" panose="02020603050405020304" pitchFamily="18" charset="0"/>
                <a:ea typeface="Calibri" panose="020F0502020204030204" pitchFamily="34" charset="0"/>
                <a:cs typeface="Times New Roman" panose="02020603050405020304" pitchFamily="18" charset="0"/>
              </a:rPr>
              <a:t>Our call to “</a:t>
            </a:r>
            <a:r>
              <a:rPr lang="en-US" b="1" i="1" dirty="0">
                <a:latin typeface="Times New Roman" panose="02020603050405020304" pitchFamily="18" charset="0"/>
                <a:ea typeface="Calibri" panose="020F0502020204030204" pitchFamily="34" charset="0"/>
                <a:cs typeface="Times New Roman" panose="02020603050405020304" pitchFamily="18" charset="0"/>
              </a:rPr>
              <a:t>moral excellence</a:t>
            </a:r>
            <a:r>
              <a:rPr lang="en-US" dirty="0">
                <a:latin typeface="Times New Roman" panose="02020603050405020304" pitchFamily="18" charset="0"/>
                <a:ea typeface="Calibri" panose="020F0502020204030204" pitchFamily="34" charset="0"/>
                <a:cs typeface="Times New Roman" panose="02020603050405020304" pitchFamily="18" charset="0"/>
              </a:rPr>
              <a:t>”. (2 Peter 1:5; </a:t>
            </a:r>
            <a:r>
              <a:rPr lang="en-US" dirty="0">
                <a:effectLst/>
                <a:latin typeface="Times New Roman" panose="02020603050405020304" pitchFamily="18" charset="0"/>
                <a:ea typeface="Times New Roman" panose="02020603050405020304" pitchFamily="18" charset="0"/>
              </a:rPr>
              <a:t>Philippians 4:8; 1 Peter 2:9; 2 Peter 1:3</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nSpc>
                <a:spcPts val="2400"/>
              </a:lnSpc>
              <a:spcBef>
                <a:spcPts val="400"/>
              </a:spcBef>
            </a:pPr>
            <a:r>
              <a:rPr lang="en-US" dirty="0">
                <a:effectLst/>
                <a:latin typeface="Times New Roman" panose="02020603050405020304" pitchFamily="18" charset="0"/>
                <a:ea typeface="Calibri" panose="020F0502020204030204" pitchFamily="34" charset="0"/>
                <a:cs typeface="Times New Roman" panose="02020603050405020304" pitchFamily="18" charset="0"/>
              </a:rPr>
              <a:t>Call to set a good example. (1 Peter 2:11-12)</a:t>
            </a:r>
          </a:p>
          <a:p>
            <a:pPr>
              <a:lnSpc>
                <a:spcPts val="2400"/>
              </a:lnSpc>
              <a:spcBef>
                <a:spcPts val="400"/>
              </a:spcBef>
            </a:pPr>
            <a:r>
              <a:rPr lang="en-US" dirty="0">
                <a:latin typeface="Times New Roman" panose="02020603050405020304" pitchFamily="18" charset="0"/>
                <a:ea typeface="Calibri" panose="020F0502020204030204" pitchFamily="34" charset="0"/>
                <a:cs typeface="Times New Roman" panose="02020603050405020304" pitchFamily="18" charset="0"/>
              </a:rPr>
              <a:t>A light in her world! (Judges 21:25)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1733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
                                            <p:txEl>
                                              <p:pRg st="1" end="1"/>
                                            </p:txEl>
                                          </p:spTgt>
                                        </p:tgtEl>
                                        <p:attrNameLst>
                                          <p:attrName>style.visibility</p:attrName>
                                        </p:attrNameLst>
                                      </p:cBhvr>
                                      <p:to>
                                        <p:strVal val="visible"/>
                                      </p:to>
                                    </p:set>
                                    <p:animEffect transition="in" filter="fade">
                                      <p:cBhvr>
                                        <p:cTn id="10" dur="500"/>
                                        <p:tgtEl>
                                          <p:spTgt spid="13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animEffect transition="in" filter="fade">
                                      <p:cBhvr>
                                        <p:cTn id="15" dur="500"/>
                                        <p:tgtEl>
                                          <p:spTgt spid="1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4">
                                            <p:txEl>
                                              <p:pRg st="3" end="3"/>
                                            </p:txEl>
                                          </p:spTgt>
                                        </p:tgtEl>
                                        <p:attrNameLst>
                                          <p:attrName>style.visibility</p:attrName>
                                        </p:attrNameLst>
                                      </p:cBhvr>
                                      <p:to>
                                        <p:strVal val="visible"/>
                                      </p:to>
                                    </p:set>
                                    <p:animEffect transition="in" filter="fade">
                                      <p:cBhvr>
                                        <p:cTn id="20" dur="500"/>
                                        <p:tgtEl>
                                          <p:spTgt spid="13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4">
                                            <p:txEl>
                                              <p:pRg st="4" end="4"/>
                                            </p:txEl>
                                          </p:spTgt>
                                        </p:tgtEl>
                                        <p:attrNameLst>
                                          <p:attrName>style.visibility</p:attrName>
                                        </p:attrNameLst>
                                      </p:cBhvr>
                                      <p:to>
                                        <p:strVal val="visible"/>
                                      </p:to>
                                    </p:set>
                                    <p:animEffect transition="in" filter="fade">
                                      <p:cBhvr>
                                        <p:cTn id="25" dur="500"/>
                                        <p:tgtEl>
                                          <p:spTgt spid="13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4">
                                            <p:txEl>
                                              <p:pRg st="5" end="5"/>
                                            </p:txEl>
                                          </p:spTgt>
                                        </p:tgtEl>
                                        <p:attrNameLst>
                                          <p:attrName>style.visibility</p:attrName>
                                        </p:attrNameLst>
                                      </p:cBhvr>
                                      <p:to>
                                        <p:strVal val="visible"/>
                                      </p:to>
                                    </p:set>
                                    <p:animEffect transition="in" filter="fade">
                                      <p:cBhvr>
                                        <p:cTn id="30" dur="500"/>
                                        <p:tgtEl>
                                          <p:spTgt spid="13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4">
                                            <p:txEl>
                                              <p:pRg st="6" end="6"/>
                                            </p:txEl>
                                          </p:spTgt>
                                        </p:tgtEl>
                                        <p:attrNameLst>
                                          <p:attrName>style.visibility</p:attrName>
                                        </p:attrNameLst>
                                      </p:cBhvr>
                                      <p:to>
                                        <p:strVal val="visible"/>
                                      </p:to>
                                    </p:set>
                                    <p:animEffect transition="in" filter="fade">
                                      <p:cBhvr>
                                        <p:cTn id="35" dur="500"/>
                                        <p:tgtEl>
                                          <p:spTgt spid="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7500" y="412650"/>
            <a:ext cx="1928989" cy="12383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900" i="0" dirty="0">
                <a:solidFill>
                  <a:srgbClr val="002060"/>
                </a:solidFill>
              </a:rPr>
              <a:t>She was blessed…</a:t>
            </a:r>
            <a:endParaRPr sz="2900" i="0" dirty="0">
              <a:solidFill>
                <a:srgbClr val="002060"/>
              </a:solidFill>
            </a:endParaRPr>
          </a:p>
        </p:txBody>
      </p:sp>
      <p:sp>
        <p:nvSpPr>
          <p:cNvPr id="134" name="Google Shape;134;p21"/>
          <p:cNvSpPr txBox="1">
            <a:spLocks noGrp="1"/>
          </p:cNvSpPr>
          <p:nvPr>
            <p:ph type="body" idx="1"/>
          </p:nvPr>
        </p:nvSpPr>
        <p:spPr>
          <a:xfrm>
            <a:off x="2246489" y="800100"/>
            <a:ext cx="6580011" cy="3807010"/>
          </a:xfrm>
          <a:prstGeom prst="rect">
            <a:avLst/>
          </a:prstGeom>
        </p:spPr>
        <p:txBody>
          <a:bodyPr spcFirstLastPara="1" wrap="square" lIns="91425" tIns="91425" rIns="91425" bIns="91425" anchor="t" anchorCtr="0">
            <a:noAutofit/>
          </a:bodyPr>
          <a:lstStyle/>
          <a:p>
            <a:pPr marL="457200" lvl="0" indent="-381000" algn="l" rtl="0">
              <a:lnSpc>
                <a:spcPts val="2400"/>
              </a:lnSpc>
              <a:spcBef>
                <a:spcPts val="400"/>
              </a:spcBef>
              <a:spcAft>
                <a:spcPts val="0"/>
              </a:spcAft>
              <a:buSzPts val="2400"/>
              <a:buChar char="▹"/>
            </a:pPr>
            <a:r>
              <a:rPr lang="en-US" b="1" dirty="0"/>
              <a:t>…And she blessed others.. </a:t>
            </a:r>
          </a:p>
          <a:p>
            <a:pPr marL="457200" lvl="0" indent="-381000" algn="l" rtl="0">
              <a:lnSpc>
                <a:spcPts val="2400"/>
              </a:lnSpc>
              <a:spcBef>
                <a:spcPts val="400"/>
              </a:spcBef>
              <a:spcAft>
                <a:spcPts val="0"/>
              </a:spcAft>
              <a:buSzPts val="2400"/>
              <a:buChar char="▹"/>
            </a:pPr>
            <a:r>
              <a:rPr lang="en-US" b="1" dirty="0"/>
              <a:t>God chose to bring about the Messiah and salvation through her lineage, impacting generations to come. </a:t>
            </a:r>
          </a:p>
          <a:p>
            <a:pPr marL="457200" lvl="0" indent="-381000" algn="l" rtl="0">
              <a:lnSpc>
                <a:spcPts val="2400"/>
              </a:lnSpc>
              <a:spcBef>
                <a:spcPts val="400"/>
              </a:spcBef>
              <a:spcAft>
                <a:spcPts val="0"/>
              </a:spcAft>
              <a:buSzPts val="2400"/>
              <a:buChar char="▹"/>
            </a:pPr>
            <a:r>
              <a:rPr lang="en-US" b="1" dirty="0"/>
              <a:t>She received God’s favor in the midst of a crooked and perverse generation. (Philippians 2:14-15)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00"/>
              </a:spcBef>
            </a:pPr>
            <a:endParaRPr lang="en-US" dirty="0"/>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7487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95111" y="536390"/>
            <a:ext cx="1851378"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i="0" dirty="0">
                <a:solidFill>
                  <a:srgbClr val="002060"/>
                </a:solidFill>
              </a:rPr>
              <a:t>Context of Ruth</a:t>
            </a:r>
            <a:endParaRPr sz="3200" i="0" dirty="0">
              <a:solidFill>
                <a:srgbClr val="002060"/>
              </a:solidFill>
            </a:endParaRPr>
          </a:p>
        </p:txBody>
      </p:sp>
      <p:sp>
        <p:nvSpPr>
          <p:cNvPr id="134" name="Google Shape;134;p21"/>
          <p:cNvSpPr txBox="1">
            <a:spLocks noGrp="1"/>
          </p:cNvSpPr>
          <p:nvPr>
            <p:ph type="body" idx="1"/>
          </p:nvPr>
        </p:nvSpPr>
        <p:spPr>
          <a:xfrm>
            <a:off x="2246489" y="958750"/>
            <a:ext cx="6423379" cy="3590672"/>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b="1" i="1" dirty="0"/>
              <a:t>“When the judges governed… there was a famine in the land…”</a:t>
            </a:r>
            <a:r>
              <a:rPr lang="en-US" dirty="0"/>
              <a:t> </a:t>
            </a:r>
            <a:r>
              <a:rPr lang="en-US" sz="1800" dirty="0"/>
              <a:t>(Ruth 1:1)</a:t>
            </a:r>
            <a:endParaRPr lang="en-US" dirty="0"/>
          </a:p>
          <a:p>
            <a:pPr marL="457200" lvl="0" indent="-381000" algn="l" rtl="0">
              <a:spcBef>
                <a:spcPts val="600"/>
              </a:spcBef>
              <a:spcAft>
                <a:spcPts val="0"/>
              </a:spcAft>
              <a:buSzPts val="2400"/>
              <a:buChar char="▹"/>
            </a:pPr>
            <a:r>
              <a:rPr lang="en-US" sz="2300" b="1" dirty="0"/>
              <a:t>Elimelech</a:t>
            </a:r>
            <a:r>
              <a:rPr lang="en-US" sz="2300" dirty="0"/>
              <a:t> takes his wife </a:t>
            </a:r>
            <a:r>
              <a:rPr lang="en-US" sz="2300" b="1" dirty="0"/>
              <a:t>Naomi</a:t>
            </a:r>
            <a:r>
              <a:rPr lang="en-US" sz="2300" dirty="0"/>
              <a:t> and two sons (</a:t>
            </a:r>
            <a:r>
              <a:rPr lang="en-US" sz="2300" b="1" dirty="0" err="1"/>
              <a:t>Mahlon</a:t>
            </a:r>
            <a:r>
              <a:rPr lang="en-US" sz="2300" b="1" dirty="0"/>
              <a:t> &amp; </a:t>
            </a:r>
            <a:r>
              <a:rPr lang="en-US" sz="2300" b="1" dirty="0" err="1"/>
              <a:t>Chilion</a:t>
            </a:r>
            <a:r>
              <a:rPr lang="en-US" sz="2300" dirty="0"/>
              <a:t>) to Moab in search of food. </a:t>
            </a:r>
          </a:p>
          <a:p>
            <a:pPr marL="457200" lvl="0" indent="-381000" algn="l" rtl="0">
              <a:spcBef>
                <a:spcPts val="600"/>
              </a:spcBef>
              <a:spcAft>
                <a:spcPts val="0"/>
              </a:spcAft>
              <a:buSzPts val="2400"/>
              <a:buChar char="▹"/>
            </a:pPr>
            <a:r>
              <a:rPr lang="en-US" dirty="0"/>
              <a:t>Elimelech dies and then their sons marry Moabite women (</a:t>
            </a:r>
            <a:r>
              <a:rPr lang="en-US" b="1" dirty="0"/>
              <a:t>Ruth &amp; Orpah</a:t>
            </a:r>
            <a:r>
              <a:rPr lang="en-US" dirty="0"/>
              <a:t>).</a:t>
            </a:r>
          </a:p>
          <a:p>
            <a:pPr marL="457200" lvl="0" indent="-381000" algn="l" rtl="0">
              <a:spcBef>
                <a:spcPts val="600"/>
              </a:spcBef>
              <a:spcAft>
                <a:spcPts val="0"/>
              </a:spcAft>
              <a:buSzPts val="2400"/>
              <a:buChar char="▹"/>
            </a:pPr>
            <a:r>
              <a:rPr lang="en-US" dirty="0"/>
              <a:t>10 years later, Naomi’s two sons die leaving her with Ruth &amp; Orpah.</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95111" y="536390"/>
            <a:ext cx="1851378"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i="0" dirty="0">
                <a:solidFill>
                  <a:srgbClr val="002060"/>
                </a:solidFill>
              </a:rPr>
              <a:t>Ruth’s Decision</a:t>
            </a:r>
            <a:endParaRPr sz="3200" i="0" dirty="0">
              <a:solidFill>
                <a:srgbClr val="002060"/>
              </a:solidFill>
            </a:endParaRPr>
          </a:p>
        </p:txBody>
      </p:sp>
      <p:sp>
        <p:nvSpPr>
          <p:cNvPr id="134" name="Google Shape;134;p21"/>
          <p:cNvSpPr txBox="1">
            <a:spLocks noGrp="1"/>
          </p:cNvSpPr>
          <p:nvPr>
            <p:ph type="body" idx="1"/>
          </p:nvPr>
        </p:nvSpPr>
        <p:spPr>
          <a:xfrm>
            <a:off x="2246489" y="958750"/>
            <a:ext cx="6423379" cy="3590672"/>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Naomi decides to return to Bethlehem. (1:6)</a:t>
            </a:r>
          </a:p>
          <a:p>
            <a:pPr marL="457200" lvl="0" indent="-381000" algn="l" rtl="0">
              <a:spcBef>
                <a:spcPts val="600"/>
              </a:spcBef>
              <a:spcAft>
                <a:spcPts val="0"/>
              </a:spcAft>
              <a:buSzPts val="2400"/>
              <a:buChar char="▹"/>
            </a:pPr>
            <a:r>
              <a:rPr lang="en-US" dirty="0"/>
              <a:t>On their way, Naomi urges both to return to “their mother’s house” in Moab. (1:8)</a:t>
            </a:r>
          </a:p>
          <a:p>
            <a:pPr marL="457200" lvl="0" indent="-381000" algn="l" rtl="0">
              <a:spcBef>
                <a:spcPts val="600"/>
              </a:spcBef>
              <a:spcAft>
                <a:spcPts val="0"/>
              </a:spcAft>
              <a:buSzPts val="2400"/>
              <a:buChar char="▹"/>
            </a:pPr>
            <a:r>
              <a:rPr lang="en-US" dirty="0"/>
              <a:t>Both say they will return with Naomi but she continues to persuade them not to. (1:11-13)</a:t>
            </a:r>
          </a:p>
          <a:p>
            <a:pPr marL="457200" lvl="0" indent="-381000" algn="l" rtl="0">
              <a:spcBef>
                <a:spcPts val="600"/>
              </a:spcBef>
              <a:spcAft>
                <a:spcPts val="0"/>
              </a:spcAft>
              <a:buSzPts val="2400"/>
              <a:buChar char="▹"/>
            </a:pPr>
            <a:r>
              <a:rPr lang="en-US" dirty="0"/>
              <a:t>Orpah then returned to Moab but Ruth “clung to her”. (1:14)</a:t>
            </a:r>
          </a:p>
          <a:p>
            <a:pPr marL="457200" lvl="0" indent="-381000" algn="l" rtl="0">
              <a:spcBef>
                <a:spcPts val="600"/>
              </a:spcBef>
              <a:spcAft>
                <a:spcPts val="0"/>
              </a:spcAft>
              <a:buSzPts val="2400"/>
              <a:buChar char="▹"/>
            </a:pPr>
            <a:r>
              <a:rPr lang="en-US" dirty="0"/>
              <a:t>Ruth’s confession &amp; commitment. (1:16-17)</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5163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5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925689" y="1625599"/>
            <a:ext cx="7337778" cy="257386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200" b="0" dirty="0"/>
              <a:t>“Do not urge me to leave you or turn back from following you; for where you go, I will go, and where you lodge, I will lodge. </a:t>
            </a:r>
            <a:r>
              <a:rPr lang="en-US" sz="2200" dirty="0"/>
              <a:t>Your people shall be my people, and your God, my God</a:t>
            </a:r>
            <a:r>
              <a:rPr lang="en-US" sz="2200" b="0" dirty="0"/>
              <a:t>. 17 "Where you die, I will die, and there I will be buried. </a:t>
            </a:r>
            <a:r>
              <a:rPr lang="en-US" sz="2200" dirty="0"/>
              <a:t>Thus may the Lord do to me</a:t>
            </a:r>
            <a:r>
              <a:rPr lang="en-US" sz="2200" b="0" dirty="0"/>
              <a:t>, and worse, if anything but death parts you and me.”</a:t>
            </a:r>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95111" y="536390"/>
            <a:ext cx="1851378"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i="0" dirty="0">
                <a:solidFill>
                  <a:srgbClr val="002060"/>
                </a:solidFill>
              </a:rPr>
              <a:t>Naomi &amp; Ruth’s Return</a:t>
            </a:r>
            <a:endParaRPr sz="3200" i="0" dirty="0">
              <a:solidFill>
                <a:srgbClr val="002060"/>
              </a:solidFill>
            </a:endParaRPr>
          </a:p>
        </p:txBody>
      </p:sp>
      <p:sp>
        <p:nvSpPr>
          <p:cNvPr id="134" name="Google Shape;134;p21"/>
          <p:cNvSpPr txBox="1">
            <a:spLocks noGrp="1"/>
          </p:cNvSpPr>
          <p:nvPr>
            <p:ph type="body" idx="1"/>
          </p:nvPr>
        </p:nvSpPr>
        <p:spPr>
          <a:xfrm>
            <a:off x="2246489" y="666650"/>
            <a:ext cx="6423379" cy="3940460"/>
          </a:xfrm>
          <a:prstGeom prst="rect">
            <a:avLst/>
          </a:prstGeom>
        </p:spPr>
        <p:txBody>
          <a:bodyPr spcFirstLastPara="1" wrap="square" lIns="91425" tIns="91425" rIns="91425" bIns="91425" anchor="t" anchorCtr="0">
            <a:noAutofit/>
          </a:bodyPr>
          <a:lstStyle/>
          <a:p>
            <a:pPr marL="457200" lvl="0" indent="-381000" algn="l" rtl="0">
              <a:spcBef>
                <a:spcPts val="400"/>
              </a:spcBef>
              <a:spcAft>
                <a:spcPts val="0"/>
              </a:spcAft>
              <a:buSzPts val="2400"/>
              <a:buChar char="▹"/>
            </a:pPr>
            <a:r>
              <a:rPr lang="en-US" dirty="0"/>
              <a:t>Ruth had a mind to work and set out to provide for her and Naomi’s needs. </a:t>
            </a:r>
          </a:p>
          <a:p>
            <a:pPr marL="457200" lvl="0" indent="-381000" algn="l" rtl="0">
              <a:spcBef>
                <a:spcPts val="400"/>
              </a:spcBef>
              <a:spcAft>
                <a:spcPts val="0"/>
              </a:spcAft>
              <a:buSzPts val="2400"/>
              <a:buChar char="▹"/>
            </a:pPr>
            <a:r>
              <a:rPr lang="en-US" dirty="0"/>
              <a:t>She goes to work gleaning in the field of Boaz, a relative of Elimelech, and is blessed by him.</a:t>
            </a:r>
          </a:p>
          <a:p>
            <a:pPr marL="457200" lvl="0" indent="-381000" algn="l" rtl="0">
              <a:spcBef>
                <a:spcPts val="400"/>
              </a:spcBef>
              <a:spcAft>
                <a:spcPts val="0"/>
              </a:spcAft>
              <a:buSzPts val="2400"/>
              <a:buChar char="▹"/>
            </a:pPr>
            <a:r>
              <a:rPr lang="en-US" dirty="0"/>
              <a:t>Through Naomi’s guidance, Ruth appeals to Boaz to perform the part of her late husbands near kinsman (Deuteronomy 25:5-10) </a:t>
            </a:r>
          </a:p>
          <a:p>
            <a:pPr marL="457200" lvl="0" indent="-381000" algn="l" rtl="0">
              <a:spcBef>
                <a:spcPts val="400"/>
              </a:spcBef>
              <a:spcAft>
                <a:spcPts val="0"/>
              </a:spcAft>
              <a:buSzPts val="2400"/>
              <a:buChar char="▹"/>
            </a:pPr>
            <a:r>
              <a:rPr lang="en-US" dirty="0"/>
              <a:t>Boaz did so and married Ruth, who then bore a son named Obed, the father of Jesse and grandfather of David. </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37548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ctrTitle"/>
          </p:nvPr>
        </p:nvSpPr>
        <p:spPr>
          <a:xfrm>
            <a:off x="2361000" y="1735750"/>
            <a:ext cx="4335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Lessons To Be Learned From Ruth</a:t>
            </a:r>
            <a:endParaRPr dirty="0"/>
          </a:p>
        </p:txBody>
      </p:sp>
      <p:sp>
        <p:nvSpPr>
          <p:cNvPr id="120" name="Google Shape;120;p19"/>
          <p:cNvSpPr txBox="1">
            <a:spLocks noGrp="1"/>
          </p:cNvSpPr>
          <p:nvPr>
            <p:ph type="subTitle" idx="1"/>
          </p:nvPr>
        </p:nvSpPr>
        <p:spPr>
          <a:xfrm>
            <a:off x="2404575" y="2916250"/>
            <a:ext cx="42912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endParaRPr dirty="0"/>
          </a:p>
        </p:txBody>
      </p:sp>
      <p:sp>
        <p:nvSpPr>
          <p:cNvPr id="121" name="Google Shape;121;p19"/>
          <p:cNvSpPr txBox="1">
            <a:spLocks noGrp="1"/>
          </p:cNvSpPr>
          <p:nvPr>
            <p:ph type="ctrTitle"/>
          </p:nvPr>
        </p:nvSpPr>
        <p:spPr>
          <a:xfrm>
            <a:off x="2404575" y="893524"/>
            <a:ext cx="4335000" cy="68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0" dirty="0">
                <a:solidFill>
                  <a:srgbClr val="002060"/>
                </a:solidFill>
              </a:rPr>
              <a:t>1</a:t>
            </a:r>
            <a:endParaRPr sz="4800" i="0" dirty="0">
              <a:solidFill>
                <a:srgbClr val="002060"/>
              </a:solidFill>
            </a:endParaRPr>
          </a:p>
        </p:txBody>
      </p:sp>
      <p:sp>
        <p:nvSpPr>
          <p:cNvPr id="122" name="Google Shape;122;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95111" y="536390"/>
            <a:ext cx="1851378"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i="0" dirty="0">
                <a:solidFill>
                  <a:srgbClr val="002060"/>
                </a:solidFill>
              </a:rPr>
              <a:t>Ruth Forsook All!</a:t>
            </a:r>
            <a:endParaRPr sz="3200" i="0" dirty="0">
              <a:solidFill>
                <a:srgbClr val="002060"/>
              </a:solidFill>
            </a:endParaRPr>
          </a:p>
        </p:txBody>
      </p:sp>
      <p:sp>
        <p:nvSpPr>
          <p:cNvPr id="134" name="Google Shape;134;p21"/>
          <p:cNvSpPr txBox="1">
            <a:spLocks noGrp="1"/>
          </p:cNvSpPr>
          <p:nvPr>
            <p:ph type="body" idx="1"/>
          </p:nvPr>
        </p:nvSpPr>
        <p:spPr>
          <a:xfrm>
            <a:off x="2246489" y="666650"/>
            <a:ext cx="6423379" cy="3940460"/>
          </a:xfrm>
          <a:prstGeom prst="rect">
            <a:avLst/>
          </a:prstGeom>
        </p:spPr>
        <p:txBody>
          <a:bodyPr spcFirstLastPara="1" wrap="square" lIns="91425" tIns="91425" rIns="91425" bIns="91425" anchor="t" anchorCtr="0">
            <a:noAutofit/>
          </a:bodyPr>
          <a:lstStyle/>
          <a:p>
            <a:pPr marL="457200" lvl="0" indent="-381000" algn="l" rtl="0">
              <a:spcBef>
                <a:spcPts val="400"/>
              </a:spcBef>
              <a:spcAft>
                <a:spcPts val="0"/>
              </a:spcAft>
              <a:buSzPts val="2400"/>
              <a:buChar char="▹"/>
            </a:pPr>
            <a:r>
              <a:rPr lang="en-US" dirty="0"/>
              <a:t>Ruth’s faith in God led her </a:t>
            </a:r>
            <a:r>
              <a:rPr lang="en-US" b="1" dirty="0"/>
              <a:t>to leave behind all she knew and loved</a:t>
            </a:r>
            <a:r>
              <a:rPr lang="en-US" dirty="0"/>
              <a:t>. (2:11)</a:t>
            </a:r>
          </a:p>
          <a:p>
            <a:pPr>
              <a:spcBef>
                <a:spcPts val="400"/>
              </a:spcBef>
            </a:pPr>
            <a:r>
              <a:rPr lang="en-US" dirty="0"/>
              <a:t>Her faith and dedication evident to others. (Boaz prayed, </a:t>
            </a:r>
            <a:r>
              <a:rPr lang="en-US" i="1" dirty="0"/>
              <a:t>“May the Lord reward your work</a:t>
            </a:r>
            <a:r>
              <a:rPr lang="en-US" dirty="0"/>
              <a:t>…</a:t>
            </a:r>
            <a:r>
              <a:rPr lang="en-US" b="1" i="1" dirty="0"/>
              <a:t>under whose wings you have come to seek refuge</a:t>
            </a:r>
            <a:r>
              <a:rPr lang="en-US" dirty="0"/>
              <a:t>”; 2:11-12)</a:t>
            </a:r>
          </a:p>
          <a:p>
            <a:pPr marL="457200" lvl="0" indent="-381000" algn="l" rtl="0">
              <a:spcBef>
                <a:spcPts val="400"/>
              </a:spcBef>
              <a:spcAft>
                <a:spcPts val="0"/>
              </a:spcAft>
              <a:buSzPts val="2400"/>
              <a:buChar char="▹"/>
            </a:pPr>
            <a:r>
              <a:rPr lang="en-US" dirty="0"/>
              <a:t>What kind of future did she anticipate? Ruth didn’t know what the journey would entail but she put her life in God’s hands. (cf., Acts 27)</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5478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7500" y="412650"/>
            <a:ext cx="1928989" cy="12383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900" i="0" dirty="0">
                <a:solidFill>
                  <a:srgbClr val="002060"/>
                </a:solidFill>
              </a:rPr>
              <a:t>She trusted in God to provide</a:t>
            </a:r>
            <a:endParaRPr sz="2900" i="0" dirty="0">
              <a:solidFill>
                <a:srgbClr val="002060"/>
              </a:solidFill>
            </a:endParaRPr>
          </a:p>
        </p:txBody>
      </p:sp>
      <p:sp>
        <p:nvSpPr>
          <p:cNvPr id="134" name="Google Shape;134;p21"/>
          <p:cNvSpPr txBox="1">
            <a:spLocks noGrp="1"/>
          </p:cNvSpPr>
          <p:nvPr>
            <p:ph type="body" idx="1"/>
          </p:nvPr>
        </p:nvSpPr>
        <p:spPr>
          <a:xfrm>
            <a:off x="2246489" y="800100"/>
            <a:ext cx="6580011" cy="3807010"/>
          </a:xfrm>
          <a:prstGeom prst="rect">
            <a:avLst/>
          </a:prstGeom>
        </p:spPr>
        <p:txBody>
          <a:bodyPr spcFirstLastPara="1" wrap="square" lIns="91425" tIns="91425" rIns="91425" bIns="91425" anchor="t" anchorCtr="0">
            <a:noAutofit/>
          </a:bodyPr>
          <a:lstStyle/>
          <a:p>
            <a:pPr marL="457200" lvl="0" indent="-381000" algn="l" rtl="0">
              <a:lnSpc>
                <a:spcPts val="2400"/>
              </a:lnSpc>
              <a:spcBef>
                <a:spcPts val="400"/>
              </a:spcBef>
              <a:spcAft>
                <a:spcPts val="0"/>
              </a:spcAft>
              <a:buSzPts val="2400"/>
              <a:buChar char="▹"/>
            </a:pPr>
            <a:r>
              <a:rPr lang="en-US" b="1" i="1" dirty="0"/>
              <a:t>“Not knowing…”</a:t>
            </a:r>
            <a:r>
              <a:rPr lang="en-US" b="1" dirty="0"/>
              <a:t> </a:t>
            </a:r>
            <a:r>
              <a:rPr lang="en-US" dirty="0"/>
              <a:t>(Acts 20:22)</a:t>
            </a:r>
          </a:p>
          <a:p>
            <a:pPr marL="457200" lvl="0" indent="-381000" algn="l" rtl="0">
              <a:lnSpc>
                <a:spcPts val="2400"/>
              </a:lnSpc>
              <a:spcBef>
                <a:spcPts val="400"/>
              </a:spcBef>
              <a:spcAft>
                <a:spcPts val="0"/>
              </a:spcAft>
              <a:buSzPts val="2400"/>
              <a:buChar char="▹"/>
            </a:pPr>
            <a:r>
              <a:rPr lang="en-US" b="1" dirty="0"/>
              <a:t>Trusting God to provide requires action </a:t>
            </a:r>
            <a:r>
              <a:rPr lang="en-US" dirty="0"/>
              <a:t>including being a </a:t>
            </a:r>
            <a:r>
              <a:rPr lang="en-US" b="1" dirty="0"/>
              <a:t>diligent worker</a:t>
            </a:r>
            <a:r>
              <a:rPr lang="en-US" dirty="0"/>
              <a:t>. </a:t>
            </a:r>
            <a:br>
              <a:rPr lang="en-US" dirty="0"/>
            </a:br>
            <a:r>
              <a:rPr lang="en-US" dirty="0"/>
              <a:t>(Matthew 6:11; 2 Thessalonians 3:10-12; </a:t>
            </a:r>
            <a:br>
              <a:rPr lang="en-US" dirty="0"/>
            </a:br>
            <a:r>
              <a:rPr lang="en-US" dirty="0"/>
              <a:t>1 Timothy 5:8; Nehemiah 4:6; 1 Cor. 15:58)</a:t>
            </a:r>
          </a:p>
          <a:p>
            <a:pPr marL="457200" lvl="0" indent="-381000" algn="l" rtl="0">
              <a:lnSpc>
                <a:spcPts val="2400"/>
              </a:lnSpc>
              <a:spcBef>
                <a:spcPts val="400"/>
              </a:spcBef>
              <a:spcAft>
                <a:spcPts val="0"/>
              </a:spcAft>
              <a:buSzPts val="2400"/>
              <a:buChar char="▹"/>
            </a:pPr>
            <a:r>
              <a:rPr lang="en-US" b="1" dirty="0"/>
              <a:t>Contentedness and trust</a:t>
            </a:r>
            <a:r>
              <a:rPr lang="en-US" dirty="0"/>
              <a:t>. (Philippians 4:11-13)</a:t>
            </a:r>
          </a:p>
          <a:p>
            <a:pPr marL="457200" lvl="0" indent="-381000" algn="l" rtl="0">
              <a:lnSpc>
                <a:spcPts val="2400"/>
              </a:lnSpc>
              <a:spcBef>
                <a:spcPts val="400"/>
              </a:spcBef>
              <a:spcAft>
                <a:spcPts val="0"/>
              </a:spcAft>
              <a:buSzPts val="2400"/>
              <a:buChar char="▹"/>
            </a:pPr>
            <a:r>
              <a:rPr lang="en-US" dirty="0"/>
              <a:t>Are we willing to </a:t>
            </a:r>
            <a:r>
              <a:rPr lang="en-US" b="1" dirty="0"/>
              <a:t>spend ourselves</a:t>
            </a:r>
            <a:r>
              <a:rPr lang="en-US" dirty="0"/>
              <a:t> as she did? </a:t>
            </a:r>
            <a:br>
              <a:rPr lang="en-US" dirty="0"/>
            </a:br>
            <a:r>
              <a:rPr lang="en-US" dirty="0"/>
              <a:t>(2 Corinthians 12:15)</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4862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95111" y="536390"/>
            <a:ext cx="1851378" cy="123596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i="0" dirty="0">
                <a:solidFill>
                  <a:srgbClr val="002060"/>
                </a:solidFill>
              </a:rPr>
              <a:t>Ruth Forsook All!</a:t>
            </a:r>
            <a:endParaRPr sz="3200" i="0" dirty="0">
              <a:solidFill>
                <a:srgbClr val="002060"/>
              </a:solidFill>
            </a:endParaRPr>
          </a:p>
        </p:txBody>
      </p:sp>
      <p:sp>
        <p:nvSpPr>
          <p:cNvPr id="134" name="Google Shape;134;p21"/>
          <p:cNvSpPr txBox="1">
            <a:spLocks noGrp="1"/>
          </p:cNvSpPr>
          <p:nvPr>
            <p:ph type="body" idx="1"/>
          </p:nvPr>
        </p:nvSpPr>
        <p:spPr>
          <a:xfrm>
            <a:off x="2246489" y="666650"/>
            <a:ext cx="6423379" cy="3940460"/>
          </a:xfrm>
          <a:prstGeom prst="rect">
            <a:avLst/>
          </a:prstGeom>
        </p:spPr>
        <p:txBody>
          <a:bodyPr spcFirstLastPara="1" wrap="square" lIns="91425" tIns="91425" rIns="91425" bIns="91425" anchor="t" anchorCtr="0">
            <a:noAutofit/>
          </a:bodyPr>
          <a:lstStyle/>
          <a:p>
            <a:pPr marL="457200" lvl="0" indent="-381000" algn="l" rtl="0">
              <a:spcBef>
                <a:spcPts val="400"/>
              </a:spcBef>
              <a:spcAft>
                <a:spcPts val="0"/>
              </a:spcAft>
              <a:buSzPts val="2400"/>
              <a:buChar char="▹"/>
            </a:pPr>
            <a:r>
              <a:rPr lang="en-US" dirty="0"/>
              <a:t>Ruth is an example of one who by faith, lost their life to find it. (Matthew 10:37-39; 16:25)</a:t>
            </a:r>
          </a:p>
          <a:p>
            <a:pPr marL="457200" lvl="0" indent="-381000" algn="l" rtl="0">
              <a:spcBef>
                <a:spcPts val="400"/>
              </a:spcBef>
              <a:spcAft>
                <a:spcPts val="0"/>
              </a:spcAft>
              <a:buSzPts val="2400"/>
              <a:buChar char="▹"/>
            </a:pPr>
            <a:r>
              <a:rPr lang="en-US" dirty="0"/>
              <a:t>Ruth and Naomi would understand Job’s statement in Job 17:11, </a:t>
            </a:r>
            <a:r>
              <a:rPr lang="en-US" b="1" i="1" dirty="0"/>
              <a:t>“My plans are torn apart”</a:t>
            </a:r>
            <a:r>
              <a:rPr lang="en-US" dirty="0"/>
              <a:t>, yet they sought to submit to God’s plans. All of God’s useful servants find their </a:t>
            </a:r>
            <a:r>
              <a:rPr lang="en-US" i="1" dirty="0"/>
              <a:t>“plans torn apart”</a:t>
            </a:r>
            <a:r>
              <a:rPr lang="en-US" dirty="0"/>
              <a:t> at some point. </a:t>
            </a: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9097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1747</Words>
  <Application>Microsoft Office PowerPoint</Application>
  <PresentationFormat>On-screen Show (16:9)</PresentationFormat>
  <Paragraphs>103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Symbol</vt:lpstr>
      <vt:lpstr>Tinos</vt:lpstr>
      <vt:lpstr>Roboto</vt:lpstr>
      <vt:lpstr>Times New Roman</vt:lpstr>
      <vt:lpstr>Playfair Display</vt:lpstr>
      <vt:lpstr>Trebuchet MS</vt:lpstr>
      <vt:lpstr>Arial</vt:lpstr>
      <vt:lpstr>Calibri</vt:lpstr>
      <vt:lpstr>Tahoma</vt:lpstr>
      <vt:lpstr>Ophelia template</vt:lpstr>
      <vt:lpstr>Lessons From Ruth</vt:lpstr>
      <vt:lpstr>Context of Ruth</vt:lpstr>
      <vt:lpstr>Ruth’s Decision</vt:lpstr>
      <vt:lpstr>PowerPoint Presentation</vt:lpstr>
      <vt:lpstr>Naomi &amp; Ruth’s Return</vt:lpstr>
      <vt:lpstr>Lessons To Be Learned From Ruth</vt:lpstr>
      <vt:lpstr>Ruth Forsook All!</vt:lpstr>
      <vt:lpstr>She trusted in God to provide</vt:lpstr>
      <vt:lpstr>Ruth Forsook All!</vt:lpstr>
      <vt:lpstr>She was committed to Naomi</vt:lpstr>
      <vt:lpstr>She was a virtuous woman</vt:lpstr>
      <vt:lpstr>She was blessed…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Ruth</dc:title>
  <dc:creator>Chris Simmons</dc:creator>
  <cp:lastModifiedBy>Chris Simmons</cp:lastModifiedBy>
  <cp:revision>5</cp:revision>
  <cp:lastPrinted>2022-04-24T11:57:52Z</cp:lastPrinted>
  <dcterms:modified xsi:type="dcterms:W3CDTF">2022-04-26T22:13:01Z</dcterms:modified>
</cp:coreProperties>
</file>