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handoutMasterIdLst>
    <p:handoutMasterId r:id="rId12"/>
  </p:handoutMasterIdLst>
  <p:sldIdLst>
    <p:sldId id="256" r:id="rId2"/>
    <p:sldId id="304" r:id="rId3"/>
    <p:sldId id="261" r:id="rId4"/>
    <p:sldId id="303" r:id="rId5"/>
    <p:sldId id="299" r:id="rId6"/>
    <p:sldId id="295" r:id="rId7"/>
    <p:sldId id="296" r:id="rId8"/>
    <p:sldId id="297" r:id="rId9"/>
    <p:sldId id="298" r:id="rId10"/>
  </p:sldIdLst>
  <p:sldSz cx="9144000" cy="5143500" type="screen16x9"/>
  <p:notesSz cx="7010400" cy="9296400"/>
  <p:embeddedFontLst>
    <p:embeddedFont>
      <p:font typeface="Calibri" panose="020F0502020204030204" pitchFamily="34" charset="0"/>
      <p:regular r:id="rId13"/>
      <p:bold r:id="rId14"/>
      <p:italic r:id="rId15"/>
      <p:boldItalic r:id="rId16"/>
    </p:embeddedFont>
    <p:embeddedFont>
      <p:font typeface="Dosis" pitchFamily="2" charset="0"/>
      <p:regular r:id="rId17"/>
      <p:bold r:id="rId18"/>
    </p:embeddedFont>
    <p:embeddedFont>
      <p:font typeface="Roboto" panose="02000000000000000000" pitchFamily="2"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57B9CE-27B7-45A4-9341-B09BDB51A24E}">
  <a:tblStyle styleId="{AF57B9CE-27B7-45A4-9341-B09BDB51A2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1BD0C-065F-43EE-8344-79AE29CD5F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875" autoAdjust="0"/>
  </p:normalViewPr>
  <p:slideViewPr>
    <p:cSldViewPr snapToGrid="0">
      <p:cViewPr varScale="1">
        <p:scale>
          <a:sx n="68" d="100"/>
          <a:sy n="68" d="100"/>
        </p:scale>
        <p:origin x="1386" y="60"/>
      </p:cViewPr>
      <p:guideLst/>
    </p:cSldViewPr>
  </p:slideViewPr>
  <p:outlineViewPr>
    <p:cViewPr>
      <p:scale>
        <a:sx n="33" d="100"/>
        <a:sy n="33" d="100"/>
      </p:scale>
      <p:origin x="0" y="-7164"/>
    </p:cViewPr>
  </p:outlineViewPr>
  <p:notesTextViewPr>
    <p:cViewPr>
      <p:scale>
        <a:sx n="1" d="1"/>
        <a:sy n="1" d="1"/>
      </p:scale>
      <p:origin x="0" y="0"/>
    </p:cViewPr>
  </p:notesTextViewPr>
  <p:sorterViewPr>
    <p:cViewPr>
      <p:scale>
        <a:sx n="100" d="100"/>
        <a:sy n="100"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58E7D-0B02-459C-BC54-084863D32E6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F74049-53AC-4B89-80CF-A1F39300764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The Faith of Abraham</a:t>
            </a:r>
          </a:p>
        </p:txBody>
      </p:sp>
      <p:sp>
        <p:nvSpPr>
          <p:cNvPr id="4" name="Footer Placeholder 3">
            <a:extLst>
              <a:ext uri="{FF2B5EF4-FFF2-40B4-BE49-F238E27FC236}">
                <a16:creationId xmlns:a16="http://schemas.microsoft.com/office/drawing/2014/main" id="{ABFEDD46-D5CE-4D2D-B344-329D5D7E78F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10-10-21 pm</a:t>
            </a:r>
          </a:p>
        </p:txBody>
      </p:sp>
      <p:sp>
        <p:nvSpPr>
          <p:cNvPr id="5" name="Slide Number Placeholder 4">
            <a:extLst>
              <a:ext uri="{FF2B5EF4-FFF2-40B4-BE49-F238E27FC236}">
                <a16:creationId xmlns:a16="http://schemas.microsoft.com/office/drawing/2014/main" id="{EFDABD08-DD37-4828-BF2A-6664D6C6724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4EC1925-FDCD-48C5-8208-F1C3EA57FFAD}" type="slidenum">
              <a:rPr lang="en-US" smtClean="0"/>
              <a:t>‹#›</a:t>
            </a:fld>
            <a:endParaRPr lang="en-US"/>
          </a:p>
        </p:txBody>
      </p:sp>
    </p:spTree>
    <p:extLst>
      <p:ext uri="{BB962C8B-B14F-4D97-AF65-F5344CB8AC3E}">
        <p14:creationId xmlns:p14="http://schemas.microsoft.com/office/powerpoint/2010/main" val="39338168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1668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a:lnSpc>
                <a:spcPts val="1223"/>
              </a:lnSpc>
              <a:spcBef>
                <a:spcPts val="1146"/>
              </a:spcBef>
              <a:spcAft>
                <a:spcPts val="1146"/>
              </a:spcAft>
            </a:pPr>
            <a:r>
              <a:rPr lang="en-US" sz="1400" b="1"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The Christian’s understanding of God’s promise to produce a universal blessing through Abraham far exceeds Abraham’s understanding</a:t>
            </a:r>
            <a:r>
              <a:rPr lang="en-US" sz="1400"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 T</a:t>
            </a:r>
            <a:r>
              <a:rPr lang="en-US" sz="1400" dirty="0">
                <a:solidFill>
                  <a:srgbClr val="4D4C4C"/>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rPr>
              <a:t>he Christian knows the full meaning of the promise, knows the ultimate fulfillment of that promise was achieved in the death and resurrection of Jesus, and knows the ultimate objective was the opportunity for all people to have salvation in Christ.</a:t>
            </a:r>
            <a:r>
              <a:rPr lang="en-US" sz="1400"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 He has the written Word. </a:t>
            </a:r>
            <a:r>
              <a:rPr lang="en-US" sz="1400" dirty="0">
                <a:solidFill>
                  <a:srgbClr val="4D4C4C"/>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rPr>
              <a:t>He can see God working through history to keep that promise</a:t>
            </a:r>
            <a:r>
              <a:rPr lang="en-US" sz="1400"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ts val="1223"/>
              </a:lnSpc>
              <a:spcBef>
                <a:spcPts val="1146"/>
              </a:spcBef>
              <a:spcAft>
                <a:spcPts val="1146"/>
              </a:spcAft>
            </a:pPr>
            <a:r>
              <a:rPr lang="en-US" sz="1400" b="1" dirty="0">
                <a:solidFill>
                  <a:srgbClr val="4D4C4C"/>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rPr>
              <a:t>Yet, the best any Christian can hope to do is to equal the faith of Abraham</a:t>
            </a:r>
            <a:r>
              <a:rPr lang="en-US" sz="1400"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 God’s purpose began to take its earliest earthly form in Abraham because he was capable of having a faith which God could reckon for righteousness. </a:t>
            </a:r>
            <a:r>
              <a:rPr lang="en-US" sz="1400" b="1"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It is that same faith which will allow the Christian to be righteous before God</a:t>
            </a:r>
            <a:r>
              <a:rPr lang="en-US" sz="1400" dirty="0">
                <a:solidFill>
                  <a:srgbClr val="4D4C4C"/>
                </a:solidFill>
                <a:latin typeface="Verdana" panose="020B060403050404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dirty="0"/>
          </a:p>
        </p:txBody>
      </p:sp>
    </p:spTree>
    <p:extLst>
      <p:ext uri="{BB962C8B-B14F-4D97-AF65-F5344CB8AC3E}">
        <p14:creationId xmlns:p14="http://schemas.microsoft.com/office/powerpoint/2010/main" val="66845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800" b="1" dirty="0">
                <a:latin typeface="Times New Roman" panose="02020603050405020304" pitchFamily="18" charset="0"/>
                <a:ea typeface="Times New Roman" panose="02020603050405020304" pitchFamily="18" charset="0"/>
              </a:rPr>
              <a:t>Abram left a city thought to have had 500,000 people, two-storied houses, some with running water, to become a nomad dwelling in tents (Heb. 11:8)</a:t>
            </a:r>
            <a:r>
              <a:rPr lang="en-US" sz="1800" dirty="0">
                <a:latin typeface="Times New Roman" panose="02020603050405020304" pitchFamily="18" charset="0"/>
                <a:ea typeface="Times New Roman" panose="02020603050405020304" pitchFamily="18" charset="0"/>
              </a:rPr>
              <a:t>. </a:t>
            </a:r>
            <a:endParaRPr dirty="0"/>
          </a:p>
        </p:txBody>
      </p:sp>
    </p:spTree>
    <p:extLst>
      <p:ext uri="{BB962C8B-B14F-4D97-AF65-F5344CB8AC3E}">
        <p14:creationId xmlns:p14="http://schemas.microsoft.com/office/powerpoint/2010/main" val="252308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b="1" dirty="0">
                <a:latin typeface="Times New Roman" panose="02020603050405020304" pitchFamily="18" charset="0"/>
                <a:ea typeface="Times New Roman" panose="02020603050405020304" pitchFamily="18" charset="0"/>
              </a:rPr>
              <a:t>Abram left a city thought to have had 500,000 people, two-storied houses, some with running water, to become a nomad dwelling in tents (Heb. 11:8)</a:t>
            </a:r>
            <a:r>
              <a:rPr lang="en-US" sz="1400" dirty="0">
                <a:latin typeface="Times New Roman" panose="02020603050405020304" pitchFamily="18" charset="0"/>
                <a:ea typeface="Times New Roman" panose="02020603050405020304" pitchFamily="18" charset="0"/>
              </a:rPr>
              <a:t>. </a:t>
            </a:r>
          </a:p>
          <a:p>
            <a:pPr marL="0" indent="0">
              <a:buNone/>
            </a:pPr>
            <a:endParaRPr lang="en-US" sz="1400" dirty="0">
              <a:latin typeface="Times New Roman" panose="02020603050405020304" pitchFamily="18" charset="0"/>
            </a:endParaRPr>
          </a:p>
          <a:p>
            <a:pPr marL="0" indent="0">
              <a:buNone/>
            </a:pPr>
            <a:r>
              <a:rPr lang="en-US" sz="1400" dirty="0">
                <a:solidFill>
                  <a:srgbClr val="333333"/>
                </a:solidFill>
                <a:latin typeface="Verdana" panose="020B0604030504040204" pitchFamily="34" charset="0"/>
              </a:rPr>
              <a:t>Ur had hot and cold running water, a sewer system, multistory buildings, paved roads, major temples, ornate furniture, and a variety of metal instruments. The Sumerians developed a sexagesimal system that divided the hour into 60 minutes, the minute into 60 seconds, and the circle into 360 degrees—a system that we still use today. There were well developed law codes and a standard system of weights and measures. There was a system of canals connecting the Tigris and Euphrates river valleys to control floods and provide irrigation so farming could go on year-round. At the time of Abraham, Ur would have been on or very near the shore of the Persian Gulf, in the Euphrates River delta, though the vast amounts of sediment carried by the Tigris and Euphrates Rivers have since filled in about 150 miles of the original gulf. There was probably a port on the gulf shore that was alive with trade and fishing boats.</a:t>
            </a:r>
          </a:p>
          <a:p>
            <a:pPr marL="0" indent="0">
              <a:buNone/>
            </a:pPr>
            <a:endParaRPr lang="en-US" sz="1400" dirty="0">
              <a:solidFill>
                <a:srgbClr val="333333"/>
              </a:solidFill>
              <a:latin typeface="Verdana" panose="020B0604030504040204" pitchFamily="34" charset="0"/>
            </a:endParaRPr>
          </a:p>
          <a:p>
            <a:pPr marL="0" indent="0">
              <a:buNone/>
            </a:pPr>
            <a:r>
              <a:rPr lang="en-US" sz="1400" dirty="0">
                <a:solidFill>
                  <a:srgbClr val="333333"/>
                </a:solidFill>
                <a:latin typeface="Verdana" panose="020B0604030504040204" pitchFamily="34" charset="0"/>
              </a:rPr>
              <a:t>the artifacts from Abraham’s Ur are among the most impressive of all. Their craftsmanship is finer, more luxurious, better, than most of what came later.</a:t>
            </a:r>
          </a:p>
          <a:p>
            <a:pPr marL="0" indent="0">
              <a:buNone/>
            </a:pPr>
            <a:endParaRPr lang="en-US" sz="1400" dirty="0">
              <a:solidFill>
                <a:srgbClr val="333333"/>
              </a:solidFill>
              <a:latin typeface="Verdana" panose="020B0604030504040204" pitchFamily="34" charset="0"/>
            </a:endParaRPr>
          </a:p>
          <a:p>
            <a:pPr marL="0" indent="0">
              <a:buNone/>
            </a:pPr>
            <a:r>
              <a:rPr lang="en-US" sz="1400" dirty="0">
                <a:solidFill>
                  <a:srgbClr val="333333"/>
                </a:solidFill>
                <a:latin typeface="Verdana" panose="020B0604030504040204" pitchFamily="34" charset="0"/>
              </a:rPr>
              <a:t>If Abraham was a wealthy man in Ur, as he appears to have been, he must have possessed many treasures of the finest craftsmanship and the most exquisite materials. He would have lived in a mansion in Ur that would probably still look impressive today. As an upper class, free man, he would have attained a high level of education and must have been literate and fluent in Sumerian, Akkadian, various other Semitic languages (e.g., Amorite, Aramaic), and probably Egyptian as a trade language. He would have enjoyed a refined urban life in a highly advanced center of civilization. To leave all of this in order to journey to Canaan would have meant a huge sacrifice of material comfort for Abraham. Abraham lived in a tent in Canaan, not in a house, and he lived in rugged fields, deserts, and mountains, away from the conveniences of civilization. Whereas Ur had a perpetually dry and sunny climate with a stable water supply from rivers, Canaan had a far messier and more unpredictable climate, with rain, snow, frost, dew, and so forth. The only two centers of advanced civilization near Canaan were Egypt and Sodom, both of which were spiritually problematic and outside of the area where God wanted Abraham to live.</a:t>
            </a:r>
          </a:p>
          <a:p>
            <a:pPr marL="0" indent="0">
              <a:buNone/>
            </a:pPr>
            <a:endParaRPr lang="en-US" sz="1400" dirty="0">
              <a:solidFill>
                <a:srgbClr val="333333"/>
              </a:solidFill>
              <a:latin typeface="Verdana" panose="020B0604030504040204" pitchFamily="34" charset="0"/>
            </a:endParaRPr>
          </a:p>
          <a:p>
            <a:pPr marL="0" indent="0">
              <a:buNone/>
            </a:pPr>
            <a:r>
              <a:rPr lang="en-US" sz="1400" dirty="0"/>
              <a:t>https://truthonlybible.com/2015/02/13/ur-of-the-chaldees-abrahams-original-home/</a:t>
            </a:r>
            <a:endParaRPr lang="en-US" sz="1400" dirty="0">
              <a:solidFill>
                <a:srgbClr val="333333"/>
              </a:solidFill>
              <a:latin typeface="Verdana" panose="020B0604030504040204" pitchFamily="34" charset="0"/>
            </a:endParaRPr>
          </a:p>
          <a:p>
            <a:pPr marL="0" indent="0">
              <a:buNone/>
            </a:pPr>
            <a:endParaRPr sz="1400" dirty="0"/>
          </a:p>
        </p:txBody>
      </p:sp>
    </p:spTree>
    <p:extLst>
      <p:ext uri="{BB962C8B-B14F-4D97-AF65-F5344CB8AC3E}">
        <p14:creationId xmlns:p14="http://schemas.microsoft.com/office/powerpoint/2010/main" val="236179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7027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5366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dirty="0"/>
              <a:t>Acts 7:2-6</a:t>
            </a:r>
          </a:p>
          <a:p>
            <a:pPr marL="0" indent="0">
              <a:buNone/>
            </a:pPr>
            <a:r>
              <a:rPr lang="en-US" sz="1400" dirty="0"/>
              <a:t>And he said, "Hear me, brethren and fathers! The God of glory appeared to our father Abraham when he was in Mesopotamia, before he lived in Haran, 3 and said to him, 'LEAVE YOUR COUNTRY AND YOUR RELATIVES, AND COME INTO THE LAND THAT I WILL SHOW YOU.' 4 "Then he left the land of the Chaldeans and settled in Haran. From there, after his father died, God had him move to this country in which you are now living. 5 "But He gave him no inheritance in it, not even a foot of ground, and yet, even when he had no child, He promised that HE WOULD GIVE IT TO HIM AS A POSSESSION, AND TO HIS DESCENDANTS AFTER HIM. </a:t>
            </a:r>
          </a:p>
          <a:p>
            <a:pPr marL="0" indent="0">
              <a:buNone/>
            </a:pPr>
            <a:endParaRPr lang="en-US" dirty="0"/>
          </a:p>
          <a:p>
            <a:pPr marL="0" indent="0">
              <a:buNone/>
            </a:pPr>
            <a:r>
              <a:rPr lang="en-US" sz="1400" dirty="0"/>
              <a:t>Gen 11:31-32</a:t>
            </a:r>
          </a:p>
          <a:p>
            <a:pPr marL="0" indent="0">
              <a:buNone/>
            </a:pPr>
            <a:r>
              <a:rPr lang="en-US" sz="1400" dirty="0"/>
              <a:t> Terah took Abram his son, and Lot the son of Haran, his grandson, and Sarai his daughter-in-law, his son Abram's wife; and they went out together from Ur of the Chaldeans in order to enter the land of Canaan; and they went as far as Haran, and settled there. 32 The days of Terah were two hundred and five years; and Terah died in Haran.</a:t>
            </a:r>
          </a:p>
          <a:p>
            <a:pPr marL="0" indent="0">
              <a:buNone/>
            </a:pPr>
            <a:endParaRPr lang="en-US" dirty="0"/>
          </a:p>
        </p:txBody>
      </p:sp>
    </p:spTree>
    <p:extLst>
      <p:ext uri="{BB962C8B-B14F-4D97-AF65-F5344CB8AC3E}">
        <p14:creationId xmlns:p14="http://schemas.microsoft.com/office/powerpoint/2010/main" val="79502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chemeClr val="accent1"/>
          </a:solidFill>
          <a:ln>
            <a:noFill/>
          </a:ln>
        </p:spPr>
      </p:sp>
      <p:sp>
        <p:nvSpPr>
          <p:cNvPr id="12" name="Google Shape;12;p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p:nvPr/>
        </p:nvSpPr>
        <p:spPr>
          <a:xfrm flipH="1">
            <a:off x="1028475" y="4166400"/>
            <a:ext cx="8369700" cy="2280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903537" y="-38100"/>
            <a:ext cx="10524355" cy="5214650"/>
            <a:chOff x="-903537" y="-38100"/>
            <a:chExt cx="10524355" cy="5214650"/>
          </a:xfrm>
        </p:grpSpPr>
        <p:sp>
          <p:nvSpPr>
            <p:cNvPr id="32" name="Google Shape;32;p5"/>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33" name="Google Shape;33;p5"/>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5"/>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1pPr>
            <a:lvl2pPr lvl="1">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2pPr>
            <a:lvl3pPr lvl="2">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3pPr>
            <a:lvl4pPr lvl="3">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4pPr>
            <a:lvl5pPr lvl="4">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5pPr>
            <a:lvl6pPr lvl="5">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6pPr>
            <a:lvl7pPr lvl="6">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7pPr>
            <a:lvl8pPr lvl="7">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8pPr>
            <a:lvl9pPr lvl="8">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2"/>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5"/>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chemeClr val="lt1"/>
                </a:solidFill>
                <a:latin typeface="Roboto"/>
                <a:ea typeface="Roboto"/>
                <a:cs typeface="Roboto"/>
                <a:sym typeface="Roboto"/>
              </a:defRPr>
            </a:lvl1pPr>
            <a:lvl2pPr lvl="1" algn="ctr">
              <a:buNone/>
              <a:defRPr sz="1300" b="1">
                <a:solidFill>
                  <a:schemeClr val="lt1"/>
                </a:solidFill>
                <a:latin typeface="Roboto"/>
                <a:ea typeface="Roboto"/>
                <a:cs typeface="Roboto"/>
                <a:sym typeface="Roboto"/>
              </a:defRPr>
            </a:lvl2pPr>
            <a:lvl3pPr lvl="2" algn="ctr">
              <a:buNone/>
              <a:defRPr sz="1300" b="1">
                <a:solidFill>
                  <a:schemeClr val="lt1"/>
                </a:solidFill>
                <a:latin typeface="Roboto"/>
                <a:ea typeface="Roboto"/>
                <a:cs typeface="Roboto"/>
                <a:sym typeface="Roboto"/>
              </a:defRPr>
            </a:lvl3pPr>
            <a:lvl4pPr lvl="3" algn="ctr">
              <a:buNone/>
              <a:defRPr sz="1300" b="1">
                <a:solidFill>
                  <a:schemeClr val="lt1"/>
                </a:solidFill>
                <a:latin typeface="Roboto"/>
                <a:ea typeface="Roboto"/>
                <a:cs typeface="Roboto"/>
                <a:sym typeface="Roboto"/>
              </a:defRPr>
            </a:lvl4pPr>
            <a:lvl5pPr lvl="4" algn="ctr">
              <a:buNone/>
              <a:defRPr sz="1300" b="1">
                <a:solidFill>
                  <a:schemeClr val="lt1"/>
                </a:solidFill>
                <a:latin typeface="Roboto"/>
                <a:ea typeface="Roboto"/>
                <a:cs typeface="Roboto"/>
                <a:sym typeface="Roboto"/>
              </a:defRPr>
            </a:lvl5pPr>
            <a:lvl6pPr lvl="5" algn="ctr">
              <a:buNone/>
              <a:defRPr sz="1300" b="1">
                <a:solidFill>
                  <a:schemeClr val="lt1"/>
                </a:solidFill>
                <a:latin typeface="Roboto"/>
                <a:ea typeface="Roboto"/>
                <a:cs typeface="Roboto"/>
                <a:sym typeface="Roboto"/>
              </a:defRPr>
            </a:lvl6pPr>
            <a:lvl7pPr lvl="6" algn="ctr">
              <a:buNone/>
              <a:defRPr sz="1300" b="1">
                <a:solidFill>
                  <a:schemeClr val="lt1"/>
                </a:solidFill>
                <a:latin typeface="Roboto"/>
                <a:ea typeface="Roboto"/>
                <a:cs typeface="Roboto"/>
                <a:sym typeface="Roboto"/>
              </a:defRPr>
            </a:lvl7pPr>
            <a:lvl8pPr lvl="7" algn="ctr">
              <a:buNone/>
              <a:defRPr sz="1300" b="1">
                <a:solidFill>
                  <a:schemeClr val="lt1"/>
                </a:solidFill>
                <a:latin typeface="Roboto"/>
                <a:ea typeface="Roboto"/>
                <a:cs typeface="Roboto"/>
                <a:sym typeface="Roboto"/>
              </a:defRPr>
            </a:lvl8pPr>
            <a:lvl9pPr lvl="8" algn="ctr">
              <a:buNone/>
              <a:defRPr sz="1300" b="1">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Trapezoid 1">
            <a:extLst>
              <a:ext uri="{FF2B5EF4-FFF2-40B4-BE49-F238E27FC236}">
                <a16:creationId xmlns:a16="http://schemas.microsoft.com/office/drawing/2014/main" id="{75298AD5-D87B-47A2-A746-C1F21BD19378}"/>
              </a:ext>
            </a:extLst>
          </p:cNvPr>
          <p:cNvSpPr/>
          <p:nvPr/>
        </p:nvSpPr>
        <p:spPr>
          <a:xfrm>
            <a:off x="-1" y="-1"/>
            <a:ext cx="6739467" cy="4154311"/>
          </a:xfrm>
          <a:prstGeom prst="trapezoid">
            <a:avLst>
              <a:gd name="adj" fmla="val 0"/>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3"/>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Faith Of Abraham</a:t>
            </a:r>
            <a:br>
              <a:rPr lang="en" dirty="0"/>
            </a:br>
            <a:endParaRPr dirty="0"/>
          </a:p>
        </p:txBody>
      </p:sp>
      <p:sp>
        <p:nvSpPr>
          <p:cNvPr id="3" name="TextBox 2">
            <a:extLst>
              <a:ext uri="{FF2B5EF4-FFF2-40B4-BE49-F238E27FC236}">
                <a16:creationId xmlns:a16="http://schemas.microsoft.com/office/drawing/2014/main" id="{E99F0200-2723-479B-9E9A-7296403AD550}"/>
              </a:ext>
            </a:extLst>
          </p:cNvPr>
          <p:cNvSpPr txBox="1"/>
          <p:nvPr/>
        </p:nvSpPr>
        <p:spPr>
          <a:xfrm>
            <a:off x="1147285" y="3558335"/>
            <a:ext cx="4730045" cy="461665"/>
          </a:xfrm>
          <a:prstGeom prst="rect">
            <a:avLst/>
          </a:prstGeom>
          <a:noFill/>
        </p:spPr>
        <p:txBody>
          <a:bodyPr wrap="square" rtlCol="0">
            <a:spAutoFit/>
          </a:bodyPr>
          <a:lstStyle/>
          <a:p>
            <a:r>
              <a:rPr lang="en-US" sz="2400" dirty="0">
                <a:solidFill>
                  <a:schemeClr val="bg1"/>
                </a:solidFill>
              </a:rPr>
              <a:t>Hebrews 11:8-19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Walking through the OT scriptures</a:t>
            </a:r>
            <a:endParaRPr sz="3600" b="1" dirty="0"/>
          </a:p>
        </p:txBody>
      </p:sp>
      <p:sp>
        <p:nvSpPr>
          <p:cNvPr id="144" name="Google Shape;144;p18"/>
          <p:cNvSpPr txBox="1">
            <a:spLocks noGrp="1"/>
          </p:cNvSpPr>
          <p:nvPr>
            <p:ph type="body" idx="1"/>
          </p:nvPr>
        </p:nvSpPr>
        <p:spPr>
          <a:xfrm>
            <a:off x="594900" y="1277625"/>
            <a:ext cx="8368478" cy="3648300"/>
          </a:xfrm>
          <a:prstGeom prst="rect">
            <a:avLst/>
          </a:prstGeom>
        </p:spPr>
        <p:txBody>
          <a:bodyPr spcFirstLastPara="1" wrap="square" lIns="91425" tIns="91425" rIns="91425" bIns="91425" anchor="t" anchorCtr="0">
            <a:noAutofit/>
          </a:bodyPr>
          <a:lstStyle/>
          <a:p>
            <a:pPr marL="552450" lvl="0" indent="-514350" algn="l" rtl="0">
              <a:spcBef>
                <a:spcPts val="600"/>
              </a:spcBef>
              <a:spcAft>
                <a:spcPts val="0"/>
              </a:spcAft>
              <a:buSzPts val="3000"/>
              <a:buFont typeface="+mj-lt"/>
              <a:buAutoNum type="arabicPeriod"/>
            </a:pPr>
            <a:r>
              <a:rPr lang="en-US" b="1" dirty="0"/>
              <a:t>Lessons in the Garden of Eden. </a:t>
            </a:r>
            <a:r>
              <a:rPr lang="en-US" sz="1800" b="1" dirty="0"/>
              <a:t>(Genesis 1-3)</a:t>
            </a:r>
          </a:p>
          <a:p>
            <a:pPr marL="552450" lvl="0" indent="-514350" algn="l" rtl="0">
              <a:spcBef>
                <a:spcPts val="600"/>
              </a:spcBef>
              <a:spcAft>
                <a:spcPts val="0"/>
              </a:spcAft>
              <a:buSzPts val="3000"/>
              <a:buFont typeface="+mj-lt"/>
              <a:buAutoNum type="arabicPeriod"/>
            </a:pPr>
            <a:r>
              <a:rPr lang="en-US" b="1" dirty="0"/>
              <a:t>Lessons learned from Cain and Abel. </a:t>
            </a:r>
            <a:r>
              <a:rPr lang="en-US" sz="1800" b="1" dirty="0"/>
              <a:t>(Genesis 4)</a:t>
            </a:r>
          </a:p>
          <a:p>
            <a:pPr marL="552450" lvl="0" indent="-514350" algn="l" rtl="0">
              <a:spcBef>
                <a:spcPts val="600"/>
              </a:spcBef>
              <a:spcAft>
                <a:spcPts val="0"/>
              </a:spcAft>
              <a:buSzPts val="3000"/>
              <a:buFont typeface="+mj-lt"/>
              <a:buAutoNum type="arabicPeriod"/>
            </a:pPr>
            <a:r>
              <a:rPr lang="en-US" b="1" dirty="0"/>
              <a:t>Lessons learned from Noah and the flood. </a:t>
            </a:r>
            <a:r>
              <a:rPr lang="en-US" sz="1800" b="1" dirty="0"/>
              <a:t>(Genesis 6-7)</a:t>
            </a:r>
          </a:p>
          <a:p>
            <a:pPr marL="552450" lvl="0" indent="-514350" algn="l" rtl="0">
              <a:spcBef>
                <a:spcPts val="600"/>
              </a:spcBef>
              <a:spcAft>
                <a:spcPts val="0"/>
              </a:spcAft>
              <a:buSzPts val="3000"/>
              <a:buFont typeface="+mj-lt"/>
              <a:buAutoNum type="arabicPeriod"/>
            </a:pPr>
            <a:r>
              <a:rPr lang="en-US" b="1" dirty="0"/>
              <a:t>Lessons learned from the promises to Abraham and his faith in God. </a:t>
            </a:r>
            <a:r>
              <a:rPr lang="en-US" sz="1800" b="1" dirty="0"/>
              <a:t>(Genesis 12)</a:t>
            </a:r>
            <a:endParaRPr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19187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5 Key Old Tesatment Passages</a:t>
            </a:r>
            <a:endParaRPr sz="3600" b="1" dirty="0"/>
          </a:p>
        </p:txBody>
      </p:sp>
      <p:sp>
        <p:nvSpPr>
          <p:cNvPr id="144" name="Google Shape;144;p18"/>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552450" lvl="0" indent="-514350" algn="l" rtl="0">
              <a:spcBef>
                <a:spcPts val="600"/>
              </a:spcBef>
              <a:spcAft>
                <a:spcPts val="0"/>
              </a:spcAft>
              <a:buSzPts val="3000"/>
              <a:buFont typeface="+mj-lt"/>
              <a:buAutoNum type="arabicPeriod"/>
            </a:pPr>
            <a:r>
              <a:rPr lang="en-US" b="1" dirty="0"/>
              <a:t>Genesis 3:15 </a:t>
            </a:r>
            <a:r>
              <a:rPr lang="en-US" dirty="0"/>
              <a:t>- God’s promise of Satan’s defeat.</a:t>
            </a:r>
          </a:p>
          <a:p>
            <a:pPr marL="552450" lvl="0" indent="-514350" algn="l" rtl="0">
              <a:spcBef>
                <a:spcPts val="600"/>
              </a:spcBef>
              <a:spcAft>
                <a:spcPts val="0"/>
              </a:spcAft>
              <a:buSzPts val="3000"/>
              <a:buFont typeface="+mj-lt"/>
              <a:buAutoNum type="arabicPeriod"/>
            </a:pPr>
            <a:r>
              <a:rPr lang="en-US" b="1" dirty="0"/>
              <a:t>Genesis 12:1-3 </a:t>
            </a:r>
            <a:r>
              <a:rPr lang="en-US" dirty="0"/>
              <a:t>- God’s promise of blessing to all the nations of the earth through Abraham.</a:t>
            </a:r>
            <a:endParaRPr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t>Abraham: the Christian’s model of faith</a:t>
            </a:r>
            <a:endParaRPr sz="2800" b="1" dirty="0"/>
          </a:p>
        </p:txBody>
      </p:sp>
      <p:sp>
        <p:nvSpPr>
          <p:cNvPr id="144" name="Google Shape;144;p18"/>
          <p:cNvSpPr txBox="1">
            <a:spLocks noGrp="1"/>
          </p:cNvSpPr>
          <p:nvPr>
            <p:ph type="body" idx="1"/>
          </p:nvPr>
        </p:nvSpPr>
        <p:spPr>
          <a:xfrm>
            <a:off x="594900" y="1277625"/>
            <a:ext cx="8549100"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sz="2800" dirty="0"/>
              <a:t>We must have the faith that </a:t>
            </a:r>
            <a:r>
              <a:rPr lang="en-US" sz="2800" b="1" dirty="0"/>
              <a:t>surrenders all </a:t>
            </a:r>
            <a:r>
              <a:rPr lang="en-US" sz="2800" dirty="0"/>
              <a:t>to God. </a:t>
            </a:r>
          </a:p>
          <a:p>
            <a:r>
              <a:rPr lang="en-US" sz="2800" dirty="0"/>
              <a:t>We must be </a:t>
            </a:r>
            <a:r>
              <a:rPr lang="en-US" sz="2800" b="1" i="1" dirty="0"/>
              <a:t>“those who are of the faith of Abraham”</a:t>
            </a:r>
            <a:r>
              <a:rPr lang="en-US" sz="2800" dirty="0"/>
              <a:t>. (Romans 4:16; Gal. 3:7; cf., 2 Peter 1:3)</a:t>
            </a:r>
          </a:p>
          <a:p>
            <a:pPr marL="457200" lvl="0" indent="-419100" algn="l" rtl="0">
              <a:spcBef>
                <a:spcPts val="600"/>
              </a:spcBef>
              <a:spcAft>
                <a:spcPts val="0"/>
              </a:spcAft>
              <a:buSzPts val="3000"/>
              <a:buChar char="▸"/>
            </a:pPr>
            <a:r>
              <a:rPr lang="en-US" sz="2800" dirty="0"/>
              <a:t>Our call to become </a:t>
            </a:r>
            <a:r>
              <a:rPr lang="en-US" sz="2800" b="1" dirty="0"/>
              <a:t>Abraham’s seed</a:t>
            </a:r>
            <a:r>
              <a:rPr lang="en-US" sz="2800" dirty="0"/>
              <a:t>. </a:t>
            </a:r>
            <a:br>
              <a:rPr lang="en-US" sz="2800" dirty="0"/>
            </a:br>
            <a:r>
              <a:rPr lang="en-US" sz="2800" dirty="0"/>
              <a:t>(Gal. 3:29; cf., vs. 26-27)</a:t>
            </a:r>
          </a:p>
          <a:p>
            <a:pPr marL="457200" lvl="0" indent="-419100" algn="l" rtl="0">
              <a:spcBef>
                <a:spcPts val="600"/>
              </a:spcBef>
              <a:spcAft>
                <a:spcPts val="0"/>
              </a:spcAft>
              <a:buSzPts val="3000"/>
              <a:buChar char="▸"/>
            </a:pPr>
            <a:r>
              <a:rPr lang="en-US" sz="2800" dirty="0"/>
              <a:t>We must “</a:t>
            </a:r>
            <a:r>
              <a:rPr lang="en-US" sz="2800" b="1" i="1" dirty="0"/>
              <a:t>do the deeds of Abraham</a:t>
            </a:r>
            <a:r>
              <a:rPr lang="en-US" sz="2800" dirty="0"/>
              <a:t>” by faith </a:t>
            </a:r>
            <a:br>
              <a:rPr lang="en-US" sz="2800" dirty="0"/>
            </a:br>
            <a:r>
              <a:rPr lang="en-US" sz="2800" dirty="0"/>
              <a:t>(John 8:39; cf., Luke 3:8)</a:t>
            </a:r>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7596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Background of Abraham</a:t>
            </a:r>
            <a:endParaRPr sz="3600" b="1" dirty="0"/>
          </a:p>
        </p:txBody>
      </p:sp>
      <p:sp>
        <p:nvSpPr>
          <p:cNvPr id="144" name="Google Shape;144;p18"/>
          <p:cNvSpPr txBox="1">
            <a:spLocks noGrp="1"/>
          </p:cNvSpPr>
          <p:nvPr>
            <p:ph type="body" idx="1"/>
          </p:nvPr>
        </p:nvSpPr>
        <p:spPr>
          <a:xfrm>
            <a:off x="594900" y="1025175"/>
            <a:ext cx="8091900"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sz="2800" dirty="0"/>
              <a:t>About 2,000 years after the creation and about 2,000 years before Christ and 400 years after the flood. </a:t>
            </a:r>
          </a:p>
          <a:p>
            <a:pPr marL="457200" lvl="0" indent="-419100" algn="l" rtl="0">
              <a:spcBef>
                <a:spcPts val="600"/>
              </a:spcBef>
              <a:spcAft>
                <a:spcPts val="0"/>
              </a:spcAft>
              <a:buSzPts val="3000"/>
              <a:buChar char="▸"/>
            </a:pPr>
            <a:r>
              <a:rPr lang="en-US" sz="2800" dirty="0"/>
              <a:t>God used Abraham to preserve righteousness as Noah did. </a:t>
            </a:r>
            <a:endParaRPr sz="2800"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1671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Background of Abraham</a:t>
            </a:r>
            <a:endParaRPr sz="3600" b="1" dirty="0"/>
          </a:p>
        </p:txBody>
      </p:sp>
      <p:sp>
        <p:nvSpPr>
          <p:cNvPr id="144" name="Google Shape;144;p18"/>
          <p:cNvSpPr txBox="1">
            <a:spLocks noGrp="1"/>
          </p:cNvSpPr>
          <p:nvPr>
            <p:ph type="body" idx="1"/>
          </p:nvPr>
        </p:nvSpPr>
        <p:spPr>
          <a:xfrm>
            <a:off x="594900" y="1025175"/>
            <a:ext cx="8091900"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sz="2800" dirty="0"/>
              <a:t>From Ur of Chaldea where he lived until about age 70 in a very idolatrous, yet cultured and abundant environment.</a:t>
            </a:r>
          </a:p>
          <a:p>
            <a:r>
              <a:rPr lang="en-US" sz="2800" dirty="0"/>
              <a:t>Abraham had two brothers; </a:t>
            </a:r>
            <a:r>
              <a:rPr lang="en-US" sz="2800" dirty="0" err="1"/>
              <a:t>Nahor</a:t>
            </a:r>
            <a:r>
              <a:rPr lang="en-US" sz="2800" dirty="0"/>
              <a:t> and Haran. Haran died in Ur before God called him. (Genesis 11:27-32) </a:t>
            </a:r>
          </a:p>
          <a:p>
            <a:pPr lvl="1"/>
            <a:r>
              <a:rPr lang="en-US" sz="2800" dirty="0"/>
              <a:t>Lot was the son of Haran.</a:t>
            </a:r>
          </a:p>
          <a:p>
            <a:pPr lvl="1"/>
            <a:r>
              <a:rPr lang="en-US" sz="2800" dirty="0"/>
              <a:t>Abraham’s father was named Terah. </a:t>
            </a:r>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0547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animEffect transition="in" filter="fade">
                                      <p:cBhvr>
                                        <p:cTn id="15" dur="500"/>
                                        <p:tgtEl>
                                          <p:spTgt spid="14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4">
                                            <p:txEl>
                                              <p:pRg st="3" end="3"/>
                                            </p:txEl>
                                          </p:spTgt>
                                        </p:tgtEl>
                                        <p:attrNameLst>
                                          <p:attrName>style.visibility</p:attrName>
                                        </p:attrNameLst>
                                      </p:cBhvr>
                                      <p:to>
                                        <p:strVal val="visible"/>
                                      </p:to>
                                    </p:set>
                                    <p:animEffect transition="in" filter="fade">
                                      <p:cBhvr>
                                        <p:cTn id="18" dur="500"/>
                                        <p:tgtEl>
                                          <p:spTgt spid="1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t>Background of Abraham</a:t>
            </a:r>
            <a:endParaRPr sz="2800" b="1" dirty="0"/>
          </a:p>
        </p:txBody>
      </p:sp>
      <p:sp>
        <p:nvSpPr>
          <p:cNvPr id="144" name="Google Shape;144;p18"/>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dirty="0"/>
              <a:t>From Ur of Chaldea</a:t>
            </a:r>
          </a:p>
          <a:p>
            <a:pPr marL="457200" lvl="0" indent="-419100" algn="l" rtl="0">
              <a:spcBef>
                <a:spcPts val="600"/>
              </a:spcBef>
              <a:spcAft>
                <a:spcPts val="0"/>
              </a:spcAft>
              <a:buSzPts val="3000"/>
              <a:buChar char="▸"/>
            </a:pPr>
            <a:r>
              <a:rPr lang="en-US" dirty="0"/>
              <a:t>About 2,000 years after the creation and about 2,000 years before Christ. </a:t>
            </a:r>
            <a:endParaRPr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Picture 1">
            <a:extLst>
              <a:ext uri="{FF2B5EF4-FFF2-40B4-BE49-F238E27FC236}">
                <a16:creationId xmlns:a16="http://schemas.microsoft.com/office/drawing/2014/main" id="{4308F41C-5F9F-46C6-A70E-0D3A8B6FF535}"/>
              </a:ext>
            </a:extLst>
          </p:cNvPr>
          <p:cNvPicPr>
            <a:picLocks noChangeAspect="1"/>
          </p:cNvPicPr>
          <p:nvPr/>
        </p:nvPicPr>
        <p:blipFill>
          <a:blip r:embed="rId3"/>
          <a:stretch>
            <a:fillRect/>
          </a:stretch>
        </p:blipFill>
        <p:spPr>
          <a:xfrm>
            <a:off x="-191911" y="1025175"/>
            <a:ext cx="9335911" cy="3957752"/>
          </a:xfrm>
          <a:prstGeom prst="rect">
            <a:avLst/>
          </a:prstGeom>
        </p:spPr>
      </p:pic>
      <p:sp>
        <p:nvSpPr>
          <p:cNvPr id="3" name="Oval 2">
            <a:extLst>
              <a:ext uri="{FF2B5EF4-FFF2-40B4-BE49-F238E27FC236}">
                <a16:creationId xmlns:a16="http://schemas.microsoft.com/office/drawing/2014/main" id="{8FF6FF12-006C-4667-975A-CF31DAF658F3}"/>
              </a:ext>
            </a:extLst>
          </p:cNvPr>
          <p:cNvSpPr/>
          <p:nvPr/>
        </p:nvSpPr>
        <p:spPr>
          <a:xfrm>
            <a:off x="6276622" y="3691467"/>
            <a:ext cx="1762478"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FC386B-FDF3-404C-88E4-A936DEEBB200}"/>
              </a:ext>
            </a:extLst>
          </p:cNvPr>
          <p:cNvSpPr/>
          <p:nvPr/>
        </p:nvSpPr>
        <p:spPr>
          <a:xfrm>
            <a:off x="3053644" y="1890889"/>
            <a:ext cx="1762478"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B894114-0E73-4DC0-9E98-DB2AFE94EEC9}"/>
              </a:ext>
            </a:extLst>
          </p:cNvPr>
          <p:cNvSpPr/>
          <p:nvPr/>
        </p:nvSpPr>
        <p:spPr>
          <a:xfrm>
            <a:off x="1291166" y="3357875"/>
            <a:ext cx="1762478" cy="508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DC39B5-3D2C-4861-ABF4-2B295D0D8644}"/>
              </a:ext>
            </a:extLst>
          </p:cNvPr>
          <p:cNvCxnSpPr>
            <a:endCxn id="7" idx="5"/>
          </p:cNvCxnSpPr>
          <p:nvPr/>
        </p:nvCxnSpPr>
        <p:spPr>
          <a:xfrm flipH="1" flipV="1">
            <a:off x="4558013" y="2324494"/>
            <a:ext cx="2091143" cy="13669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281348-CEC9-47FD-86D7-1FC71B27351B}"/>
              </a:ext>
            </a:extLst>
          </p:cNvPr>
          <p:cNvCxnSpPr>
            <a:cxnSpLocks/>
          </p:cNvCxnSpPr>
          <p:nvPr/>
        </p:nvCxnSpPr>
        <p:spPr>
          <a:xfrm flipH="1">
            <a:off x="2302933" y="2398889"/>
            <a:ext cx="1106311" cy="9589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1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Background of Abraham</a:t>
            </a:r>
            <a:endParaRPr sz="3600" b="1" dirty="0"/>
          </a:p>
        </p:txBody>
      </p:sp>
      <p:sp>
        <p:nvSpPr>
          <p:cNvPr id="144" name="Google Shape;144;p18"/>
          <p:cNvSpPr txBox="1">
            <a:spLocks noGrp="1"/>
          </p:cNvSpPr>
          <p:nvPr>
            <p:ph type="body" idx="1"/>
          </p:nvPr>
        </p:nvSpPr>
        <p:spPr>
          <a:xfrm>
            <a:off x="594900" y="1025175"/>
            <a:ext cx="8091900"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sz="2800" dirty="0"/>
              <a:t>We might ask, how did Abraham come to believe in God in such an idolatrous environment?</a:t>
            </a:r>
          </a:p>
          <a:p>
            <a:pPr marL="457200" lvl="0" indent="-419100" algn="l" rtl="0">
              <a:spcBef>
                <a:spcPts val="600"/>
              </a:spcBef>
              <a:spcAft>
                <a:spcPts val="0"/>
              </a:spcAft>
              <a:buSzPts val="3000"/>
              <a:buChar char="▸"/>
            </a:pPr>
            <a:r>
              <a:rPr lang="en-US" sz="2800" dirty="0"/>
              <a:t>Remember Romans 10:17!</a:t>
            </a:r>
            <a:endParaRPr sz="2800"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9324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Background of Abraham</a:t>
            </a:r>
            <a:endParaRPr sz="3600" b="1" dirty="0"/>
          </a:p>
        </p:txBody>
      </p:sp>
      <p:sp>
        <p:nvSpPr>
          <p:cNvPr id="144" name="Google Shape;144;p18"/>
          <p:cNvSpPr txBox="1">
            <a:spLocks noGrp="1"/>
          </p:cNvSpPr>
          <p:nvPr>
            <p:ph type="body" idx="1"/>
          </p:nvPr>
        </p:nvSpPr>
        <p:spPr>
          <a:xfrm>
            <a:off x="594900" y="1025175"/>
            <a:ext cx="8323322" cy="3648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US" sz="2800" dirty="0"/>
              <a:t>While in such a wicked environment, God called to Abraham to </a:t>
            </a:r>
            <a:r>
              <a:rPr lang="en-US" sz="2800" i="1" dirty="0"/>
              <a:t>“</a:t>
            </a:r>
            <a:r>
              <a:rPr lang="en-US" sz="2800" b="1" i="1" dirty="0"/>
              <a:t>leave your country and your relatives, and come into the land that I will show you</a:t>
            </a:r>
            <a:r>
              <a:rPr lang="en-US" sz="2800" i="1" dirty="0"/>
              <a:t>.”</a:t>
            </a:r>
            <a:r>
              <a:rPr lang="en-US" sz="2800" dirty="0"/>
              <a:t> </a:t>
            </a:r>
            <a:r>
              <a:rPr lang="en-US" sz="2400" dirty="0"/>
              <a:t>(Acts 7:3-4)</a:t>
            </a:r>
          </a:p>
          <a:p>
            <a:pPr marL="457200" lvl="0" indent="-419100" algn="l" rtl="0">
              <a:spcBef>
                <a:spcPts val="600"/>
              </a:spcBef>
              <a:spcAft>
                <a:spcPts val="0"/>
              </a:spcAft>
              <a:buSzPts val="3000"/>
              <a:buChar char="▸"/>
            </a:pPr>
            <a:r>
              <a:rPr lang="en-US" sz="2800" dirty="0"/>
              <a:t>Abraham’s father, brother and nephew all came with him as far as Haran </a:t>
            </a:r>
            <a:r>
              <a:rPr lang="en-US" sz="2400" dirty="0"/>
              <a:t>(Genesis 11:31) </a:t>
            </a:r>
            <a:r>
              <a:rPr lang="en-US" sz="2800" dirty="0"/>
              <a:t>where they spent about 5 years and where his father Terah died. </a:t>
            </a:r>
            <a:endParaRPr sz="2800" dirty="0"/>
          </a:p>
        </p:txBody>
      </p:sp>
      <p:sp>
        <p:nvSpPr>
          <p:cNvPr id="145" name="Google Shape;145;p1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6142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theme/theme1.xml><?xml version="1.0" encoding="utf-8"?>
<a:theme xmlns:a="http://schemas.openxmlformats.org/drawingml/2006/main" name="William template">
  <a:themeElements>
    <a:clrScheme name="Custom 347">
      <a:dk1>
        <a:srgbClr val="222222"/>
      </a:dk1>
      <a:lt1>
        <a:srgbClr val="FFFFFF"/>
      </a:lt1>
      <a:dk2>
        <a:srgbClr val="666666"/>
      </a:dk2>
      <a:lt2>
        <a:srgbClr val="F3F3F3"/>
      </a:lt2>
      <a:accent1>
        <a:srgbClr val="FF8700"/>
      </a:accent1>
      <a:accent2>
        <a:srgbClr val="FFB840"/>
      </a:accent2>
      <a:accent3>
        <a:srgbClr val="333333"/>
      </a:accent3>
      <a:accent4>
        <a:srgbClr val="9B9796"/>
      </a:accent4>
      <a:accent5>
        <a:srgbClr val="C9C3BD"/>
      </a:accent5>
      <a:accent6>
        <a:srgbClr val="96C94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5354</TotalTime>
  <Words>1276</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Verdana</vt:lpstr>
      <vt:lpstr>Roboto</vt:lpstr>
      <vt:lpstr>Times New Roman</vt:lpstr>
      <vt:lpstr>Arial</vt:lpstr>
      <vt:lpstr>Dosis</vt:lpstr>
      <vt:lpstr>Calibri</vt:lpstr>
      <vt:lpstr>William template</vt:lpstr>
      <vt:lpstr>The Faith Of Abraham </vt:lpstr>
      <vt:lpstr>Walking through the OT scriptures</vt:lpstr>
      <vt:lpstr>5 Key Old Tesatment Passages</vt:lpstr>
      <vt:lpstr>Abraham: the Christian’s model of faith</vt:lpstr>
      <vt:lpstr>Background of Abraham</vt:lpstr>
      <vt:lpstr>Background of Abraham</vt:lpstr>
      <vt:lpstr>Background of Abraham</vt:lpstr>
      <vt:lpstr>Background of Abraham</vt:lpstr>
      <vt:lpstr>Background of Abraham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18</cp:revision>
  <cp:lastPrinted>2021-10-10T19:56:15Z</cp:lastPrinted>
  <dcterms:modified xsi:type="dcterms:W3CDTF">2022-04-02T14:57:52Z</dcterms:modified>
</cp:coreProperties>
</file>