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7"/>
  </p:notesMasterIdLst>
  <p:handoutMasterIdLst>
    <p:handoutMasterId r:id="rId18"/>
  </p:handoutMasterIdLst>
  <p:sldIdLst>
    <p:sldId id="473" r:id="rId2"/>
    <p:sldId id="474" r:id="rId3"/>
    <p:sldId id="448" r:id="rId4"/>
    <p:sldId id="476" r:id="rId5"/>
    <p:sldId id="478" r:id="rId6"/>
    <p:sldId id="475" r:id="rId7"/>
    <p:sldId id="477" r:id="rId8"/>
    <p:sldId id="479" r:id="rId9"/>
    <p:sldId id="480" r:id="rId10"/>
    <p:sldId id="481" r:id="rId11"/>
    <p:sldId id="482" r:id="rId12"/>
    <p:sldId id="483" r:id="rId13"/>
    <p:sldId id="484" r:id="rId14"/>
    <p:sldId id="485" r:id="rId15"/>
    <p:sldId id="486" r:id="rId16"/>
  </p:sldIdLst>
  <p:sldSz cx="9144000" cy="5143500" type="screen16x9"/>
  <p:notesSz cx="7102475" cy="9388475"/>
  <p:embeddedFontLs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Quicksand" panose="020B0604020202020204" charset="0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E042EE-030E-48AD-AEE1-48DBF1C2F338}">
  <a:tblStyle styleId="{8CE042EE-030E-48AD-AEE1-48DBF1C2F3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71A6B3E-507F-4017-96D8-7895C4FAF28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72" autoAdjust="0"/>
  </p:normalViewPr>
  <p:slideViewPr>
    <p:cSldViewPr snapToGrid="0">
      <p:cViewPr varScale="1">
        <p:scale>
          <a:sx n="91" d="100"/>
          <a:sy n="91" d="100"/>
        </p:scale>
        <p:origin x="726" y="96"/>
      </p:cViewPr>
      <p:guideLst/>
    </p:cSldViewPr>
  </p:slideViewPr>
  <p:outlineViewPr>
    <p:cViewPr>
      <p:scale>
        <a:sx n="33" d="100"/>
        <a:sy n="33" d="100"/>
      </p:scale>
      <p:origin x="0" y="-13356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196" y="-13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8CBE7F-6660-4D3F-8B11-15A218A723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F7BAD-B77F-468A-B69C-D4A6E57256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r>
              <a:rPr lang="en-US"/>
              <a:t>2/13/22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4C9651-65C1-40FA-AF7B-588865582E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r>
              <a:rPr lang="en-US"/>
              <a:t>Preaching The Second Coming Of Jesus Christ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C4CE35-62E8-458D-A311-B998BD9251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66550FCF-5888-4B85-B4DE-561837CCF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8072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93" tIns="94193" rIns="94193" bIns="94193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3" tIns="94193" rIns="94193" bIns="9419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5597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will we begin? When will we return to our Father if we’ve left? Do we see it’s at the 11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hour already? (Matthew 20:6)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have prepared for that day, we ought to be “looking for and hastening the coming of the day of God.” (2 Peter 3:12)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None/>
            </a:pPr>
            <a:endParaRPr lang="en-US" sz="12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011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None/>
            </a:pPr>
            <a:r>
              <a:rPr lang="en-US" sz="1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Once saved always saved is comforting but it’s a lie!</a:t>
            </a:r>
          </a:p>
        </p:txBody>
      </p:sp>
    </p:spTree>
    <p:extLst>
      <p:ext uri="{BB962C8B-B14F-4D97-AF65-F5344CB8AC3E}">
        <p14:creationId xmlns:p14="http://schemas.microsoft.com/office/powerpoint/2010/main" val="3009101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None/>
            </a:pPr>
            <a:r>
              <a:rPr lang="en-US" sz="1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Once saved always saved is comforting but it’s a lie!</a:t>
            </a:r>
          </a:p>
        </p:txBody>
      </p:sp>
    </p:spTree>
    <p:extLst>
      <p:ext uri="{BB962C8B-B14F-4D97-AF65-F5344CB8AC3E}">
        <p14:creationId xmlns:p14="http://schemas.microsoft.com/office/powerpoint/2010/main" val="1732182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None/>
            </a:pPr>
            <a:r>
              <a:rPr lang="en-US" sz="1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Once saved always saved is comforting but it’s a lie!</a:t>
            </a:r>
          </a:p>
        </p:txBody>
      </p:sp>
    </p:spTree>
    <p:extLst>
      <p:ext uri="{BB962C8B-B14F-4D97-AF65-F5344CB8AC3E}">
        <p14:creationId xmlns:p14="http://schemas.microsoft.com/office/powerpoint/2010/main" val="26052720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None/>
            </a:pPr>
            <a:r>
              <a:rPr lang="en-US" sz="1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Once saved always saved is comforting but it’s a lie!</a:t>
            </a:r>
          </a:p>
        </p:txBody>
      </p:sp>
    </p:spTree>
    <p:extLst>
      <p:ext uri="{BB962C8B-B14F-4D97-AF65-F5344CB8AC3E}">
        <p14:creationId xmlns:p14="http://schemas.microsoft.com/office/powerpoint/2010/main" val="4073633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None/>
            </a:pPr>
            <a:r>
              <a:rPr lang="en-US" sz="1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Once saved always saved is comforting but it’s a lie!</a:t>
            </a:r>
          </a:p>
        </p:txBody>
      </p:sp>
    </p:spTree>
    <p:extLst>
      <p:ext uri="{BB962C8B-B14F-4D97-AF65-F5344CB8AC3E}">
        <p14:creationId xmlns:p14="http://schemas.microsoft.com/office/powerpoint/2010/main" val="1667650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193" tIns="94193" rIns="94193" bIns="94193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400"/>
              <a:buFont typeface="Arial"/>
              <a:buNone/>
              <a:tabLst>
                <a:tab pos="1142856" algn="l"/>
              </a:tabLst>
              <a:defRPr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Life of Jesus: a life of </a:t>
            </a:r>
            <a:r>
              <a:rPr lang="en-US" sz="14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sacrifice</a:t>
            </a:r>
            <a:r>
              <a:rPr lang="en-US" sz="14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en-US" sz="14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en-US" sz="14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prayer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devotion to 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 kingdom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preparing &amp; training the 12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seeking the lost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ts val="1400"/>
              </a:lnSpc>
              <a:spcAft>
                <a:spcPts val="600"/>
              </a:spcAft>
              <a:buNone/>
              <a:tabLst>
                <a:tab pos="1142856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400"/>
              </a:lnSpc>
              <a:spcAft>
                <a:spcPts val="600"/>
              </a:spcAft>
              <a:buNone/>
              <a:tabLst>
                <a:tab pos="1142856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400"/>
              </a:lnSpc>
              <a:spcAft>
                <a:spcPts val="600"/>
              </a:spcAft>
              <a:buNone/>
              <a:tabLst>
                <a:tab pos="1142856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54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87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004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057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en-US" sz="1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Jesus spoke of those things that </a:t>
            </a:r>
            <a:r>
              <a:rPr lang="en-US" sz="1200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would precede and mark</a:t>
            </a:r>
            <a:r>
              <a:rPr lang="en-US" sz="1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“those days”</a:t>
            </a:r>
            <a:r>
              <a:rPr lang="en-US" sz="1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(vs. 6ff) and would </a:t>
            </a:r>
            <a:r>
              <a:rPr lang="en-US" sz="1200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serve as</a:t>
            </a:r>
            <a:r>
              <a:rPr lang="en-US" sz="1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“signs”</a:t>
            </a:r>
            <a:r>
              <a:rPr lang="en-US" sz="1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(vs. 30).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29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Note the context and the general call to repentance – they are not seeking God, they “abhor him who speaks with integrity” and their “sins are great” and yet they are “</a:t>
            </a:r>
            <a:r>
              <a:rPr lang="en-US" sz="1200" b="1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longing for the day of the Lord</a:t>
            </a: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”… why would they?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“Men desired the day of the Lord from discontentedness in their own condition; presumption of their own </a:t>
            </a:r>
            <a:r>
              <a:rPr lang="en-US" sz="12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innocency</a:t>
            </a: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; and from ignorance or misapprehension of the thing itself.” (The Biblical Illustrator)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1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“one-sided view of God’s character”</a:t>
            </a: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– seeing only a God of compassion and not a God who hates sin and who will reprove the unrepentant.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“In Israel's thinking, "the day of the LORD" was to be the time of God's culminating vengeance against her enemies, the day when their mighty Sovereign would fight on their behalf (Isa 34:1-3,8; </a:t>
            </a:r>
            <a:r>
              <a:rPr lang="en-US" sz="12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Jer</a:t>
            </a: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46:10). On that day, she thought, He would turn His wrath on the wicked nations, punishing with disaster and death those who had threatened His people (</a:t>
            </a:r>
            <a:r>
              <a:rPr lang="en-US" sz="12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Zeph</a:t>
            </a: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3:8; </a:t>
            </a:r>
            <a:r>
              <a:rPr lang="en-US" sz="12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Zech</a:t>
            </a: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14:1-3). On that day Israel would be permanently secured from danger, and exalted among all nations of the earth (Isa 24:21-23; Joel 3:1).” (Bible Knowledge Commentary)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They thought and said that the “Lord with was with” them. (Note Amos 5:11)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 reality, that day would be a day of </a:t>
            </a:r>
            <a:r>
              <a:rPr lang="en-US" sz="1200" b="1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“darkness and not light”</a:t>
            </a: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US" sz="12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74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836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45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319175" y="2233519"/>
            <a:ext cx="6680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cxnSp>
        <p:nvCxnSpPr>
          <p:cNvPr id="11" name="Google Shape;11;p2"/>
          <p:cNvCxnSpPr>
            <a:stCxn id="12" idx="4"/>
          </p:cNvCxnSpPr>
          <p:nvPr/>
        </p:nvCxnSpPr>
        <p:spPr>
          <a:xfrm>
            <a:off x="939750" y="2832475"/>
            <a:ext cx="0" cy="231090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845250" y="2643475"/>
            <a:ext cx="189000" cy="1890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Quicksand"/>
              <a:buNone/>
              <a:defRPr sz="1800"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165498" y="1086799"/>
            <a:ext cx="68580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29" name="Google Shape;29;p5"/>
          <p:cNvCxnSpPr/>
          <p:nvPr/>
        </p:nvCxnSpPr>
        <p:spPr>
          <a:xfrm>
            <a:off x="945638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Google Shape;30;p5"/>
          <p:cNvSpPr/>
          <p:nvPr/>
        </p:nvSpPr>
        <p:spPr>
          <a:xfrm>
            <a:off x="874396" y="605794"/>
            <a:ext cx="142500" cy="142500"/>
          </a:xfrm>
          <a:prstGeom prst="ellipse">
            <a:avLst/>
          </a:prstGeom>
          <a:solidFill>
            <a:schemeClr val="accen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5"/>
          <p:cNvSpPr/>
          <p:nvPr/>
        </p:nvSpPr>
        <p:spPr>
          <a:xfrm>
            <a:off x="844675" y="1400721"/>
            <a:ext cx="201900" cy="2019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52E8E-72CC-4390-A9FF-D9D4829D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2C6E4-DB92-44AC-AED4-C79EAAE6D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24F66-CEFE-4080-82CF-59D64113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15FC-6139-456B-8027-E8B4C1BB8660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53EFD-5DAF-4A52-90C4-DC5F8C9D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E5914-9BC2-40A4-9A92-D81CB2DF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E2A13-27D4-48D2-8F7F-20594D8AC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5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65498" y="1086799"/>
            <a:ext cx="68580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◦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▫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●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○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●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○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algn="r">
              <a:buNone/>
              <a:defRPr sz="12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9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1004552" y="1776248"/>
            <a:ext cx="8049296" cy="16170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Preaching T</a:t>
            </a:r>
            <a:r>
              <a:rPr lang="en-US" sz="4400" dirty="0"/>
              <a:t>he</a:t>
            </a:r>
            <a:r>
              <a:rPr lang="en" sz="4400" dirty="0"/>
              <a:t> Second Coming of Jesus</a:t>
            </a:r>
            <a:br>
              <a:rPr lang="en" sz="4400" dirty="0"/>
            </a:br>
            <a:r>
              <a:rPr lang="en" sz="4400" dirty="0"/>
              <a:t> </a:t>
            </a:r>
            <a:r>
              <a:rPr lang="en" sz="2800" dirty="0">
                <a:solidFill>
                  <a:schemeClr val="bg1"/>
                </a:solidFill>
              </a:rPr>
              <a:t>Matthew 24:44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556192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534" y="211015"/>
            <a:ext cx="7660929" cy="753972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Well-Intentioned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19" y="964987"/>
            <a:ext cx="8890782" cy="4178513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>
                <a:solidFill>
                  <a:schemeClr val="bg1"/>
                </a:solidFill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Those who always intended to obey the gospel some day.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Planned to prepare for that day but never did! (Luke 13:24ff)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Can we afford to put off our readiness? (Acts 22:16; Psalms 119:57-60; Isaiah 55:6) </a:t>
            </a:r>
            <a:r>
              <a:rPr lang="en-US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When will we begin? </a:t>
            </a:r>
          </a:p>
          <a:p>
            <a:pPr marL="280988" marR="0" indent="-280988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e ought to be </a:t>
            </a:r>
            <a:r>
              <a:rPr lang="en-US" b="1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“looking for and hastening the coming of the day of God.</a:t>
            </a:r>
            <a:r>
              <a:rPr lang="en-US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” (2 Peter 3:12)</a:t>
            </a:r>
            <a:endParaRPr lang="en-US" dirty="0">
              <a:solidFill>
                <a:schemeClr val="bg1"/>
              </a:solidFill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84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534" y="211015"/>
            <a:ext cx="7660929" cy="753972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Grieving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19" y="964987"/>
            <a:ext cx="8890782" cy="4178513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>
                <a:solidFill>
                  <a:schemeClr val="bg1"/>
                </a:solidFill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Those who obeyed but turned back.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Better not to have known the way of righteousness. </a:t>
            </a:r>
            <a:br>
              <a:rPr lang="en-US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(2 Peter 2:20-22)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When a righteous man turns from his righteousness. (Ezekiel 18:24; cf., Hebrews 6:4-6; 12:16-17)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We must continue to abide in Him. (1 John 2:28)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Pray no one here ever says, “what </a:t>
            </a: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could have been?”</a:t>
            </a:r>
            <a:endParaRPr lang="en-US" dirty="0">
              <a:solidFill>
                <a:schemeClr val="bg1"/>
              </a:solidFill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615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534" y="211015"/>
            <a:ext cx="7660929" cy="753972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Humbled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19" y="964987"/>
            <a:ext cx="8890782" cy="4178513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>
                <a:solidFill>
                  <a:schemeClr val="bg1"/>
                </a:solidFill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Those who defied &amp; rejected Jesus &amp; His authority.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i="1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“I never knew you; depart from Me…”</a:t>
            </a:r>
            <a:r>
              <a:rPr lang="en-US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(Matthew 7:21-23)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We can’t do whatever our heart/mind tells us to do if it isn’t based on God’s word. (1 Kings 12:33; Proverbs 14:12; Jeremiah 10:23)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On that day, “every </a:t>
            </a: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knee will bow”. (Philippians 2:10;  </a:t>
            </a:r>
            <a:br>
              <a:rPr lang="en-US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2 Thessalonians 1:6-10)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Will we humble o</a:t>
            </a: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urselves now? (Luke 5:8; Revelation 1:17)</a:t>
            </a:r>
            <a:endParaRPr lang="en-US" dirty="0">
              <a:solidFill>
                <a:schemeClr val="bg1"/>
              </a:solidFill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192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534" y="211015"/>
            <a:ext cx="7660929" cy="753972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Distracted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19" y="964987"/>
            <a:ext cx="8890782" cy="4178513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>
                <a:solidFill>
                  <a:schemeClr val="bg1"/>
                </a:solidFill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Believers who had other priorities.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Excuse makers. </a:t>
            </a: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(Luke 14:16-24)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Those w</a:t>
            </a:r>
            <a:r>
              <a:rPr lang="en-US" b="1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ith a divided heart. </a:t>
            </a: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(Mark 12:29-30; Deut. 6:5)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Not running to win</a:t>
            </a:r>
            <a:r>
              <a:rPr lang="en-US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 (1 Corinthians 9:24-27)</a:t>
            </a:r>
          </a:p>
        </p:txBody>
      </p:sp>
    </p:spTree>
    <p:extLst>
      <p:ext uri="{BB962C8B-B14F-4D97-AF65-F5344CB8AC3E}">
        <p14:creationId xmlns:p14="http://schemas.microsoft.com/office/powerpoint/2010/main" val="2146829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534" y="211015"/>
            <a:ext cx="7660929" cy="753972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Victorious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18" y="964987"/>
            <a:ext cx="8890782" cy="4178513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>
                <a:solidFill>
                  <a:schemeClr val="bg1"/>
                </a:solidFill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faithful, obedient and enduring servant.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Overcomers. </a:t>
            </a: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(Revelation 21:7; 12:11)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They will be rewarded. </a:t>
            </a:r>
            <a:r>
              <a:rPr lang="en-US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(2 Timothy 4:7-8)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They will rejoice. </a:t>
            </a: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(1 Peter 4:13)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They will rest from their labors &amp; trials. </a:t>
            </a:r>
            <a:r>
              <a:rPr lang="en-US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(Revelation 14:13)</a:t>
            </a: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They will obtain mercy</a:t>
            </a: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 (2 Timothy 1:18)</a:t>
            </a:r>
            <a:endParaRPr lang="en-US" dirty="0">
              <a:solidFill>
                <a:schemeClr val="bg1"/>
              </a:solidFill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0988" indent="-280988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They will find relief. </a:t>
            </a: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(2 Thessalonians 1:7)</a:t>
            </a:r>
            <a:endParaRPr lang="en-US" dirty="0">
              <a:solidFill>
                <a:schemeClr val="bg1"/>
              </a:solidFill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929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534" y="211015"/>
            <a:ext cx="7660929" cy="753972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What Will That Day Be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4987"/>
            <a:ext cx="9144000" cy="4178513"/>
          </a:xfrm>
        </p:spPr>
        <p:txBody>
          <a:bodyPr>
            <a:noAutofit/>
          </a:bodyPr>
          <a:lstStyle/>
          <a:p>
            <a:pPr marL="338138" marR="0" indent="-338138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00B0F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surprised</a:t>
            </a:r>
            <a:r>
              <a:rPr lang="en-US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- unbelievers who never thought the day would come.</a:t>
            </a:r>
            <a:endParaRPr lang="en-US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Those </a:t>
            </a:r>
            <a:r>
              <a:rPr lang="en-US" b="1" dirty="0">
                <a:solidFill>
                  <a:srgbClr val="00B0F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well intentioned </a:t>
            </a:r>
            <a:r>
              <a:rPr lang="en-US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- who had intended to obey:</a:t>
            </a:r>
            <a:endParaRPr lang="en-US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00B0F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grieving</a:t>
            </a:r>
            <a:r>
              <a:rPr lang="en-US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– who obeyed but turned back.</a:t>
            </a:r>
            <a:endParaRPr lang="en-US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00B0F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humbled</a:t>
            </a:r>
            <a:r>
              <a:rPr lang="en-US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– those who rejected Jesus &amp; His authority.</a:t>
            </a:r>
            <a:endParaRPr lang="en-US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00B0F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distracted</a:t>
            </a:r>
            <a:r>
              <a:rPr lang="en-US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- Believers who had other priorities</a:t>
            </a:r>
            <a:endParaRPr lang="en-US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00B0F0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victorious</a:t>
            </a:r>
            <a:r>
              <a:rPr lang="en-US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</a:t>
            </a:r>
            <a:r>
              <a:rPr lang="en-US" b="1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faithful, obedient and enduring.</a:t>
            </a:r>
            <a:endParaRPr lang="en-US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26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914398" y="-164494"/>
            <a:ext cx="7673725" cy="8438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bg1"/>
                </a:solidFill>
              </a:rPr>
              <a:t>Preaching Jesus</a:t>
            </a:r>
            <a:endParaRPr sz="3200" dirty="0">
              <a:solidFill>
                <a:srgbClr val="39C0BA"/>
              </a:solidFill>
            </a:endParaRPr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23157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457943-C3BB-42F6-8CB6-D58970EB2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398" y="1169662"/>
            <a:ext cx="8157459" cy="364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-457200">
              <a:spcBef>
                <a:spcPts val="0"/>
              </a:spcBef>
              <a:spcAft>
                <a:spcPts val="600"/>
              </a:spcAft>
              <a:buSzPct val="101000"/>
              <a:buFont typeface="+mj-lt"/>
              <a:buAutoNum type="arabicPeriod"/>
            </a:pPr>
            <a:r>
              <a:rPr lang="en-US" sz="28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origin, identity and nature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-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ct val="101000"/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prophesied Messiah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ct val="101000"/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life He lived in the flesh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1000"/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 </a:t>
            </a: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death and resurrection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1000"/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 church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1000"/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 “plan” of salvation.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1000"/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 second coming.</a:t>
            </a:r>
          </a:p>
        </p:txBody>
      </p:sp>
    </p:spTree>
    <p:extLst>
      <p:ext uri="{BB962C8B-B14F-4D97-AF65-F5344CB8AC3E}">
        <p14:creationId xmlns:p14="http://schemas.microsoft.com/office/powerpoint/2010/main" val="219123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474" y="140677"/>
            <a:ext cx="7331411" cy="753972"/>
          </a:xfrm>
        </p:spPr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</a:rPr>
              <a:t>What kind of days are coming?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94" y="894649"/>
            <a:ext cx="8412481" cy="4248851"/>
          </a:xfrm>
        </p:spPr>
        <p:txBody>
          <a:bodyPr>
            <a:normAutofit/>
          </a:bodyPr>
          <a:lstStyle/>
          <a:p>
            <a:r>
              <a:rPr lang="en-US" sz="2800" dirty="0"/>
              <a:t>Good, bad, hopeful, discouraging - some important and some seemingly not. </a:t>
            </a:r>
          </a:p>
          <a:p>
            <a:r>
              <a:rPr lang="en-US" sz="2800" dirty="0"/>
              <a:t>We don’t know what’s coming! (James 4:13-17; Psalms 39:4-6)</a:t>
            </a:r>
          </a:p>
          <a:p>
            <a:r>
              <a:rPr lang="en-US" sz="2800" dirty="0"/>
              <a:t>God’s word speaks of a day coming unlike any other.</a:t>
            </a:r>
          </a:p>
        </p:txBody>
      </p:sp>
    </p:spTree>
    <p:extLst>
      <p:ext uri="{BB962C8B-B14F-4D97-AF65-F5344CB8AC3E}">
        <p14:creationId xmlns:p14="http://schemas.microsoft.com/office/powerpoint/2010/main" val="275661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474" y="140677"/>
            <a:ext cx="7331411" cy="753972"/>
          </a:xfrm>
        </p:spPr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</a:rPr>
              <a:t>“Those Days” vs. “That Day”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09" y="894649"/>
            <a:ext cx="9017391" cy="4248851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Jesus referred to coming </a:t>
            </a:r>
            <a:r>
              <a:rPr lang="en-US" sz="2800" b="1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“days”</a:t>
            </a:r>
            <a:r>
              <a:rPr lang="en-US" sz="2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(24:19, 22, 29, 30) when Jerusalem and the Temple would be destroyed.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There was also a question in vs. 3 about </a:t>
            </a:r>
            <a:r>
              <a:rPr lang="en-US" sz="2800" b="1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“the end of the age”</a:t>
            </a:r>
            <a:r>
              <a:rPr lang="en-US" sz="2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and Jesus said, </a:t>
            </a:r>
            <a:r>
              <a:rPr lang="en-US" sz="2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b="1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But of THAT DAY</a:t>
            </a:r>
            <a:r>
              <a:rPr lang="en-US" sz="2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and hour </a:t>
            </a:r>
            <a:r>
              <a:rPr lang="en-US" sz="2800" b="1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no one knows</a:t>
            </a:r>
            <a:r>
              <a:rPr lang="en-US" sz="2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, not even the angels of heaven, </a:t>
            </a:r>
            <a:r>
              <a:rPr lang="en-US" sz="2800" b="1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nor the Son</a:t>
            </a:r>
            <a:r>
              <a:rPr lang="en-US" sz="2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, but </a:t>
            </a:r>
            <a:r>
              <a:rPr lang="en-US" sz="2800" b="1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 Father alone</a:t>
            </a:r>
            <a:r>
              <a:rPr lang="en-US" sz="2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.” </a:t>
            </a:r>
            <a:r>
              <a:rPr lang="en-US" sz="2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(vs. 36)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Jesus will come again! (John 14:3)</a:t>
            </a:r>
            <a:endParaRPr lang="en-US" sz="2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5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472" y="163129"/>
            <a:ext cx="7331411" cy="753972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Jesus’ Exhortation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83" y="917101"/>
            <a:ext cx="8371351" cy="4248851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Thus, Jesus exhorts, </a:t>
            </a:r>
            <a:r>
              <a:rPr lang="en-US" sz="3200" b="1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“be on the alert”</a:t>
            </a:r>
            <a:r>
              <a:rPr lang="en-US" sz="3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(vs. 42) and </a:t>
            </a:r>
            <a:r>
              <a:rPr lang="en-US" sz="3200" b="1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“be ready”</a:t>
            </a:r>
            <a:r>
              <a:rPr lang="en-US" sz="3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(vs. 44) since we don’t know about </a:t>
            </a:r>
            <a:r>
              <a:rPr lang="en-US" sz="3200" b="1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“that day”</a:t>
            </a:r>
            <a:r>
              <a:rPr lang="en-US" sz="3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preparations to make right now (Matthew 25:1-13) because of our inability to know when it will be.</a:t>
            </a:r>
          </a:p>
        </p:txBody>
      </p:sp>
    </p:spTree>
    <p:extLst>
      <p:ext uri="{BB962C8B-B14F-4D97-AF65-F5344CB8AC3E}">
        <p14:creationId xmlns:p14="http://schemas.microsoft.com/office/powerpoint/2010/main" val="4012346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294" y="168812"/>
            <a:ext cx="7331411" cy="753972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Outline of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775" y="1280160"/>
            <a:ext cx="7990448" cy="3863340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effectLst/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Jesus is coming</a:t>
            </a:r>
            <a:r>
              <a:rPr lang="en-US" sz="3600" dirty="0">
                <a:solidFill>
                  <a:schemeClr val="bg1"/>
                </a:solidFill>
                <a:effectLst/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(Old Testament), </a:t>
            </a:r>
            <a:endParaRPr lang="en-US" sz="3600" dirty="0">
              <a:solidFill>
                <a:schemeClr val="bg1"/>
              </a:solidFill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effectLst/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Jesus is here</a:t>
            </a:r>
            <a:r>
              <a:rPr lang="en-US" sz="3600" dirty="0">
                <a:solidFill>
                  <a:schemeClr val="bg1"/>
                </a:solidFill>
                <a:effectLst/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(Gospels) and </a:t>
            </a:r>
            <a:endParaRPr lang="en-US" sz="3600" dirty="0">
              <a:solidFill>
                <a:schemeClr val="bg1"/>
              </a:solidFill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effectLst/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Jesus is coming again</a:t>
            </a:r>
            <a:r>
              <a:rPr lang="en-US" sz="3600" dirty="0">
                <a:solidFill>
                  <a:schemeClr val="bg1"/>
                </a:solidFill>
                <a:effectLst/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(Epistles)</a:t>
            </a:r>
            <a:endParaRPr lang="en-US" sz="3600" dirty="0">
              <a:solidFill>
                <a:schemeClr val="bg1"/>
              </a:solidFill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63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534" y="211015"/>
            <a:ext cx="7660929" cy="753972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What Will That Day Mean </a:t>
            </a:r>
            <a:r>
              <a:rPr lang="en-US" sz="3600" b="1">
                <a:solidFill>
                  <a:schemeClr val="bg1"/>
                </a:solidFill>
              </a:rPr>
              <a:t>To You?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774" y="1280160"/>
            <a:ext cx="8243669" cy="3863340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Amos 5:18</a:t>
            </a:r>
            <a:r>
              <a:rPr lang="en-US" sz="2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b="1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For what purpose will the day of the Lord be to you</a:t>
            </a:r>
            <a:r>
              <a:rPr lang="en-US" sz="2800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?”</a:t>
            </a:r>
            <a:endParaRPr lang="en-US" sz="2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Note the context and the call to repentance – they were not seeking God and their </a:t>
            </a:r>
            <a:r>
              <a:rPr lang="en-US" sz="2800" b="1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“sins are great”</a:t>
            </a:r>
            <a:r>
              <a:rPr lang="en-US" sz="2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 and yet they are “</a:t>
            </a:r>
            <a:r>
              <a:rPr lang="en-US" sz="2800" b="1" i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longing for the day of the Lord</a:t>
            </a:r>
            <a:r>
              <a:rPr lang="en-US" sz="2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”… why would they?</a:t>
            </a:r>
          </a:p>
        </p:txBody>
      </p:sp>
    </p:spTree>
    <p:extLst>
      <p:ext uri="{BB962C8B-B14F-4D97-AF65-F5344CB8AC3E}">
        <p14:creationId xmlns:p14="http://schemas.microsoft.com/office/powerpoint/2010/main" val="4108595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534" y="211015"/>
            <a:ext cx="7660929" cy="753972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What Will That Day Be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774" y="964987"/>
            <a:ext cx="8243669" cy="4178513"/>
          </a:xfrm>
        </p:spPr>
        <p:txBody>
          <a:bodyPr>
            <a:noAutofit/>
          </a:bodyPr>
          <a:lstStyle/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b="1" dirty="0">
                <a:solidFill>
                  <a:schemeClr val="bg1"/>
                </a:solidFill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will be sudden and unexpected </a:t>
            </a: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(John 5:28; </a:t>
            </a:r>
            <a:br>
              <a:rPr lang="en-US" dirty="0">
                <a:solidFill>
                  <a:schemeClr val="bg1"/>
                </a:solidFill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Thessalonians 5:2, 3), </a:t>
            </a:r>
            <a:endParaRPr lang="en-US" sz="2800" dirty="0">
              <a:solidFill>
                <a:schemeClr val="bg1"/>
              </a:solidFill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b="1" dirty="0">
                <a:solidFill>
                  <a:schemeClr val="bg1"/>
                </a:solidFill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will be visible </a:t>
            </a: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(Colossians 3:4; Acts 1:11; </a:t>
            </a:r>
            <a:br>
              <a:rPr lang="en-US" dirty="0">
                <a:solidFill>
                  <a:schemeClr val="bg1"/>
                </a:solidFill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Corinthians 5:10; 2 Peter 3:10), </a:t>
            </a:r>
            <a:endParaRPr lang="en-US" dirty="0">
              <a:solidFill>
                <a:schemeClr val="bg1"/>
              </a:solidFill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b="1" dirty="0">
                <a:solidFill>
                  <a:schemeClr val="bg1"/>
                </a:solidFill>
                <a:effectLst/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will be personal</a:t>
            </a:r>
            <a:r>
              <a:rPr lang="en-US" sz="2800" dirty="0">
                <a:solidFill>
                  <a:schemeClr val="bg1"/>
                </a:solidFill>
                <a:effectLst/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bg1"/>
                </a:solidFill>
                <a:effectLst/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(John 14:3; Acts 1:11; 3:19-21; </a:t>
            </a:r>
            <a:br>
              <a:rPr lang="en-US" dirty="0">
                <a:solidFill>
                  <a:schemeClr val="bg1"/>
                </a:solidFill>
                <a:effectLst/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effectLst/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Thessalonians 4:16,17; Philippians 3:20; Colossians 3:4)</a:t>
            </a:r>
            <a:endParaRPr lang="en-US" dirty="0">
              <a:solidFill>
                <a:schemeClr val="bg1"/>
              </a:solidFill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369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534" y="211015"/>
            <a:ext cx="7660929" cy="753972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Surprised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774" y="964987"/>
            <a:ext cx="8243669" cy="4178513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bg1"/>
                </a:solidFill>
                <a:latin typeface="Quicksand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Unbelievers who never thought the day would come.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For many it will be a shock because they expected life to always go on as “normal”.  (</a:t>
            </a:r>
            <a:r>
              <a:rPr lang="en-US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24:37-39; </a:t>
            </a:r>
            <a:br>
              <a:rPr lang="en-US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Luke 12:16ff; 2 Peter 3:3-7)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an is tempted to put off the coming of that day. </a:t>
            </a:r>
            <a:br>
              <a:rPr lang="en-US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(2 Peter 3:3-7; Isaiah 56:12; Amos 6:3; 9:10)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Don’t be surprised! Have faith in God’s word.</a:t>
            </a:r>
          </a:p>
        </p:txBody>
      </p:sp>
    </p:spTree>
    <p:extLst>
      <p:ext uri="{BB962C8B-B14F-4D97-AF65-F5344CB8AC3E}">
        <p14:creationId xmlns:p14="http://schemas.microsoft.com/office/powerpoint/2010/main" val="1603059968"/>
      </p:ext>
    </p:extLst>
  </p:cSld>
  <p:clrMapOvr>
    <a:masterClrMapping/>
  </p:clrMapOvr>
</p:sld>
</file>

<file path=ppt/theme/theme1.xml><?xml version="1.0" encoding="utf-8"?>
<a:theme xmlns:a="http://schemas.openxmlformats.org/drawingml/2006/main" name="Eleanor template">
  <a:themeElements>
    <a:clrScheme name="Custom 347">
      <a:dk1>
        <a:srgbClr val="2E3037"/>
      </a:dk1>
      <a:lt1>
        <a:srgbClr val="FFFFFF"/>
      </a:lt1>
      <a:dk2>
        <a:srgbClr val="666666"/>
      </a:dk2>
      <a:lt2>
        <a:srgbClr val="F3F3F3"/>
      </a:lt2>
      <a:accent1>
        <a:srgbClr val="39C0BA"/>
      </a:accent1>
      <a:accent2>
        <a:srgbClr val="90E6E2"/>
      </a:accent2>
      <a:accent3>
        <a:srgbClr val="F35B69"/>
      </a:accent3>
      <a:accent4>
        <a:srgbClr val="FAB2B9"/>
      </a:accent4>
      <a:accent5>
        <a:srgbClr val="999FA9"/>
      </a:accent5>
      <a:accent6>
        <a:srgbClr val="E2E7EE"/>
      </a:accent6>
      <a:hlink>
        <a:srgbClr val="39C0B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126103</TotalTime>
  <Words>1337</Words>
  <Application>Microsoft Office PowerPoint</Application>
  <PresentationFormat>On-screen Show (16:9)</PresentationFormat>
  <Paragraphs>97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Quicksand</vt:lpstr>
      <vt:lpstr>Symbol</vt:lpstr>
      <vt:lpstr>Wingdings</vt:lpstr>
      <vt:lpstr>Courier New</vt:lpstr>
      <vt:lpstr>Times New Roman</vt:lpstr>
      <vt:lpstr>Arial</vt:lpstr>
      <vt:lpstr>Calibri</vt:lpstr>
      <vt:lpstr>Eleanor template</vt:lpstr>
      <vt:lpstr>Preaching The Second Coming of Jesus  Matthew 24:44</vt:lpstr>
      <vt:lpstr>Preaching Jesus</vt:lpstr>
      <vt:lpstr>What kind of days are coming?</vt:lpstr>
      <vt:lpstr>“Those Days” vs. “That Day”</vt:lpstr>
      <vt:lpstr>Jesus’ Exhortation</vt:lpstr>
      <vt:lpstr>Outline of the Bible</vt:lpstr>
      <vt:lpstr>What Will That Day Mean To You?</vt:lpstr>
      <vt:lpstr>What Will That Day Be Like</vt:lpstr>
      <vt:lpstr>The Surprised</vt:lpstr>
      <vt:lpstr>The Well-Intentioned</vt:lpstr>
      <vt:lpstr>The Grieving </vt:lpstr>
      <vt:lpstr>The Humbled </vt:lpstr>
      <vt:lpstr>The Distracted </vt:lpstr>
      <vt:lpstr>The Victorious </vt:lpstr>
      <vt:lpstr>What Will That Day Be To You?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Chris Simmons</dc:creator>
  <cp:lastModifiedBy>Chris Simmons</cp:lastModifiedBy>
  <cp:revision>116</cp:revision>
  <cp:lastPrinted>2022-02-13T03:30:23Z</cp:lastPrinted>
  <dcterms:modified xsi:type="dcterms:W3CDTF">2022-05-11T18:59:51Z</dcterms:modified>
</cp:coreProperties>
</file>