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4" r:id="rId4"/>
  </p:sldMasterIdLst>
  <p:notesMasterIdLst>
    <p:notesMasterId r:id="rId19"/>
  </p:notesMasterIdLst>
  <p:handoutMasterIdLst>
    <p:handoutMasterId r:id="rId20"/>
  </p:handoutMasterIdLst>
  <p:sldIdLst>
    <p:sldId id="256" r:id="rId5"/>
    <p:sldId id="263" r:id="rId6"/>
    <p:sldId id="264" r:id="rId7"/>
    <p:sldId id="265" r:id="rId8"/>
    <p:sldId id="266" r:id="rId9"/>
    <p:sldId id="267" r:id="rId10"/>
    <p:sldId id="268" r:id="rId11"/>
    <p:sldId id="269" r:id="rId12"/>
    <p:sldId id="270" r:id="rId13"/>
    <p:sldId id="271" r:id="rId14"/>
    <p:sldId id="272" r:id="rId15"/>
    <p:sldId id="273" r:id="rId16"/>
    <p:sldId id="278" r:id="rId17"/>
    <p:sldId id="279" r:id="rId18"/>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BC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1" autoAdjust="0"/>
    <p:restoredTop sz="86397" autoAdjust="0"/>
  </p:normalViewPr>
  <p:slideViewPr>
    <p:cSldViewPr snapToGrid="0">
      <p:cViewPr varScale="1">
        <p:scale>
          <a:sx n="59" d="100"/>
          <a:sy n="59" d="100"/>
        </p:scale>
        <p:origin x="300" y="6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8" d="100"/>
          <a:sy n="58" d="100"/>
        </p:scale>
        <p:origin x="2965" y="4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F069BEE-5C22-49A5-A892-F6E6A4002A1B}"/>
              </a:ext>
            </a:extLst>
          </p:cNvPr>
          <p:cNvSpPr>
            <a:spLocks noGrp="1"/>
          </p:cNvSpPr>
          <p:nvPr>
            <p:ph type="hdr" sz="quarter"/>
          </p:nvPr>
        </p:nvSpPr>
        <p:spPr>
          <a:xfrm>
            <a:off x="0" y="0"/>
            <a:ext cx="3077739" cy="471054"/>
          </a:xfrm>
          <a:prstGeom prst="rect">
            <a:avLst/>
          </a:prstGeom>
        </p:spPr>
        <p:txBody>
          <a:bodyPr vert="horz" lIns="94218" tIns="47108" rIns="94218" bIns="47108" rtlCol="0"/>
          <a:lstStyle>
            <a:lvl1pPr algn="l">
              <a:defRPr sz="1200"/>
            </a:lvl1pPr>
          </a:lstStyle>
          <a:p>
            <a:endParaRPr lang="en-US" dirty="0"/>
          </a:p>
        </p:txBody>
      </p:sp>
      <p:sp>
        <p:nvSpPr>
          <p:cNvPr id="3" name="Date Placeholder 2">
            <a:extLst>
              <a:ext uri="{FF2B5EF4-FFF2-40B4-BE49-F238E27FC236}">
                <a16:creationId xmlns:a16="http://schemas.microsoft.com/office/drawing/2014/main" id="{1494FB27-DC4B-4A29-B4F3-C665BDE47E71}"/>
              </a:ext>
            </a:extLst>
          </p:cNvPr>
          <p:cNvSpPr>
            <a:spLocks noGrp="1"/>
          </p:cNvSpPr>
          <p:nvPr>
            <p:ph type="dt" sz="quarter" idx="1"/>
          </p:nvPr>
        </p:nvSpPr>
        <p:spPr>
          <a:xfrm>
            <a:off x="4023093" y="0"/>
            <a:ext cx="3077739" cy="471054"/>
          </a:xfrm>
          <a:prstGeom prst="rect">
            <a:avLst/>
          </a:prstGeom>
        </p:spPr>
        <p:txBody>
          <a:bodyPr vert="horz" lIns="94218" tIns="47108" rIns="94218" bIns="47108" rtlCol="0"/>
          <a:lstStyle>
            <a:lvl1pPr algn="r">
              <a:defRPr sz="1200"/>
            </a:lvl1pPr>
          </a:lstStyle>
          <a:p>
            <a:r>
              <a:rPr lang="en-US"/>
              <a:t>3/20/2022 pm</a:t>
            </a:r>
            <a:endParaRPr lang="en-US" dirty="0"/>
          </a:p>
        </p:txBody>
      </p:sp>
      <p:sp>
        <p:nvSpPr>
          <p:cNvPr id="4" name="Footer Placeholder 3">
            <a:extLst>
              <a:ext uri="{FF2B5EF4-FFF2-40B4-BE49-F238E27FC236}">
                <a16:creationId xmlns:a16="http://schemas.microsoft.com/office/drawing/2014/main" id="{34A06FDF-174B-49EE-AD51-C827118F0FEB}"/>
              </a:ext>
            </a:extLst>
          </p:cNvPr>
          <p:cNvSpPr>
            <a:spLocks noGrp="1"/>
          </p:cNvSpPr>
          <p:nvPr>
            <p:ph type="ftr" sz="quarter" idx="2"/>
          </p:nvPr>
        </p:nvSpPr>
        <p:spPr>
          <a:xfrm>
            <a:off x="0" y="8917423"/>
            <a:ext cx="3077739" cy="471053"/>
          </a:xfrm>
          <a:prstGeom prst="rect">
            <a:avLst/>
          </a:prstGeom>
        </p:spPr>
        <p:txBody>
          <a:bodyPr vert="horz" lIns="94218" tIns="47108" rIns="94218" bIns="47108" rtlCol="0" anchor="b"/>
          <a:lstStyle>
            <a:lvl1pPr algn="l">
              <a:defRPr sz="1200"/>
            </a:lvl1pPr>
          </a:lstStyle>
          <a:p>
            <a:r>
              <a:rPr lang="en-US"/>
              <a:t>Now That I'm A Christian...Then What? Devotion to Prayer</a:t>
            </a:r>
            <a:endParaRPr lang="en-US" dirty="0"/>
          </a:p>
        </p:txBody>
      </p:sp>
      <p:sp>
        <p:nvSpPr>
          <p:cNvPr id="5" name="Slide Number Placeholder 4">
            <a:extLst>
              <a:ext uri="{FF2B5EF4-FFF2-40B4-BE49-F238E27FC236}">
                <a16:creationId xmlns:a16="http://schemas.microsoft.com/office/drawing/2014/main" id="{0CB610B1-614F-48C3-8F2D-C50C182871E6}"/>
              </a:ext>
            </a:extLst>
          </p:cNvPr>
          <p:cNvSpPr>
            <a:spLocks noGrp="1"/>
          </p:cNvSpPr>
          <p:nvPr>
            <p:ph type="sldNum" sz="quarter" idx="3"/>
          </p:nvPr>
        </p:nvSpPr>
        <p:spPr>
          <a:xfrm>
            <a:off x="4023093" y="8917423"/>
            <a:ext cx="3077739" cy="471053"/>
          </a:xfrm>
          <a:prstGeom prst="rect">
            <a:avLst/>
          </a:prstGeom>
        </p:spPr>
        <p:txBody>
          <a:bodyPr vert="horz" lIns="94218" tIns="47108" rIns="94218" bIns="47108" rtlCol="0" anchor="b"/>
          <a:lstStyle>
            <a:lvl1pPr algn="r">
              <a:defRPr sz="1200"/>
            </a:lvl1pPr>
          </a:lstStyle>
          <a:p>
            <a:fld id="{9A2751AA-B992-41E5-A909-E1A2443E23F4}" type="slidenum">
              <a:rPr lang="en-US" smtClean="0"/>
              <a:t>‹#›</a:t>
            </a:fld>
            <a:endParaRPr lang="en-US" dirty="0"/>
          </a:p>
        </p:txBody>
      </p:sp>
    </p:spTree>
    <p:extLst>
      <p:ext uri="{BB962C8B-B14F-4D97-AF65-F5344CB8AC3E}">
        <p14:creationId xmlns:p14="http://schemas.microsoft.com/office/powerpoint/2010/main" val="1276169516"/>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18" tIns="47108" rIns="94218" bIns="47108" rtlCol="0"/>
          <a:lstStyle>
            <a:lvl1pPr algn="l">
              <a:defRPr sz="1200"/>
            </a:lvl1pPr>
          </a:lstStyle>
          <a:p>
            <a:endParaRPr lang="en-US" dirty="0"/>
          </a:p>
        </p:txBody>
      </p:sp>
      <p:sp>
        <p:nvSpPr>
          <p:cNvPr id="3" name="Date Placeholder 2"/>
          <p:cNvSpPr>
            <a:spLocks noGrp="1"/>
          </p:cNvSpPr>
          <p:nvPr>
            <p:ph type="dt" idx="1"/>
          </p:nvPr>
        </p:nvSpPr>
        <p:spPr>
          <a:xfrm>
            <a:off x="4023093" y="0"/>
            <a:ext cx="3077739" cy="471054"/>
          </a:xfrm>
          <a:prstGeom prst="rect">
            <a:avLst/>
          </a:prstGeom>
        </p:spPr>
        <p:txBody>
          <a:bodyPr vert="horz" lIns="94218" tIns="47108" rIns="94218" bIns="47108" rtlCol="0"/>
          <a:lstStyle>
            <a:lvl1pPr algn="r">
              <a:defRPr sz="1200"/>
            </a:lvl1pPr>
          </a:lstStyle>
          <a:p>
            <a:r>
              <a:rPr lang="en-US"/>
              <a:t>3/20/2022 pm</a:t>
            </a:r>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18" tIns="47108" rIns="94218" bIns="47108"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18" tIns="47108" rIns="94218" bIns="4710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3"/>
            <a:ext cx="3077739" cy="471053"/>
          </a:xfrm>
          <a:prstGeom prst="rect">
            <a:avLst/>
          </a:prstGeom>
        </p:spPr>
        <p:txBody>
          <a:bodyPr vert="horz" lIns="94218" tIns="47108" rIns="94218" bIns="47108" rtlCol="0" anchor="b"/>
          <a:lstStyle>
            <a:lvl1pPr algn="l">
              <a:defRPr sz="1200"/>
            </a:lvl1pPr>
          </a:lstStyle>
          <a:p>
            <a:r>
              <a:rPr lang="en-US"/>
              <a:t>Now That I'm A Christian...Then What? Devotion to Prayer</a:t>
            </a:r>
            <a:endParaRPr lang="en-US" dirty="0"/>
          </a:p>
        </p:txBody>
      </p:sp>
      <p:sp>
        <p:nvSpPr>
          <p:cNvPr id="7" name="Slide Number Placeholder 6"/>
          <p:cNvSpPr>
            <a:spLocks noGrp="1"/>
          </p:cNvSpPr>
          <p:nvPr>
            <p:ph type="sldNum" sz="quarter" idx="5"/>
          </p:nvPr>
        </p:nvSpPr>
        <p:spPr>
          <a:xfrm>
            <a:off x="4023093" y="8917423"/>
            <a:ext cx="3077739" cy="471053"/>
          </a:xfrm>
          <a:prstGeom prst="rect">
            <a:avLst/>
          </a:prstGeom>
        </p:spPr>
        <p:txBody>
          <a:bodyPr vert="horz" lIns="94218" tIns="47108" rIns="94218" bIns="47108" rtlCol="0" anchor="b"/>
          <a:lstStyle>
            <a:lvl1pPr algn="r">
              <a:defRPr sz="1200"/>
            </a:lvl1pPr>
          </a:lstStyle>
          <a:p>
            <a:fld id="{C051351B-2C5D-457B-ABE5-B64DBC7BD410}" type="slidenum">
              <a:rPr lang="en-US" smtClean="0"/>
              <a:t>‹#›</a:t>
            </a:fld>
            <a:endParaRPr lang="en-US" dirty="0"/>
          </a:p>
        </p:txBody>
      </p:sp>
    </p:spTree>
    <p:extLst>
      <p:ext uri="{BB962C8B-B14F-4D97-AF65-F5344CB8AC3E}">
        <p14:creationId xmlns:p14="http://schemas.microsoft.com/office/powerpoint/2010/main" val="2027000911"/>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can be changed to reflect your school’s specific rules. </a:t>
            </a:r>
          </a:p>
        </p:txBody>
      </p:sp>
      <p:sp>
        <p:nvSpPr>
          <p:cNvPr id="4" name="Slide Number Placeholder 3"/>
          <p:cNvSpPr>
            <a:spLocks noGrp="1"/>
          </p:cNvSpPr>
          <p:nvPr>
            <p:ph type="sldNum" sz="quarter" idx="10"/>
          </p:nvPr>
        </p:nvSpPr>
        <p:spPr/>
        <p:txBody>
          <a:bodyPr/>
          <a:lstStyle/>
          <a:p>
            <a:fld id="{C051351B-2C5D-457B-ABE5-B64DBC7BD410}" type="slidenum">
              <a:rPr lang="en-US" smtClean="0"/>
              <a:t>1</a:t>
            </a:fld>
            <a:endParaRPr lang="en-US" dirty="0"/>
          </a:p>
        </p:txBody>
      </p:sp>
      <p:sp>
        <p:nvSpPr>
          <p:cNvPr id="5" name="Date Placeholder 4">
            <a:extLst>
              <a:ext uri="{FF2B5EF4-FFF2-40B4-BE49-F238E27FC236}">
                <a16:creationId xmlns:a16="http://schemas.microsoft.com/office/drawing/2014/main" id="{7410483E-ECD6-42D5-BA29-807D3B79CB02}"/>
              </a:ext>
            </a:extLst>
          </p:cNvPr>
          <p:cNvSpPr>
            <a:spLocks noGrp="1"/>
          </p:cNvSpPr>
          <p:nvPr>
            <p:ph type="dt" idx="1"/>
          </p:nvPr>
        </p:nvSpPr>
        <p:spPr/>
        <p:txBody>
          <a:bodyPr/>
          <a:lstStyle/>
          <a:p>
            <a:r>
              <a:rPr lang="en-US"/>
              <a:t>3/20/2022 pm</a:t>
            </a:r>
            <a:endParaRPr lang="en-US" dirty="0"/>
          </a:p>
        </p:txBody>
      </p:sp>
      <p:sp>
        <p:nvSpPr>
          <p:cNvPr id="6" name="Footer Placeholder 5">
            <a:extLst>
              <a:ext uri="{FF2B5EF4-FFF2-40B4-BE49-F238E27FC236}">
                <a16:creationId xmlns:a16="http://schemas.microsoft.com/office/drawing/2014/main" id="{887B37BA-7150-414B-BB39-0143144DFEC7}"/>
              </a:ext>
            </a:extLst>
          </p:cNvPr>
          <p:cNvSpPr>
            <a:spLocks noGrp="1"/>
          </p:cNvSpPr>
          <p:nvPr>
            <p:ph type="ftr" sz="quarter" idx="4"/>
          </p:nvPr>
        </p:nvSpPr>
        <p:spPr/>
        <p:txBody>
          <a:bodyPr/>
          <a:lstStyle/>
          <a:p>
            <a:r>
              <a:rPr lang="en-US"/>
              <a:t>Now That I'm A Christian...Then What? Devotion to Prayer</a:t>
            </a:r>
            <a:endParaRPr lang="en-US" dirty="0"/>
          </a:p>
        </p:txBody>
      </p:sp>
    </p:spTree>
    <p:extLst>
      <p:ext uri="{BB962C8B-B14F-4D97-AF65-F5344CB8AC3E}">
        <p14:creationId xmlns:p14="http://schemas.microsoft.com/office/powerpoint/2010/main" val="35190457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51351B-2C5D-457B-ABE5-B64DBC7BD410}" type="slidenum">
              <a:rPr lang="en-US" smtClean="0"/>
              <a:t>10</a:t>
            </a:fld>
            <a:endParaRPr lang="en-US" dirty="0"/>
          </a:p>
        </p:txBody>
      </p:sp>
      <p:sp>
        <p:nvSpPr>
          <p:cNvPr id="5" name="Date Placeholder 4">
            <a:extLst>
              <a:ext uri="{FF2B5EF4-FFF2-40B4-BE49-F238E27FC236}">
                <a16:creationId xmlns:a16="http://schemas.microsoft.com/office/drawing/2014/main" id="{EAC75C50-6232-4B8A-BF60-7DEBEF7EBC41}"/>
              </a:ext>
            </a:extLst>
          </p:cNvPr>
          <p:cNvSpPr>
            <a:spLocks noGrp="1"/>
          </p:cNvSpPr>
          <p:nvPr>
            <p:ph type="dt" idx="1"/>
          </p:nvPr>
        </p:nvSpPr>
        <p:spPr/>
        <p:txBody>
          <a:bodyPr/>
          <a:lstStyle/>
          <a:p>
            <a:r>
              <a:rPr lang="en-US"/>
              <a:t>3/20/2022 pm</a:t>
            </a:r>
            <a:endParaRPr lang="en-US" dirty="0"/>
          </a:p>
        </p:txBody>
      </p:sp>
      <p:sp>
        <p:nvSpPr>
          <p:cNvPr id="6" name="Footer Placeholder 5">
            <a:extLst>
              <a:ext uri="{FF2B5EF4-FFF2-40B4-BE49-F238E27FC236}">
                <a16:creationId xmlns:a16="http://schemas.microsoft.com/office/drawing/2014/main" id="{30E2AC87-9091-4E89-82C3-56602626D333}"/>
              </a:ext>
            </a:extLst>
          </p:cNvPr>
          <p:cNvSpPr>
            <a:spLocks noGrp="1"/>
          </p:cNvSpPr>
          <p:nvPr>
            <p:ph type="ftr" sz="quarter" idx="4"/>
          </p:nvPr>
        </p:nvSpPr>
        <p:spPr/>
        <p:txBody>
          <a:bodyPr/>
          <a:lstStyle/>
          <a:p>
            <a:r>
              <a:rPr lang="en-US"/>
              <a:t>Now That I'm A Christian...Then What? Devotion to Prayer</a:t>
            </a:r>
            <a:endParaRPr lang="en-US" dirty="0"/>
          </a:p>
        </p:txBody>
      </p:sp>
    </p:spTree>
    <p:extLst>
      <p:ext uri="{BB962C8B-B14F-4D97-AF65-F5344CB8AC3E}">
        <p14:creationId xmlns:p14="http://schemas.microsoft.com/office/powerpoint/2010/main" val="34911311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John 17:18</a:t>
            </a:r>
          </a:p>
          <a:p>
            <a:r>
              <a:rPr lang="en-US" dirty="0"/>
              <a:t>As You sent Me into the world, I also have sent them into the world.</a:t>
            </a:r>
          </a:p>
          <a:p>
            <a:endParaRPr lang="en-US" dirty="0"/>
          </a:p>
          <a:p>
            <a:r>
              <a:rPr lang="en-US" dirty="0"/>
              <a:t>2 Cor 5:17-21</a:t>
            </a:r>
          </a:p>
          <a:p>
            <a:r>
              <a:rPr lang="en-US" dirty="0"/>
              <a:t>Therefore if anyone is in Christ, he is a new creature; the old things passed away; behold, new things have come. 18 Now all these things are from God, who reconciled us to Himself through Christ and gave us the ministry of reconciliation, 19 namely, that God was in Christ reconciling the world to Himself, not counting their trespasses against them, and He has committed to us the word of reconciliation. </a:t>
            </a:r>
          </a:p>
          <a:p>
            <a:r>
              <a:rPr lang="en-US" dirty="0"/>
              <a:t>20 Therefore, we are ambassadors for Christ, as though God were making an appeal through us; we beg you on behalf of Christ, be reconciled to God. 21 He made Him who knew no sin to be sin on our behalf, so that we might become the righteousness of God in Him</a:t>
            </a:r>
          </a:p>
          <a:p>
            <a:endParaRPr lang="en-US" dirty="0"/>
          </a:p>
        </p:txBody>
      </p:sp>
      <p:sp>
        <p:nvSpPr>
          <p:cNvPr id="4" name="Slide Number Placeholder 3"/>
          <p:cNvSpPr>
            <a:spLocks noGrp="1"/>
          </p:cNvSpPr>
          <p:nvPr>
            <p:ph type="sldNum" sz="quarter" idx="5"/>
          </p:nvPr>
        </p:nvSpPr>
        <p:spPr/>
        <p:txBody>
          <a:bodyPr/>
          <a:lstStyle/>
          <a:p>
            <a:fld id="{C051351B-2C5D-457B-ABE5-B64DBC7BD410}" type="slidenum">
              <a:rPr lang="en-US" smtClean="0"/>
              <a:t>11</a:t>
            </a:fld>
            <a:endParaRPr lang="en-US" dirty="0"/>
          </a:p>
        </p:txBody>
      </p:sp>
      <p:sp>
        <p:nvSpPr>
          <p:cNvPr id="5" name="Date Placeholder 4">
            <a:extLst>
              <a:ext uri="{FF2B5EF4-FFF2-40B4-BE49-F238E27FC236}">
                <a16:creationId xmlns:a16="http://schemas.microsoft.com/office/drawing/2014/main" id="{998F94A5-9C87-4D58-93E6-66C430B1107C}"/>
              </a:ext>
            </a:extLst>
          </p:cNvPr>
          <p:cNvSpPr>
            <a:spLocks noGrp="1"/>
          </p:cNvSpPr>
          <p:nvPr>
            <p:ph type="dt" idx="1"/>
          </p:nvPr>
        </p:nvSpPr>
        <p:spPr/>
        <p:txBody>
          <a:bodyPr/>
          <a:lstStyle/>
          <a:p>
            <a:r>
              <a:rPr lang="en-US"/>
              <a:t>3/20/2022 pm</a:t>
            </a:r>
            <a:endParaRPr lang="en-US" dirty="0"/>
          </a:p>
        </p:txBody>
      </p:sp>
      <p:sp>
        <p:nvSpPr>
          <p:cNvPr id="6" name="Footer Placeholder 5">
            <a:extLst>
              <a:ext uri="{FF2B5EF4-FFF2-40B4-BE49-F238E27FC236}">
                <a16:creationId xmlns:a16="http://schemas.microsoft.com/office/drawing/2014/main" id="{4E381BC2-BFD6-487B-ACCB-03D5F6C15164}"/>
              </a:ext>
            </a:extLst>
          </p:cNvPr>
          <p:cNvSpPr>
            <a:spLocks noGrp="1"/>
          </p:cNvSpPr>
          <p:nvPr>
            <p:ph type="ftr" sz="quarter" idx="4"/>
          </p:nvPr>
        </p:nvSpPr>
        <p:spPr/>
        <p:txBody>
          <a:bodyPr/>
          <a:lstStyle/>
          <a:p>
            <a:r>
              <a:rPr lang="en-US"/>
              <a:t>Now That I'm A Christian...Then What? Devotion to Prayer</a:t>
            </a:r>
            <a:endParaRPr lang="en-US" dirty="0"/>
          </a:p>
        </p:txBody>
      </p:sp>
    </p:spTree>
    <p:extLst>
      <p:ext uri="{BB962C8B-B14F-4D97-AF65-F5344CB8AC3E}">
        <p14:creationId xmlns:p14="http://schemas.microsoft.com/office/powerpoint/2010/main" val="30679581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a:t>
            </a:r>
            <a:r>
              <a:rPr lang="en-US" dirty="0" err="1"/>
              <a:t>Thess</a:t>
            </a:r>
            <a:r>
              <a:rPr lang="en-US" dirty="0"/>
              <a:t> 4:7-8</a:t>
            </a:r>
          </a:p>
          <a:p>
            <a:r>
              <a:rPr lang="en-US" dirty="0"/>
              <a:t>For God has not called us for the purpose of impurity, but in sanctification. 8 So, he who rejects this is not rejecting man but the God who gives His Holy Spirit to you. </a:t>
            </a:r>
          </a:p>
          <a:p>
            <a:endParaRPr lang="en-US" dirty="0"/>
          </a:p>
          <a:p>
            <a:r>
              <a:rPr lang="en-US" dirty="0"/>
              <a:t>Luke 10:16</a:t>
            </a:r>
          </a:p>
          <a:p>
            <a:r>
              <a:rPr lang="en-US" dirty="0"/>
              <a:t>"The one who listens to you listens to Me, and the one who rejects you rejects Me; and he who rejects Me rejects the One who sent Me." </a:t>
            </a:r>
          </a:p>
          <a:p>
            <a:endParaRPr lang="en-US" dirty="0"/>
          </a:p>
          <a:p>
            <a:r>
              <a:rPr lang="en-US" dirty="0"/>
              <a:t>Phil 4:8-9</a:t>
            </a:r>
          </a:p>
          <a:p>
            <a:r>
              <a:rPr lang="en-US" dirty="0"/>
              <a:t>Finally, brethren, whatever is true, whatever is honorable, whatever is right, whatever is pure, whatever is lovely, whatever is of good repute, if there is any excellence and if anything worthy of praise, dwell on these things. 9 The things you have learned and received and heard and seen in me, practice these things, and the God of peace will be with you. </a:t>
            </a:r>
          </a:p>
          <a:p>
            <a:endParaRPr lang="en-US" dirty="0"/>
          </a:p>
          <a:p>
            <a:r>
              <a:rPr lang="en-US" dirty="0"/>
              <a:t>Matt 16:18-19</a:t>
            </a:r>
          </a:p>
          <a:p>
            <a:r>
              <a:rPr lang="en-US" dirty="0"/>
              <a:t>"I also say to you that you are Peter, and upon this rock I will build My church; and the gates of Hades will not overpower it.  19 "I will give you the keys of the kingdom of heaven; and whatever you bind on earth shall have been bound in heaven, and whatever you loose on earth shall have been loosed in heaven."</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C051351B-2C5D-457B-ABE5-B64DBC7BD410}" type="slidenum">
              <a:rPr lang="en-US" smtClean="0"/>
              <a:t>12</a:t>
            </a:fld>
            <a:endParaRPr lang="en-US" dirty="0"/>
          </a:p>
        </p:txBody>
      </p:sp>
      <p:sp>
        <p:nvSpPr>
          <p:cNvPr id="5" name="Date Placeholder 4">
            <a:extLst>
              <a:ext uri="{FF2B5EF4-FFF2-40B4-BE49-F238E27FC236}">
                <a16:creationId xmlns:a16="http://schemas.microsoft.com/office/drawing/2014/main" id="{77921E62-A814-47F5-9407-2E8E2D2A7167}"/>
              </a:ext>
            </a:extLst>
          </p:cNvPr>
          <p:cNvSpPr>
            <a:spLocks noGrp="1"/>
          </p:cNvSpPr>
          <p:nvPr>
            <p:ph type="dt" idx="1"/>
          </p:nvPr>
        </p:nvSpPr>
        <p:spPr/>
        <p:txBody>
          <a:bodyPr/>
          <a:lstStyle/>
          <a:p>
            <a:r>
              <a:rPr lang="en-US"/>
              <a:t>3/20/2022 pm</a:t>
            </a:r>
            <a:endParaRPr lang="en-US" dirty="0"/>
          </a:p>
        </p:txBody>
      </p:sp>
      <p:sp>
        <p:nvSpPr>
          <p:cNvPr id="6" name="Footer Placeholder 5">
            <a:extLst>
              <a:ext uri="{FF2B5EF4-FFF2-40B4-BE49-F238E27FC236}">
                <a16:creationId xmlns:a16="http://schemas.microsoft.com/office/drawing/2014/main" id="{33471989-3854-49DD-9930-C1795B584513}"/>
              </a:ext>
            </a:extLst>
          </p:cNvPr>
          <p:cNvSpPr>
            <a:spLocks noGrp="1"/>
          </p:cNvSpPr>
          <p:nvPr>
            <p:ph type="ftr" sz="quarter" idx="4"/>
          </p:nvPr>
        </p:nvSpPr>
        <p:spPr/>
        <p:txBody>
          <a:bodyPr/>
          <a:lstStyle/>
          <a:p>
            <a:r>
              <a:rPr lang="en-US"/>
              <a:t>Now That I'm A Christian...Then What? Devotion to Prayer</a:t>
            </a:r>
            <a:endParaRPr lang="en-US" dirty="0"/>
          </a:p>
        </p:txBody>
      </p:sp>
    </p:spTree>
    <p:extLst>
      <p:ext uri="{BB962C8B-B14F-4D97-AF65-F5344CB8AC3E}">
        <p14:creationId xmlns:p14="http://schemas.microsoft.com/office/powerpoint/2010/main" val="27853713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a:t>
            </a:r>
            <a:r>
              <a:rPr lang="en-US" dirty="0" err="1"/>
              <a:t>Thess</a:t>
            </a:r>
            <a:r>
              <a:rPr lang="en-US" dirty="0"/>
              <a:t> 4:7-8</a:t>
            </a:r>
          </a:p>
          <a:p>
            <a:r>
              <a:rPr lang="en-US" dirty="0"/>
              <a:t>For God has not called us for the purpose of impurity, but in sanctification. 8 So, he who rejects this is not rejecting man but the God who gives His Holy Spirit to you. </a:t>
            </a:r>
          </a:p>
          <a:p>
            <a:endParaRPr lang="en-US" dirty="0"/>
          </a:p>
          <a:p>
            <a:r>
              <a:rPr lang="en-US" dirty="0"/>
              <a:t>Luke 10:16</a:t>
            </a:r>
          </a:p>
          <a:p>
            <a:r>
              <a:rPr lang="en-US" dirty="0"/>
              <a:t>"The one who listens to you listens to Me, and the one who rejects you rejects Me; and he who rejects Me rejects the One who sent Me." </a:t>
            </a:r>
          </a:p>
          <a:p>
            <a:endParaRPr lang="en-US" dirty="0"/>
          </a:p>
          <a:p>
            <a:r>
              <a:rPr lang="en-US" dirty="0"/>
              <a:t>Phil 4:8-9</a:t>
            </a:r>
          </a:p>
          <a:p>
            <a:r>
              <a:rPr lang="en-US" dirty="0"/>
              <a:t>Finally, brethren, whatever is true, whatever is honorable, whatever is right, whatever is pure, whatever is lovely, whatever is of good repute, if there is any excellence and if anything worthy of praise, dwell on these things. 9 The things you have learned and received and heard and seen in me, practice these things, and the God of peace will be with you. </a:t>
            </a:r>
          </a:p>
          <a:p>
            <a:endParaRPr lang="en-US" dirty="0"/>
          </a:p>
          <a:p>
            <a:r>
              <a:rPr lang="en-US" dirty="0"/>
              <a:t>Matt 16:18-19</a:t>
            </a:r>
          </a:p>
          <a:p>
            <a:r>
              <a:rPr lang="en-US" dirty="0"/>
              <a:t>"I also say to you that you are Peter, and upon this rock I will build My church; and the gates of Hades will not overpower it.  19 "I will give you the keys of the kingdom of heaven; and whatever you bind on earth shall have been bound in heaven, and whatever you loose on earth shall have been loosed in heaven."</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C051351B-2C5D-457B-ABE5-B64DBC7BD410}" type="slidenum">
              <a:rPr lang="en-US" smtClean="0"/>
              <a:t>13</a:t>
            </a:fld>
            <a:endParaRPr lang="en-US" dirty="0"/>
          </a:p>
        </p:txBody>
      </p:sp>
      <p:sp>
        <p:nvSpPr>
          <p:cNvPr id="5" name="Date Placeholder 4">
            <a:extLst>
              <a:ext uri="{FF2B5EF4-FFF2-40B4-BE49-F238E27FC236}">
                <a16:creationId xmlns:a16="http://schemas.microsoft.com/office/drawing/2014/main" id="{9C3BBE36-4A1A-4D28-A7D2-CD93A1A8F313}"/>
              </a:ext>
            </a:extLst>
          </p:cNvPr>
          <p:cNvSpPr>
            <a:spLocks noGrp="1"/>
          </p:cNvSpPr>
          <p:nvPr>
            <p:ph type="dt" idx="1"/>
          </p:nvPr>
        </p:nvSpPr>
        <p:spPr/>
        <p:txBody>
          <a:bodyPr/>
          <a:lstStyle/>
          <a:p>
            <a:r>
              <a:rPr lang="en-US"/>
              <a:t>3/20/2022 pm</a:t>
            </a:r>
            <a:endParaRPr lang="en-US" dirty="0"/>
          </a:p>
        </p:txBody>
      </p:sp>
      <p:sp>
        <p:nvSpPr>
          <p:cNvPr id="6" name="Footer Placeholder 5">
            <a:extLst>
              <a:ext uri="{FF2B5EF4-FFF2-40B4-BE49-F238E27FC236}">
                <a16:creationId xmlns:a16="http://schemas.microsoft.com/office/drawing/2014/main" id="{C8D498D1-BCC3-4CE2-B4CB-8BC385531323}"/>
              </a:ext>
            </a:extLst>
          </p:cNvPr>
          <p:cNvSpPr>
            <a:spLocks noGrp="1"/>
          </p:cNvSpPr>
          <p:nvPr>
            <p:ph type="ftr" sz="quarter" idx="4"/>
          </p:nvPr>
        </p:nvSpPr>
        <p:spPr/>
        <p:txBody>
          <a:bodyPr/>
          <a:lstStyle/>
          <a:p>
            <a:r>
              <a:rPr lang="en-US"/>
              <a:t>Now That I'm A Christian...Then What? Devotion to Prayer</a:t>
            </a:r>
            <a:endParaRPr lang="en-US" dirty="0"/>
          </a:p>
        </p:txBody>
      </p:sp>
    </p:spTree>
    <p:extLst>
      <p:ext uri="{BB962C8B-B14F-4D97-AF65-F5344CB8AC3E}">
        <p14:creationId xmlns:p14="http://schemas.microsoft.com/office/powerpoint/2010/main" val="28155670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a:t>
            </a:r>
            <a:r>
              <a:rPr lang="en-US" dirty="0" err="1"/>
              <a:t>Thess</a:t>
            </a:r>
            <a:r>
              <a:rPr lang="en-US" dirty="0"/>
              <a:t> 4:7-8</a:t>
            </a:r>
          </a:p>
          <a:p>
            <a:r>
              <a:rPr lang="en-US" dirty="0"/>
              <a:t>For God has not called us for the purpose of impurity, but in sanctification. 8 So, he who rejects this is not rejecting man but the God who gives His Holy Spirit to you. </a:t>
            </a:r>
          </a:p>
          <a:p>
            <a:endParaRPr lang="en-US" dirty="0"/>
          </a:p>
          <a:p>
            <a:r>
              <a:rPr lang="en-US" dirty="0"/>
              <a:t>Luke 10:16</a:t>
            </a:r>
          </a:p>
          <a:p>
            <a:r>
              <a:rPr lang="en-US" dirty="0"/>
              <a:t>"The one who listens to you listens to Me, and the one who rejects you rejects Me; and he who rejects Me rejects the One who sent Me." </a:t>
            </a:r>
          </a:p>
          <a:p>
            <a:endParaRPr lang="en-US" dirty="0"/>
          </a:p>
          <a:p>
            <a:r>
              <a:rPr lang="en-US" dirty="0"/>
              <a:t>Phil 4:8-9</a:t>
            </a:r>
          </a:p>
          <a:p>
            <a:r>
              <a:rPr lang="en-US" dirty="0"/>
              <a:t>Finally, brethren, whatever is true, whatever is honorable, whatever is right, whatever is pure, whatever is lovely, whatever is of good repute, if there is any excellence and if anything worthy of praise, dwell on these things. 9 The things you have learned and received and heard and seen in me, practice these things, and the God of peace will be with you. </a:t>
            </a:r>
          </a:p>
          <a:p>
            <a:endParaRPr lang="en-US" dirty="0"/>
          </a:p>
          <a:p>
            <a:r>
              <a:rPr lang="en-US" dirty="0"/>
              <a:t>Matt 16:18-19</a:t>
            </a:r>
          </a:p>
          <a:p>
            <a:r>
              <a:rPr lang="en-US" dirty="0"/>
              <a:t>"I also say to you that you are Peter, and upon this rock I will build My church; and the gates of Hades will not overpower it.  19 "I will give you the keys of the kingdom of heaven; and whatever you bind on earth shall have been bound in heaven, and whatever you loose on earth shall have been loosed in heaven."</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C051351B-2C5D-457B-ABE5-B64DBC7BD410}" type="slidenum">
              <a:rPr lang="en-US" smtClean="0"/>
              <a:t>14</a:t>
            </a:fld>
            <a:endParaRPr lang="en-US" dirty="0"/>
          </a:p>
        </p:txBody>
      </p:sp>
      <p:sp>
        <p:nvSpPr>
          <p:cNvPr id="5" name="Date Placeholder 4">
            <a:extLst>
              <a:ext uri="{FF2B5EF4-FFF2-40B4-BE49-F238E27FC236}">
                <a16:creationId xmlns:a16="http://schemas.microsoft.com/office/drawing/2014/main" id="{BB812EDB-F94E-4B98-B08E-6FBE8644D823}"/>
              </a:ext>
            </a:extLst>
          </p:cNvPr>
          <p:cNvSpPr>
            <a:spLocks noGrp="1"/>
          </p:cNvSpPr>
          <p:nvPr>
            <p:ph type="dt" idx="1"/>
          </p:nvPr>
        </p:nvSpPr>
        <p:spPr/>
        <p:txBody>
          <a:bodyPr/>
          <a:lstStyle/>
          <a:p>
            <a:r>
              <a:rPr lang="en-US"/>
              <a:t>3/20/2022 pm</a:t>
            </a:r>
            <a:endParaRPr lang="en-US" dirty="0"/>
          </a:p>
        </p:txBody>
      </p:sp>
      <p:sp>
        <p:nvSpPr>
          <p:cNvPr id="6" name="Footer Placeholder 5">
            <a:extLst>
              <a:ext uri="{FF2B5EF4-FFF2-40B4-BE49-F238E27FC236}">
                <a16:creationId xmlns:a16="http://schemas.microsoft.com/office/drawing/2014/main" id="{A29E86F9-4419-44E4-8AF6-910BF31C221C}"/>
              </a:ext>
            </a:extLst>
          </p:cNvPr>
          <p:cNvSpPr>
            <a:spLocks noGrp="1"/>
          </p:cNvSpPr>
          <p:nvPr>
            <p:ph type="ftr" sz="quarter" idx="4"/>
          </p:nvPr>
        </p:nvSpPr>
        <p:spPr/>
        <p:txBody>
          <a:bodyPr/>
          <a:lstStyle/>
          <a:p>
            <a:r>
              <a:rPr lang="en-US"/>
              <a:t>Now That I'm A Christian...Then What? Devotion to Prayer</a:t>
            </a:r>
            <a:endParaRPr lang="en-US" dirty="0"/>
          </a:p>
        </p:txBody>
      </p:sp>
    </p:spTree>
    <p:extLst>
      <p:ext uri="{BB962C8B-B14F-4D97-AF65-F5344CB8AC3E}">
        <p14:creationId xmlns:p14="http://schemas.microsoft.com/office/powerpoint/2010/main" val="3224382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go home? Thousands had come to Jerusalem for the feasts of Passover and Pentecost. </a:t>
            </a:r>
          </a:p>
          <a:p>
            <a:endParaRPr lang="en-US" dirty="0"/>
          </a:p>
          <a:p>
            <a:r>
              <a:rPr lang="en-US" dirty="0"/>
              <a:t>Now they had heard Peter (inspired by the Holy Spirit) convict them of their sin and that Jesus is the Messiah and they asked what to do about their sin. Having “received his word” and been baptized, they now must have had many questions. </a:t>
            </a:r>
          </a:p>
          <a:p>
            <a:endParaRPr lang="en-US" dirty="0"/>
          </a:p>
          <a:p>
            <a:r>
              <a:rPr lang="en-US" dirty="0"/>
              <a:t>Now what? They had lives to get back to! We’ll emphasize later that many (note Acts 2:8-11) had not planned to stay in Jerusalem as long as they now did, but they understood that they lives had now changed and there was something more important than resuming their “normal activities”. </a:t>
            </a:r>
          </a:p>
          <a:p>
            <a:endParaRPr lang="en-US" dirty="0"/>
          </a:p>
          <a:p>
            <a:r>
              <a:rPr lang="en-US" dirty="0"/>
              <a:t>What about someone today who realizes their sins and seeks forgiveness through faith and obedience in the gospel… having been baptized into Christ, then what? What are they to do and as “mature” members of His body, what are we to do for them?</a:t>
            </a:r>
          </a:p>
        </p:txBody>
      </p:sp>
      <p:sp>
        <p:nvSpPr>
          <p:cNvPr id="4" name="Slide Number Placeholder 3"/>
          <p:cNvSpPr>
            <a:spLocks noGrp="1"/>
          </p:cNvSpPr>
          <p:nvPr>
            <p:ph type="sldNum" sz="quarter" idx="5"/>
          </p:nvPr>
        </p:nvSpPr>
        <p:spPr/>
        <p:txBody>
          <a:bodyPr/>
          <a:lstStyle/>
          <a:p>
            <a:fld id="{C051351B-2C5D-457B-ABE5-B64DBC7BD410}" type="slidenum">
              <a:rPr lang="en-US" smtClean="0"/>
              <a:t>2</a:t>
            </a:fld>
            <a:endParaRPr lang="en-US" dirty="0"/>
          </a:p>
        </p:txBody>
      </p:sp>
      <p:sp>
        <p:nvSpPr>
          <p:cNvPr id="5" name="Date Placeholder 4">
            <a:extLst>
              <a:ext uri="{FF2B5EF4-FFF2-40B4-BE49-F238E27FC236}">
                <a16:creationId xmlns:a16="http://schemas.microsoft.com/office/drawing/2014/main" id="{810C0172-8CEF-4134-80D6-6633B0D7D33E}"/>
              </a:ext>
            </a:extLst>
          </p:cNvPr>
          <p:cNvSpPr>
            <a:spLocks noGrp="1"/>
          </p:cNvSpPr>
          <p:nvPr>
            <p:ph type="dt" idx="1"/>
          </p:nvPr>
        </p:nvSpPr>
        <p:spPr/>
        <p:txBody>
          <a:bodyPr/>
          <a:lstStyle/>
          <a:p>
            <a:r>
              <a:rPr lang="en-US"/>
              <a:t>3/20/2022 pm</a:t>
            </a:r>
            <a:endParaRPr lang="en-US" dirty="0"/>
          </a:p>
        </p:txBody>
      </p:sp>
      <p:sp>
        <p:nvSpPr>
          <p:cNvPr id="6" name="Footer Placeholder 5">
            <a:extLst>
              <a:ext uri="{FF2B5EF4-FFF2-40B4-BE49-F238E27FC236}">
                <a16:creationId xmlns:a16="http://schemas.microsoft.com/office/drawing/2014/main" id="{3773A2C1-E5E9-4FFA-A48E-658D442B3AA4}"/>
              </a:ext>
            </a:extLst>
          </p:cNvPr>
          <p:cNvSpPr>
            <a:spLocks noGrp="1"/>
          </p:cNvSpPr>
          <p:nvPr>
            <p:ph type="ftr" sz="quarter" idx="4"/>
          </p:nvPr>
        </p:nvSpPr>
        <p:spPr/>
        <p:txBody>
          <a:bodyPr/>
          <a:lstStyle/>
          <a:p>
            <a:r>
              <a:rPr lang="en-US"/>
              <a:t>Now That I'm A Christian...Then What? Devotion to Prayer</a:t>
            </a:r>
            <a:endParaRPr lang="en-US" dirty="0"/>
          </a:p>
        </p:txBody>
      </p:sp>
    </p:spTree>
    <p:extLst>
      <p:ext uri="{BB962C8B-B14F-4D97-AF65-F5344CB8AC3E}">
        <p14:creationId xmlns:p14="http://schemas.microsoft.com/office/powerpoint/2010/main" val="3975891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51351B-2C5D-457B-ABE5-B64DBC7BD410}" type="slidenum">
              <a:rPr lang="en-US" smtClean="0"/>
              <a:t>3</a:t>
            </a:fld>
            <a:endParaRPr lang="en-US" dirty="0"/>
          </a:p>
        </p:txBody>
      </p:sp>
      <p:sp>
        <p:nvSpPr>
          <p:cNvPr id="5" name="Date Placeholder 4">
            <a:extLst>
              <a:ext uri="{FF2B5EF4-FFF2-40B4-BE49-F238E27FC236}">
                <a16:creationId xmlns:a16="http://schemas.microsoft.com/office/drawing/2014/main" id="{F1591C44-03C9-47BF-8B00-A8C941D4F4C5}"/>
              </a:ext>
            </a:extLst>
          </p:cNvPr>
          <p:cNvSpPr>
            <a:spLocks noGrp="1"/>
          </p:cNvSpPr>
          <p:nvPr>
            <p:ph type="dt" idx="1"/>
          </p:nvPr>
        </p:nvSpPr>
        <p:spPr/>
        <p:txBody>
          <a:bodyPr/>
          <a:lstStyle/>
          <a:p>
            <a:r>
              <a:rPr lang="en-US"/>
              <a:t>3/20/2022 pm</a:t>
            </a:r>
            <a:endParaRPr lang="en-US" dirty="0"/>
          </a:p>
        </p:txBody>
      </p:sp>
      <p:sp>
        <p:nvSpPr>
          <p:cNvPr id="6" name="Footer Placeholder 5">
            <a:extLst>
              <a:ext uri="{FF2B5EF4-FFF2-40B4-BE49-F238E27FC236}">
                <a16:creationId xmlns:a16="http://schemas.microsoft.com/office/drawing/2014/main" id="{3DE25718-7DE2-41DB-91BD-06C232DB4154}"/>
              </a:ext>
            </a:extLst>
          </p:cNvPr>
          <p:cNvSpPr>
            <a:spLocks noGrp="1"/>
          </p:cNvSpPr>
          <p:nvPr>
            <p:ph type="ftr" sz="quarter" idx="4"/>
          </p:nvPr>
        </p:nvSpPr>
        <p:spPr/>
        <p:txBody>
          <a:bodyPr/>
          <a:lstStyle/>
          <a:p>
            <a:r>
              <a:rPr lang="en-US"/>
              <a:t>Now That I'm A Christian...Then What? Devotion to Prayer</a:t>
            </a:r>
            <a:endParaRPr lang="en-US" dirty="0"/>
          </a:p>
        </p:txBody>
      </p:sp>
    </p:spTree>
    <p:extLst>
      <p:ext uri="{BB962C8B-B14F-4D97-AF65-F5344CB8AC3E}">
        <p14:creationId xmlns:p14="http://schemas.microsoft.com/office/powerpoint/2010/main" val="3092846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t>Emphasize:</a:t>
            </a:r>
          </a:p>
          <a:p>
            <a:pPr marL="176657" indent="-176657">
              <a:buFont typeface="Arial" panose="020B0604020202020204" pitchFamily="34" charset="0"/>
              <a:buChar char="•"/>
            </a:pPr>
            <a:r>
              <a:rPr lang="en-US" sz="1300" dirty="0"/>
              <a:t>Earnest towards - taking their new life seriously.</a:t>
            </a:r>
          </a:p>
          <a:p>
            <a:pPr marL="176657" indent="-176657">
              <a:buFont typeface="Arial" panose="020B0604020202020204" pitchFamily="34" charset="0"/>
              <a:buChar char="•"/>
            </a:pPr>
            <a:r>
              <a:rPr lang="en-US" sz="1300" dirty="0"/>
              <a:t>Constantly diligent - the work is just now beginning.</a:t>
            </a:r>
          </a:p>
          <a:p>
            <a:pPr marL="176657" indent="-176657">
              <a:buFont typeface="Arial" panose="020B0604020202020204" pitchFamily="34" charset="0"/>
              <a:buChar char="•"/>
            </a:pPr>
            <a:r>
              <a:rPr lang="en-US" sz="1300" dirty="0"/>
              <a:t>Remain somewhere… with someone - we’ll be emphasizing the devotion to those of like precious faith.</a:t>
            </a:r>
          </a:p>
          <a:p>
            <a:pPr marL="176657" indent="-176657">
              <a:buFont typeface="Arial" panose="020B0604020202020204" pitchFamily="34" charset="0"/>
              <a:buChar char="•"/>
            </a:pPr>
            <a:r>
              <a:rPr lang="en-US" sz="1300" dirty="0"/>
              <a:t>Enduring and persevering… continually - from the beginning it couldn’t be easy for those who made this decision. For the every soul who “gladly received” the message of salvation was the soul who contemptuously rejected Jesus and the gospel and those who rejected Him. </a:t>
            </a:r>
          </a:p>
          <a:p>
            <a:pPr marL="176657" indent="-176657">
              <a:buFont typeface="Arial" panose="020B0604020202020204" pitchFamily="34" charset="0"/>
              <a:buChar char="•"/>
            </a:pPr>
            <a:endParaRPr lang="en-US" sz="1300" dirty="0"/>
          </a:p>
          <a:p>
            <a:pPr marL="176657" indent="-176657" defTabSz="942170">
              <a:buFont typeface="Arial" panose="020B0604020202020204" pitchFamily="34" charset="0"/>
              <a:buChar char="•"/>
            </a:pPr>
            <a:r>
              <a:rPr lang="en-US" altLang="en-US" sz="1400" dirty="0"/>
              <a:t>"to be strong towards… </a:t>
            </a:r>
            <a:r>
              <a:rPr lang="en-US" altLang="en-US" sz="1400" b="1" dirty="0"/>
              <a:t>to endure in, or persevere in, to be continually steadfast</a:t>
            </a:r>
            <a:r>
              <a:rPr lang="en-US" altLang="en-US" sz="1400" dirty="0"/>
              <a:t> with a person or thing," ... to </a:t>
            </a:r>
            <a:r>
              <a:rPr lang="en-US" altLang="en-US" sz="1400" b="1" dirty="0"/>
              <a:t>attend "continually" upon</a:t>
            </a:r>
            <a:r>
              <a:rPr lang="en-US" altLang="en-US" sz="1400" dirty="0"/>
              <a:t>. </a:t>
            </a:r>
            <a:r>
              <a:rPr lang="en-US" altLang="en-US" sz="800" dirty="0"/>
              <a:t>(Vine)</a:t>
            </a:r>
          </a:p>
          <a:p>
            <a:pPr marL="176657" indent="-176657">
              <a:buFont typeface="Arial" panose="020B0604020202020204" pitchFamily="34" charset="0"/>
              <a:buChar char="•"/>
            </a:pPr>
            <a:endParaRPr lang="en-US" sz="1300" dirty="0"/>
          </a:p>
        </p:txBody>
      </p:sp>
      <p:sp>
        <p:nvSpPr>
          <p:cNvPr id="4" name="Slide Number Placeholder 3"/>
          <p:cNvSpPr>
            <a:spLocks noGrp="1"/>
          </p:cNvSpPr>
          <p:nvPr>
            <p:ph type="sldNum" sz="quarter" idx="5"/>
          </p:nvPr>
        </p:nvSpPr>
        <p:spPr/>
        <p:txBody>
          <a:bodyPr/>
          <a:lstStyle/>
          <a:p>
            <a:fld id="{C051351B-2C5D-457B-ABE5-B64DBC7BD410}" type="slidenum">
              <a:rPr lang="en-US" smtClean="0"/>
              <a:t>4</a:t>
            </a:fld>
            <a:endParaRPr lang="en-US" dirty="0"/>
          </a:p>
        </p:txBody>
      </p:sp>
      <p:sp>
        <p:nvSpPr>
          <p:cNvPr id="5" name="Date Placeholder 4">
            <a:extLst>
              <a:ext uri="{FF2B5EF4-FFF2-40B4-BE49-F238E27FC236}">
                <a16:creationId xmlns:a16="http://schemas.microsoft.com/office/drawing/2014/main" id="{41F13807-C2A9-4861-BE5E-89EF0C8618B3}"/>
              </a:ext>
            </a:extLst>
          </p:cNvPr>
          <p:cNvSpPr>
            <a:spLocks noGrp="1"/>
          </p:cNvSpPr>
          <p:nvPr>
            <p:ph type="dt" idx="1"/>
          </p:nvPr>
        </p:nvSpPr>
        <p:spPr/>
        <p:txBody>
          <a:bodyPr/>
          <a:lstStyle/>
          <a:p>
            <a:r>
              <a:rPr lang="en-US"/>
              <a:t>3/20/2022 pm</a:t>
            </a:r>
            <a:endParaRPr lang="en-US" dirty="0"/>
          </a:p>
        </p:txBody>
      </p:sp>
      <p:sp>
        <p:nvSpPr>
          <p:cNvPr id="6" name="Footer Placeholder 5">
            <a:extLst>
              <a:ext uri="{FF2B5EF4-FFF2-40B4-BE49-F238E27FC236}">
                <a16:creationId xmlns:a16="http://schemas.microsoft.com/office/drawing/2014/main" id="{F30DEC61-E9F5-4C1B-B59D-126773EEE12E}"/>
              </a:ext>
            </a:extLst>
          </p:cNvPr>
          <p:cNvSpPr>
            <a:spLocks noGrp="1"/>
          </p:cNvSpPr>
          <p:nvPr>
            <p:ph type="ftr" sz="quarter" idx="4"/>
          </p:nvPr>
        </p:nvSpPr>
        <p:spPr/>
        <p:txBody>
          <a:bodyPr/>
          <a:lstStyle/>
          <a:p>
            <a:r>
              <a:rPr lang="en-US"/>
              <a:t>Now That I'm A Christian...Then What? Devotion to Prayer</a:t>
            </a:r>
            <a:endParaRPr lang="en-US" dirty="0"/>
          </a:p>
        </p:txBody>
      </p:sp>
    </p:spTree>
    <p:extLst>
      <p:ext uri="{BB962C8B-B14F-4D97-AF65-F5344CB8AC3E}">
        <p14:creationId xmlns:p14="http://schemas.microsoft.com/office/powerpoint/2010/main" val="4375088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Kings 8:61</a:t>
            </a:r>
          </a:p>
          <a:p>
            <a:r>
              <a:rPr lang="en-US" dirty="0"/>
              <a:t>Let your heart therefore be wholly devoted to the Lord our God, to walk in His statutes and to keep His commandments, as at this day." </a:t>
            </a:r>
          </a:p>
          <a:p>
            <a:endParaRPr lang="en-US" dirty="0"/>
          </a:p>
          <a:p>
            <a:r>
              <a:rPr lang="en-US" dirty="0"/>
              <a:t>2 Cor 11:3</a:t>
            </a:r>
          </a:p>
          <a:p>
            <a:r>
              <a:rPr lang="en-US" dirty="0"/>
              <a:t>But I am afraid that as the serpent deceived Eve by his cunning, your thoughts will be led astray from a sincere and pure devotion to Christ</a:t>
            </a:r>
          </a:p>
          <a:p>
            <a:r>
              <a:rPr lang="en-US" dirty="0"/>
              <a:t>ESV</a:t>
            </a:r>
          </a:p>
          <a:p>
            <a:endParaRPr lang="en-US" dirty="0"/>
          </a:p>
          <a:p>
            <a:r>
              <a:rPr lang="en-US" dirty="0"/>
              <a:t>Rom 12:10-13</a:t>
            </a:r>
          </a:p>
          <a:p>
            <a:r>
              <a:rPr lang="en-US" dirty="0"/>
              <a:t>Be devoted to one another in brotherly love; give preference to one another in honor; 11 not lagging behind in diligence, fervent in spirit, serving the Lord; 12 rejoicing in hope, persevering in tribulation, devoted to prayer, 13 contributing to the needs of the saints, practicing hospitality. </a:t>
            </a:r>
          </a:p>
          <a:p>
            <a:endParaRPr lang="en-US" dirty="0"/>
          </a:p>
        </p:txBody>
      </p:sp>
      <p:sp>
        <p:nvSpPr>
          <p:cNvPr id="4" name="Slide Number Placeholder 3"/>
          <p:cNvSpPr>
            <a:spLocks noGrp="1"/>
          </p:cNvSpPr>
          <p:nvPr>
            <p:ph type="sldNum" sz="quarter" idx="5"/>
          </p:nvPr>
        </p:nvSpPr>
        <p:spPr/>
        <p:txBody>
          <a:bodyPr/>
          <a:lstStyle/>
          <a:p>
            <a:fld id="{C051351B-2C5D-457B-ABE5-B64DBC7BD410}" type="slidenum">
              <a:rPr lang="en-US" smtClean="0"/>
              <a:t>5</a:t>
            </a:fld>
            <a:endParaRPr lang="en-US" dirty="0"/>
          </a:p>
        </p:txBody>
      </p:sp>
      <p:sp>
        <p:nvSpPr>
          <p:cNvPr id="5" name="Date Placeholder 4">
            <a:extLst>
              <a:ext uri="{FF2B5EF4-FFF2-40B4-BE49-F238E27FC236}">
                <a16:creationId xmlns:a16="http://schemas.microsoft.com/office/drawing/2014/main" id="{A81F1A25-9226-4F5A-9F54-DA2978A661FA}"/>
              </a:ext>
            </a:extLst>
          </p:cNvPr>
          <p:cNvSpPr>
            <a:spLocks noGrp="1"/>
          </p:cNvSpPr>
          <p:nvPr>
            <p:ph type="dt" idx="1"/>
          </p:nvPr>
        </p:nvSpPr>
        <p:spPr/>
        <p:txBody>
          <a:bodyPr/>
          <a:lstStyle/>
          <a:p>
            <a:r>
              <a:rPr lang="en-US"/>
              <a:t>3/20/2022 pm</a:t>
            </a:r>
            <a:endParaRPr lang="en-US" dirty="0"/>
          </a:p>
        </p:txBody>
      </p:sp>
      <p:sp>
        <p:nvSpPr>
          <p:cNvPr id="6" name="Footer Placeholder 5">
            <a:extLst>
              <a:ext uri="{FF2B5EF4-FFF2-40B4-BE49-F238E27FC236}">
                <a16:creationId xmlns:a16="http://schemas.microsoft.com/office/drawing/2014/main" id="{3F95FA4D-55F0-4819-8BFB-FF8145C47E3C}"/>
              </a:ext>
            </a:extLst>
          </p:cNvPr>
          <p:cNvSpPr>
            <a:spLocks noGrp="1"/>
          </p:cNvSpPr>
          <p:nvPr>
            <p:ph type="ftr" sz="quarter" idx="4"/>
          </p:nvPr>
        </p:nvSpPr>
        <p:spPr/>
        <p:txBody>
          <a:bodyPr/>
          <a:lstStyle/>
          <a:p>
            <a:r>
              <a:rPr lang="en-US"/>
              <a:t>Now That I'm A Christian...Then What? Devotion to Prayer</a:t>
            </a:r>
            <a:endParaRPr lang="en-US" dirty="0"/>
          </a:p>
        </p:txBody>
      </p:sp>
    </p:spTree>
    <p:extLst>
      <p:ext uri="{BB962C8B-B14F-4D97-AF65-F5344CB8AC3E}">
        <p14:creationId xmlns:p14="http://schemas.microsoft.com/office/powerpoint/2010/main" val="30018543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51351B-2C5D-457B-ABE5-B64DBC7BD410}" type="slidenum">
              <a:rPr lang="en-US" smtClean="0"/>
              <a:t>6</a:t>
            </a:fld>
            <a:endParaRPr lang="en-US" dirty="0"/>
          </a:p>
        </p:txBody>
      </p:sp>
      <p:sp>
        <p:nvSpPr>
          <p:cNvPr id="5" name="Date Placeholder 4">
            <a:extLst>
              <a:ext uri="{FF2B5EF4-FFF2-40B4-BE49-F238E27FC236}">
                <a16:creationId xmlns:a16="http://schemas.microsoft.com/office/drawing/2014/main" id="{0EBC0176-A054-4C57-8DED-E418BA67E103}"/>
              </a:ext>
            </a:extLst>
          </p:cNvPr>
          <p:cNvSpPr>
            <a:spLocks noGrp="1"/>
          </p:cNvSpPr>
          <p:nvPr>
            <p:ph type="dt" idx="1"/>
          </p:nvPr>
        </p:nvSpPr>
        <p:spPr/>
        <p:txBody>
          <a:bodyPr/>
          <a:lstStyle/>
          <a:p>
            <a:r>
              <a:rPr lang="en-US"/>
              <a:t>3/20/2022 pm</a:t>
            </a:r>
            <a:endParaRPr lang="en-US" dirty="0"/>
          </a:p>
        </p:txBody>
      </p:sp>
      <p:sp>
        <p:nvSpPr>
          <p:cNvPr id="6" name="Footer Placeholder 5">
            <a:extLst>
              <a:ext uri="{FF2B5EF4-FFF2-40B4-BE49-F238E27FC236}">
                <a16:creationId xmlns:a16="http://schemas.microsoft.com/office/drawing/2014/main" id="{ECB9CFAB-3B2E-4789-871B-8576EF90166B}"/>
              </a:ext>
            </a:extLst>
          </p:cNvPr>
          <p:cNvSpPr>
            <a:spLocks noGrp="1"/>
          </p:cNvSpPr>
          <p:nvPr>
            <p:ph type="ftr" sz="quarter" idx="4"/>
          </p:nvPr>
        </p:nvSpPr>
        <p:spPr/>
        <p:txBody>
          <a:bodyPr/>
          <a:lstStyle/>
          <a:p>
            <a:r>
              <a:rPr lang="en-US"/>
              <a:t>Now That I'm A Christian...Then What? Devotion to Prayer</a:t>
            </a:r>
            <a:endParaRPr lang="en-US" dirty="0"/>
          </a:p>
        </p:txBody>
      </p:sp>
    </p:spTree>
    <p:extLst>
      <p:ext uri="{BB962C8B-B14F-4D97-AF65-F5344CB8AC3E}">
        <p14:creationId xmlns:p14="http://schemas.microsoft.com/office/powerpoint/2010/main" val="35209622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51351B-2C5D-457B-ABE5-B64DBC7BD410}" type="slidenum">
              <a:rPr lang="en-US" smtClean="0"/>
              <a:t>7</a:t>
            </a:fld>
            <a:endParaRPr lang="en-US" dirty="0"/>
          </a:p>
        </p:txBody>
      </p:sp>
      <p:sp>
        <p:nvSpPr>
          <p:cNvPr id="5" name="Date Placeholder 4">
            <a:extLst>
              <a:ext uri="{FF2B5EF4-FFF2-40B4-BE49-F238E27FC236}">
                <a16:creationId xmlns:a16="http://schemas.microsoft.com/office/drawing/2014/main" id="{3CD0B82A-3D79-4047-8CF9-D8042C305331}"/>
              </a:ext>
            </a:extLst>
          </p:cNvPr>
          <p:cNvSpPr>
            <a:spLocks noGrp="1"/>
          </p:cNvSpPr>
          <p:nvPr>
            <p:ph type="dt" idx="1"/>
          </p:nvPr>
        </p:nvSpPr>
        <p:spPr/>
        <p:txBody>
          <a:bodyPr/>
          <a:lstStyle/>
          <a:p>
            <a:r>
              <a:rPr lang="en-US"/>
              <a:t>3/20/2022 pm</a:t>
            </a:r>
            <a:endParaRPr lang="en-US" dirty="0"/>
          </a:p>
        </p:txBody>
      </p:sp>
      <p:sp>
        <p:nvSpPr>
          <p:cNvPr id="6" name="Footer Placeholder 5">
            <a:extLst>
              <a:ext uri="{FF2B5EF4-FFF2-40B4-BE49-F238E27FC236}">
                <a16:creationId xmlns:a16="http://schemas.microsoft.com/office/drawing/2014/main" id="{05CA70F8-2598-4C94-B144-E281782AAA11}"/>
              </a:ext>
            </a:extLst>
          </p:cNvPr>
          <p:cNvSpPr>
            <a:spLocks noGrp="1"/>
          </p:cNvSpPr>
          <p:nvPr>
            <p:ph type="ftr" sz="quarter" idx="4"/>
          </p:nvPr>
        </p:nvSpPr>
        <p:spPr/>
        <p:txBody>
          <a:bodyPr/>
          <a:lstStyle/>
          <a:p>
            <a:r>
              <a:rPr lang="en-US"/>
              <a:t>Now That I'm A Christian...Then What? Devotion to Prayer</a:t>
            </a:r>
            <a:endParaRPr lang="en-US" dirty="0"/>
          </a:p>
        </p:txBody>
      </p:sp>
    </p:spTree>
    <p:extLst>
      <p:ext uri="{BB962C8B-B14F-4D97-AF65-F5344CB8AC3E}">
        <p14:creationId xmlns:p14="http://schemas.microsoft.com/office/powerpoint/2010/main" val="2786603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51351B-2C5D-457B-ABE5-B64DBC7BD410}" type="slidenum">
              <a:rPr lang="en-US" smtClean="0"/>
              <a:t>8</a:t>
            </a:fld>
            <a:endParaRPr lang="en-US" dirty="0"/>
          </a:p>
        </p:txBody>
      </p:sp>
      <p:sp>
        <p:nvSpPr>
          <p:cNvPr id="5" name="Date Placeholder 4">
            <a:extLst>
              <a:ext uri="{FF2B5EF4-FFF2-40B4-BE49-F238E27FC236}">
                <a16:creationId xmlns:a16="http://schemas.microsoft.com/office/drawing/2014/main" id="{B35EECD5-0115-46B3-ACBF-5E131FFA85FD}"/>
              </a:ext>
            </a:extLst>
          </p:cNvPr>
          <p:cNvSpPr>
            <a:spLocks noGrp="1"/>
          </p:cNvSpPr>
          <p:nvPr>
            <p:ph type="dt" idx="1"/>
          </p:nvPr>
        </p:nvSpPr>
        <p:spPr/>
        <p:txBody>
          <a:bodyPr/>
          <a:lstStyle/>
          <a:p>
            <a:r>
              <a:rPr lang="en-US"/>
              <a:t>3/20/2022 pm</a:t>
            </a:r>
            <a:endParaRPr lang="en-US" dirty="0"/>
          </a:p>
        </p:txBody>
      </p:sp>
      <p:sp>
        <p:nvSpPr>
          <p:cNvPr id="6" name="Footer Placeholder 5">
            <a:extLst>
              <a:ext uri="{FF2B5EF4-FFF2-40B4-BE49-F238E27FC236}">
                <a16:creationId xmlns:a16="http://schemas.microsoft.com/office/drawing/2014/main" id="{8281A6FF-115B-47D0-91B3-F4BACCF72D11}"/>
              </a:ext>
            </a:extLst>
          </p:cNvPr>
          <p:cNvSpPr>
            <a:spLocks noGrp="1"/>
          </p:cNvSpPr>
          <p:nvPr>
            <p:ph type="ftr" sz="quarter" idx="4"/>
          </p:nvPr>
        </p:nvSpPr>
        <p:spPr/>
        <p:txBody>
          <a:bodyPr/>
          <a:lstStyle/>
          <a:p>
            <a:r>
              <a:rPr lang="en-US"/>
              <a:t>Now That I'm A Christian...Then What? Devotion to Prayer</a:t>
            </a:r>
            <a:endParaRPr lang="en-US" dirty="0"/>
          </a:p>
        </p:txBody>
      </p:sp>
    </p:spTree>
    <p:extLst>
      <p:ext uri="{BB962C8B-B14F-4D97-AF65-F5344CB8AC3E}">
        <p14:creationId xmlns:p14="http://schemas.microsoft.com/office/powerpoint/2010/main" val="11417373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Cor 14:37</a:t>
            </a:r>
          </a:p>
          <a:p>
            <a:r>
              <a:rPr lang="en-US" dirty="0"/>
              <a:t> If anyone thinks he is a prophet or spiritual, let him recognize that the things which I write to you are the Lord's commandment.</a:t>
            </a:r>
          </a:p>
          <a:p>
            <a:endParaRPr lang="en-US" dirty="0"/>
          </a:p>
          <a:p>
            <a:r>
              <a:rPr lang="en-US" dirty="0"/>
              <a:t>1 </a:t>
            </a:r>
            <a:r>
              <a:rPr lang="en-US" dirty="0" err="1"/>
              <a:t>Thess</a:t>
            </a:r>
            <a:r>
              <a:rPr lang="en-US" dirty="0"/>
              <a:t> 2:13-14</a:t>
            </a:r>
          </a:p>
          <a:p>
            <a:r>
              <a:rPr lang="en-US" dirty="0"/>
              <a:t> For this reason we also constantly thank God that when you received the word of God which you heard from us, you accepted it not as the word of men, but for what it really is, the word of God, which also performs its work in you who believe. </a:t>
            </a:r>
          </a:p>
          <a:p>
            <a:endParaRPr lang="en-US" dirty="0"/>
          </a:p>
          <a:p>
            <a:r>
              <a:rPr lang="en-US" dirty="0"/>
              <a:t>Acts 2:4</a:t>
            </a:r>
          </a:p>
          <a:p>
            <a:r>
              <a:rPr lang="en-US" dirty="0"/>
              <a:t>And they were all filled with the Holy Spirit and began to speak with other tongues, as the Spirit was giving them utterance. </a:t>
            </a:r>
          </a:p>
          <a:p>
            <a:endParaRPr lang="en-US" dirty="0"/>
          </a:p>
          <a:p>
            <a:r>
              <a:rPr lang="en-US" dirty="0"/>
              <a:t>1 Cor 2:12-13</a:t>
            </a:r>
          </a:p>
          <a:p>
            <a:r>
              <a:rPr lang="en-US" dirty="0"/>
              <a:t>Now we have received, not the spirit of the world, but the Spirit who is from God, so that we may know the things freely given to us by God, 13 which things we also speak, not in words taught by human wisdom, but in those taught by the Spirit, combining spiritual thoughts with spiritual words. </a:t>
            </a:r>
          </a:p>
          <a:p>
            <a:endParaRPr lang="en-US" dirty="0"/>
          </a:p>
        </p:txBody>
      </p:sp>
      <p:sp>
        <p:nvSpPr>
          <p:cNvPr id="4" name="Slide Number Placeholder 3"/>
          <p:cNvSpPr>
            <a:spLocks noGrp="1"/>
          </p:cNvSpPr>
          <p:nvPr>
            <p:ph type="sldNum" sz="quarter" idx="5"/>
          </p:nvPr>
        </p:nvSpPr>
        <p:spPr/>
        <p:txBody>
          <a:bodyPr/>
          <a:lstStyle/>
          <a:p>
            <a:fld id="{C051351B-2C5D-457B-ABE5-B64DBC7BD410}" type="slidenum">
              <a:rPr lang="en-US" smtClean="0"/>
              <a:t>9</a:t>
            </a:fld>
            <a:endParaRPr lang="en-US" dirty="0"/>
          </a:p>
        </p:txBody>
      </p:sp>
      <p:sp>
        <p:nvSpPr>
          <p:cNvPr id="5" name="Date Placeholder 4">
            <a:extLst>
              <a:ext uri="{FF2B5EF4-FFF2-40B4-BE49-F238E27FC236}">
                <a16:creationId xmlns:a16="http://schemas.microsoft.com/office/drawing/2014/main" id="{4115C567-D4F5-494D-92BB-E43E1537E834}"/>
              </a:ext>
            </a:extLst>
          </p:cNvPr>
          <p:cNvSpPr>
            <a:spLocks noGrp="1"/>
          </p:cNvSpPr>
          <p:nvPr>
            <p:ph type="dt" idx="1"/>
          </p:nvPr>
        </p:nvSpPr>
        <p:spPr/>
        <p:txBody>
          <a:bodyPr/>
          <a:lstStyle/>
          <a:p>
            <a:r>
              <a:rPr lang="en-US"/>
              <a:t>3/20/2022 pm</a:t>
            </a:r>
            <a:endParaRPr lang="en-US" dirty="0"/>
          </a:p>
        </p:txBody>
      </p:sp>
      <p:sp>
        <p:nvSpPr>
          <p:cNvPr id="6" name="Footer Placeholder 5">
            <a:extLst>
              <a:ext uri="{FF2B5EF4-FFF2-40B4-BE49-F238E27FC236}">
                <a16:creationId xmlns:a16="http://schemas.microsoft.com/office/drawing/2014/main" id="{3A28C49B-C5AF-4405-8869-0BF1D70D2187}"/>
              </a:ext>
            </a:extLst>
          </p:cNvPr>
          <p:cNvSpPr>
            <a:spLocks noGrp="1"/>
          </p:cNvSpPr>
          <p:nvPr>
            <p:ph type="ftr" sz="quarter" idx="4"/>
          </p:nvPr>
        </p:nvSpPr>
        <p:spPr/>
        <p:txBody>
          <a:bodyPr/>
          <a:lstStyle/>
          <a:p>
            <a:r>
              <a:rPr lang="en-US"/>
              <a:t>Now That I'm A Christian...Then What? Devotion to Prayer</a:t>
            </a:r>
            <a:endParaRPr lang="en-US" dirty="0"/>
          </a:p>
        </p:txBody>
      </p:sp>
    </p:spTree>
    <p:extLst>
      <p:ext uri="{BB962C8B-B14F-4D97-AF65-F5344CB8AC3E}">
        <p14:creationId xmlns:p14="http://schemas.microsoft.com/office/powerpoint/2010/main" val="1255933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542C410-CA8E-4363-B2A5-C992C048EF26}" type="datetimeFigureOut">
              <a:rPr lang="en-US" smtClean="0"/>
              <a:t>5/11/2022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3123293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42C410-CA8E-4363-B2A5-C992C048EF26}" type="datetimeFigureOut">
              <a:rPr lang="en-US" smtClean="0"/>
              <a:t>5/11/2022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945427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B542C410-CA8E-4363-B2A5-C992C048EF26}" type="datetimeFigureOut">
              <a:rPr lang="en-US" smtClean="0"/>
              <a:t>5/11/2022</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1101354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42C410-CA8E-4363-B2A5-C992C048EF26}" type="datetimeFigureOut">
              <a:rPr lang="en-US" smtClean="0"/>
              <a:t>5/11/2022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2367582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B542C410-CA8E-4363-B2A5-C992C048EF26}" type="datetimeFigureOut">
              <a:rPr lang="en-US" smtClean="0"/>
              <a:t>5/11/2022</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079CAC6-A72B-4EF8-B465-34FA47827E7F}" type="slidenum">
              <a:rPr lang="en-US" smtClean="0"/>
              <a:t>‹#›</a:t>
            </a:fld>
            <a:endParaRPr lang="en-US" dirty="0"/>
          </a:p>
        </p:txBody>
      </p:sp>
    </p:spTree>
    <p:extLst>
      <p:ext uri="{BB962C8B-B14F-4D97-AF65-F5344CB8AC3E}">
        <p14:creationId xmlns:p14="http://schemas.microsoft.com/office/powerpoint/2010/main" val="399760607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42C410-CA8E-4363-B2A5-C992C048EF26}" type="datetimeFigureOut">
              <a:rPr lang="en-US" smtClean="0"/>
              <a:t>5/11/2022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256601649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542C410-CA8E-4363-B2A5-C992C048EF26}" type="datetimeFigureOut">
              <a:rPr lang="en-US" smtClean="0"/>
              <a:t>5/11/2022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64065215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542C410-CA8E-4363-B2A5-C992C048EF26}" type="datetimeFigureOut">
              <a:rPr lang="en-US" smtClean="0"/>
              <a:t>5/11/2022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1656017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42C410-CA8E-4363-B2A5-C992C048EF26}" type="datetimeFigureOut">
              <a:rPr lang="en-US" smtClean="0"/>
              <a:t>5/11/2022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079CAC6-A72B-4EF8-B465-34FA47827E7F}" type="slidenum">
              <a:rPr lang="en-US" smtClean="0"/>
              <a:t>‹#›</a:t>
            </a:fld>
            <a:endParaRPr lang="en-US" dirty="0"/>
          </a:p>
        </p:txBody>
      </p:sp>
      <p:sp>
        <p:nvSpPr>
          <p:cNvPr id="5" name="Title 4">
            <a:extLst>
              <a:ext uri="{FF2B5EF4-FFF2-40B4-BE49-F238E27FC236}">
                <a16:creationId xmlns:a16="http://schemas.microsoft.com/office/drawing/2014/main" id="{71808E7F-6862-4377-A59B-F2A5DB78C6C9}"/>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7269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42C410-CA8E-4363-B2A5-C992C048EF26}" type="datetimeFigureOut">
              <a:rPr lang="en-US" smtClean="0"/>
              <a:t>5/11/2022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152350777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542C410-CA8E-4363-B2A5-C992C048EF26}" type="datetimeFigureOut">
              <a:rPr lang="en-US" smtClean="0"/>
              <a:t>5/11/2022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3736791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B542C410-CA8E-4363-B2A5-C992C048EF26}" type="datetimeFigureOut">
              <a:rPr lang="en-US" smtClean="0"/>
              <a:t>5/11/2022</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0079CAC6-A72B-4EF8-B465-34FA47827E7F}" type="slidenum">
              <a:rPr lang="en-US" smtClean="0"/>
              <a:t>‹#›</a:t>
            </a:fld>
            <a:endParaRPr lang="en-US" dirty="0"/>
          </a:p>
        </p:txBody>
      </p:sp>
    </p:spTree>
    <p:extLst>
      <p:ext uri="{BB962C8B-B14F-4D97-AF65-F5344CB8AC3E}">
        <p14:creationId xmlns:p14="http://schemas.microsoft.com/office/powerpoint/2010/main" val="3475944540"/>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alpha val="82000"/>
          </a:schemeClr>
        </a:solidFill>
        <a:effectLst/>
      </p:bgPr>
    </p:bg>
    <p:spTree>
      <p:nvGrpSpPr>
        <p:cNvPr id="1" name=""/>
        <p:cNvGrpSpPr/>
        <p:nvPr/>
      </p:nvGrpSpPr>
      <p:grpSpPr>
        <a:xfrm>
          <a:off x="0" y="0"/>
          <a:ext cx="0" cy="0"/>
          <a:chOff x="0" y="0"/>
          <a:chExt cx="0" cy="0"/>
        </a:xfrm>
      </p:grpSpPr>
      <p:sp>
        <p:nvSpPr>
          <p:cNvPr id="5" name="Title 4" hidden="1">
            <a:extLst>
              <a:ext uri="{FF2B5EF4-FFF2-40B4-BE49-F238E27FC236}">
                <a16:creationId xmlns:a16="http://schemas.microsoft.com/office/drawing/2014/main" id="{0445FC31-CB83-43AC-8F87-224DD2AC7FC7}"/>
              </a:ext>
            </a:extLst>
          </p:cNvPr>
          <p:cNvSpPr>
            <a:spLocks noGrp="1"/>
          </p:cNvSpPr>
          <p:nvPr>
            <p:ph type="ctrTitle"/>
          </p:nvPr>
        </p:nvSpPr>
        <p:spPr>
          <a:xfrm>
            <a:off x="247772" y="-20403"/>
            <a:ext cx="11471565" cy="1739347"/>
          </a:xfrm>
        </p:spPr>
        <p:txBody>
          <a:bodyPr/>
          <a:lstStyle/>
          <a:p>
            <a:r>
              <a:rPr lang="en-US" dirty="0"/>
              <a:t>Slide 1</a:t>
            </a:r>
          </a:p>
        </p:txBody>
      </p:sp>
      <p:sp>
        <p:nvSpPr>
          <p:cNvPr id="6" name="Subtitle 2">
            <a:extLst>
              <a:ext uri="{FF2B5EF4-FFF2-40B4-BE49-F238E27FC236}">
                <a16:creationId xmlns:a16="http://schemas.microsoft.com/office/drawing/2014/main" id="{34FF91AE-2461-414D-B6AC-6D31640BB063}"/>
              </a:ext>
            </a:extLst>
          </p:cNvPr>
          <p:cNvSpPr txBox="1">
            <a:spLocks/>
          </p:cNvSpPr>
          <p:nvPr/>
        </p:nvSpPr>
        <p:spPr>
          <a:xfrm>
            <a:off x="1759286" y="1209299"/>
            <a:ext cx="8673427" cy="132258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200"/>
              </a:spcBef>
              <a:spcAft>
                <a:spcPts val="200"/>
              </a:spcAft>
              <a:buClr>
                <a:schemeClr val="tx1"/>
              </a:buClr>
              <a:buFont typeface="Wingdings" pitchFamily="2" charset="2"/>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9pPr>
          </a:lstStyle>
          <a:p>
            <a:r>
              <a:rPr lang="en-US" sz="4000" b="1" dirty="0">
                <a:latin typeface="Segoe UI" panose="020B0502040204020203" pitchFamily="34" charset="0"/>
                <a:cs typeface="Segoe UI" panose="020B0502040204020203" pitchFamily="34" charset="0"/>
              </a:rPr>
              <a:t>Acts 2:38-42</a:t>
            </a:r>
          </a:p>
        </p:txBody>
      </p:sp>
      <p:sp>
        <p:nvSpPr>
          <p:cNvPr id="4" name="Rectangle 3">
            <a:extLst>
              <a:ext uri="{FF2B5EF4-FFF2-40B4-BE49-F238E27FC236}">
                <a16:creationId xmlns:a16="http://schemas.microsoft.com/office/drawing/2014/main" id="{F2A2D7DD-5041-4C4D-A523-F870B27AD1D4}"/>
              </a:ext>
            </a:extLst>
          </p:cNvPr>
          <p:cNvSpPr/>
          <p:nvPr/>
        </p:nvSpPr>
        <p:spPr>
          <a:xfrm>
            <a:off x="1434017" y="1870592"/>
            <a:ext cx="9323963" cy="2123658"/>
          </a:xfrm>
          <a:prstGeom prst="rect">
            <a:avLst/>
          </a:prstGeom>
          <a:noFill/>
        </p:spPr>
        <p:txBody>
          <a:bodyPr wrap="none" lIns="91440" tIns="45720" rIns="91440" bIns="45720">
            <a:spAutoFit/>
          </a:bodyPr>
          <a:lstStyle/>
          <a:p>
            <a:pPr algn="ctr"/>
            <a:r>
              <a:rPr lang="en-US" sz="6600" b="0" cap="none" spc="0" dirty="0">
                <a:ln w="0"/>
                <a:solidFill>
                  <a:schemeClr val="bg2"/>
                </a:solidFill>
                <a:latin typeface="Franklin Gothic Medium" panose="020B0603020102020204" pitchFamily="34" charset="0"/>
                <a:cs typeface="Segoe UI" panose="020B0502040204020203" pitchFamily="34" charset="0"/>
              </a:rPr>
              <a:t>Now that I’m a Christian, </a:t>
            </a:r>
            <a:br>
              <a:rPr lang="en-US" sz="6600" b="0" cap="none" spc="0" dirty="0">
                <a:ln w="0"/>
                <a:solidFill>
                  <a:schemeClr val="bg2"/>
                </a:solidFill>
                <a:latin typeface="Franklin Gothic Medium" panose="020B0603020102020204" pitchFamily="34" charset="0"/>
                <a:cs typeface="Segoe UI" panose="020B0502040204020203" pitchFamily="34" charset="0"/>
              </a:rPr>
            </a:br>
            <a:r>
              <a:rPr lang="en-US" sz="6600" b="0" cap="none" spc="0" dirty="0">
                <a:ln w="0"/>
                <a:solidFill>
                  <a:schemeClr val="bg2"/>
                </a:solidFill>
                <a:latin typeface="Franklin Gothic Medium" panose="020B0603020102020204" pitchFamily="34" charset="0"/>
                <a:cs typeface="Segoe UI" panose="020B0502040204020203" pitchFamily="34" charset="0"/>
              </a:rPr>
              <a:t>Then What?</a:t>
            </a:r>
          </a:p>
        </p:txBody>
      </p:sp>
    </p:spTree>
    <p:extLst>
      <p:ext uri="{BB962C8B-B14F-4D97-AF65-F5344CB8AC3E}">
        <p14:creationId xmlns:p14="http://schemas.microsoft.com/office/powerpoint/2010/main" val="2084892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lstStyle/>
          <a:p>
            <a:r>
              <a:rPr lang="en-US" b="1" i="1" dirty="0"/>
              <a:t>“Continually devoted to the Apostles doctrine…”</a:t>
            </a:r>
            <a:endParaRPr lang="en-US" dirty="0"/>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1202918" y="2011680"/>
            <a:ext cx="10634405" cy="4562144"/>
          </a:xfrm>
        </p:spPr>
        <p:txBody>
          <a:bodyPr>
            <a:normAutofit fontScale="92500" lnSpcReduction="10000"/>
          </a:bodyPr>
          <a:lstStyle/>
          <a:p>
            <a:pPr marL="0" indent="0">
              <a:buNone/>
            </a:pPr>
            <a:r>
              <a:rPr lang="en-US" altLang="en-US" sz="3600" dirty="0">
                <a:latin typeface="+mj-lt"/>
              </a:rPr>
              <a:t>Why was the </a:t>
            </a:r>
            <a:r>
              <a:rPr lang="en-US" altLang="en-US" sz="3600" b="1" dirty="0">
                <a:latin typeface="+mj-lt"/>
              </a:rPr>
              <a:t>Holy Spirit. sent</a:t>
            </a:r>
            <a:r>
              <a:rPr lang="en-US" altLang="en-US" sz="3600" dirty="0">
                <a:latin typeface="+mj-lt"/>
              </a:rPr>
              <a:t> to the apostles?</a:t>
            </a:r>
            <a:r>
              <a:rPr lang="en-US" altLang="en-US" sz="4400" dirty="0">
                <a:latin typeface="+mj-lt"/>
              </a:rPr>
              <a:t> </a:t>
            </a:r>
          </a:p>
          <a:p>
            <a:pPr marL="742950" indent="-742950">
              <a:buFont typeface="+mj-lt"/>
              <a:buAutoNum type="arabicPeriod"/>
            </a:pPr>
            <a:r>
              <a:rPr lang="en-US" altLang="en-US" sz="3600" dirty="0">
                <a:latin typeface="+mj-lt"/>
              </a:rPr>
              <a:t>To </a:t>
            </a:r>
            <a:r>
              <a:rPr lang="en-US" altLang="en-US" sz="3600" b="1" dirty="0">
                <a:latin typeface="+mj-lt"/>
              </a:rPr>
              <a:t>teach them all things and bring to their remembrance what Christ had said </a:t>
            </a:r>
            <a:r>
              <a:rPr lang="en-US" altLang="en-US" sz="3600" dirty="0">
                <a:latin typeface="+mj-lt"/>
              </a:rPr>
              <a:t>(</a:t>
            </a:r>
            <a:r>
              <a:rPr lang="en-US" altLang="en-US" sz="3600" b="1" dirty="0">
                <a:latin typeface="+mj-lt"/>
              </a:rPr>
              <a:t>John 14:26</a:t>
            </a:r>
            <a:r>
              <a:rPr lang="en-US" altLang="en-US" sz="3600" dirty="0">
                <a:latin typeface="+mj-lt"/>
              </a:rPr>
              <a:t>); </a:t>
            </a:r>
          </a:p>
          <a:p>
            <a:pPr marL="742950" indent="-742950">
              <a:buFont typeface="+mj-lt"/>
              <a:buAutoNum type="arabicPeriod"/>
            </a:pPr>
            <a:r>
              <a:rPr lang="en-US" altLang="en-US" sz="3600" dirty="0">
                <a:latin typeface="+mj-lt"/>
              </a:rPr>
              <a:t>To </a:t>
            </a:r>
            <a:r>
              <a:rPr lang="en-US" altLang="en-US" sz="3600" b="1" dirty="0">
                <a:latin typeface="+mj-lt"/>
              </a:rPr>
              <a:t>testify of Christ </a:t>
            </a:r>
            <a:r>
              <a:rPr lang="en-US" altLang="en-US" sz="3600" dirty="0">
                <a:latin typeface="+mj-lt"/>
              </a:rPr>
              <a:t>(</a:t>
            </a:r>
            <a:r>
              <a:rPr lang="en-US" altLang="en-US" sz="3600" b="1" dirty="0">
                <a:latin typeface="+mj-lt"/>
              </a:rPr>
              <a:t>John 15:26-27</a:t>
            </a:r>
            <a:r>
              <a:rPr lang="en-US" altLang="en-US" sz="3600" dirty="0">
                <a:latin typeface="+mj-lt"/>
              </a:rPr>
              <a:t>); and </a:t>
            </a:r>
          </a:p>
          <a:p>
            <a:pPr marL="742950" indent="-742950">
              <a:buFont typeface="+mj-lt"/>
              <a:buAutoNum type="arabicPeriod"/>
            </a:pPr>
            <a:r>
              <a:rPr lang="en-US" altLang="en-US" sz="3600" dirty="0">
                <a:latin typeface="+mj-lt"/>
              </a:rPr>
              <a:t>To </a:t>
            </a:r>
            <a:r>
              <a:rPr lang="en-US" altLang="en-US" sz="3600" b="1" dirty="0">
                <a:latin typeface="+mj-lt"/>
              </a:rPr>
              <a:t>guide them into ALL truth </a:t>
            </a:r>
            <a:r>
              <a:rPr lang="en-US" altLang="en-US" sz="3600" dirty="0">
                <a:latin typeface="+mj-lt"/>
              </a:rPr>
              <a:t>(</a:t>
            </a:r>
            <a:r>
              <a:rPr lang="en-US" altLang="en-US" sz="3600" b="1" dirty="0">
                <a:latin typeface="+mj-lt"/>
              </a:rPr>
              <a:t>John 16:13-14</a:t>
            </a:r>
            <a:r>
              <a:rPr lang="en-US" altLang="en-US" sz="3600" dirty="0">
                <a:latin typeface="+mj-lt"/>
              </a:rPr>
              <a:t>).</a:t>
            </a:r>
            <a:r>
              <a:rPr lang="en-US" altLang="en-US" sz="4400" dirty="0">
                <a:latin typeface="+mj-lt"/>
              </a:rPr>
              <a:t>  </a:t>
            </a:r>
          </a:p>
          <a:p>
            <a:pPr marL="0" indent="0">
              <a:buNone/>
            </a:pPr>
            <a:r>
              <a:rPr lang="en-US" altLang="en-US" sz="3600" dirty="0">
                <a:latin typeface="+mj-lt"/>
              </a:rPr>
              <a:t>That the Spirit did these things is evident from our being given </a:t>
            </a:r>
            <a:r>
              <a:rPr lang="en-US" altLang="en-US" sz="3600" b="1" i="1" dirty="0">
                <a:latin typeface="+mj-lt"/>
              </a:rPr>
              <a:t>“all things that</a:t>
            </a:r>
            <a:r>
              <a:rPr lang="en-US" altLang="en-US" sz="4400" b="1" i="1" dirty="0">
                <a:latin typeface="+mj-lt"/>
              </a:rPr>
              <a:t> </a:t>
            </a:r>
            <a:r>
              <a:rPr lang="en-US" altLang="en-US" sz="3600" b="1" i="1" dirty="0">
                <a:latin typeface="+mj-lt"/>
              </a:rPr>
              <a:t>pertain to life and godliness” </a:t>
            </a:r>
            <a:br>
              <a:rPr lang="en-US" altLang="en-US" sz="3600" b="1" i="1" dirty="0">
                <a:latin typeface="+mj-lt"/>
              </a:rPr>
            </a:br>
            <a:r>
              <a:rPr lang="en-US" altLang="en-US" sz="3600" dirty="0">
                <a:latin typeface="+mj-lt"/>
              </a:rPr>
              <a:t>(</a:t>
            </a:r>
            <a:r>
              <a:rPr lang="en-US" altLang="en-US" sz="3600" b="1" dirty="0">
                <a:latin typeface="+mj-lt"/>
              </a:rPr>
              <a:t>2 Peter 1:3</a:t>
            </a:r>
            <a:r>
              <a:rPr lang="en-US" altLang="en-US" sz="3600" dirty="0">
                <a:latin typeface="+mj-lt"/>
              </a:rPr>
              <a:t>).</a:t>
            </a:r>
          </a:p>
        </p:txBody>
      </p:sp>
    </p:spTree>
    <p:extLst>
      <p:ext uri="{BB962C8B-B14F-4D97-AF65-F5344CB8AC3E}">
        <p14:creationId xmlns:p14="http://schemas.microsoft.com/office/powerpoint/2010/main" val="1438248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lstStyle/>
          <a:p>
            <a:r>
              <a:rPr lang="en-US" b="1" i="1" dirty="0"/>
              <a:t>“Continually devoted to the Apostles doctrine…”</a:t>
            </a:r>
            <a:endParaRPr lang="en-US" dirty="0"/>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1014154" y="2011680"/>
            <a:ext cx="10823170" cy="4562144"/>
          </a:xfrm>
        </p:spPr>
        <p:txBody>
          <a:bodyPr>
            <a:normAutofit/>
          </a:bodyPr>
          <a:lstStyle/>
          <a:p>
            <a:pPr marL="0" indent="0">
              <a:buNone/>
            </a:pPr>
            <a:r>
              <a:rPr lang="en-US" altLang="en-US" sz="3600" b="1" dirty="0">
                <a:latin typeface="+mj-lt"/>
              </a:rPr>
              <a:t>Second, as the apostles acted under the Spirit's guidance and the Lord’s directives, they served as “</a:t>
            </a:r>
            <a:r>
              <a:rPr lang="en-US" altLang="en-US" sz="3600" b="1" i="1" dirty="0">
                <a:latin typeface="+mj-lt"/>
              </a:rPr>
              <a:t>ambassadors</a:t>
            </a:r>
            <a:r>
              <a:rPr lang="en-US" altLang="en-US" sz="3600" b="1" dirty="0">
                <a:latin typeface="+mj-lt"/>
              </a:rPr>
              <a:t>”. </a:t>
            </a:r>
          </a:p>
          <a:p>
            <a:r>
              <a:rPr lang="en-US" altLang="en-US" sz="3600" b="1" dirty="0">
                <a:latin typeface="+mj-lt"/>
              </a:rPr>
              <a:t>Sent and directed by Christ</a:t>
            </a:r>
            <a:r>
              <a:rPr lang="en-US" altLang="en-US" sz="3600" dirty="0">
                <a:latin typeface="+mj-lt"/>
              </a:rPr>
              <a:t>. </a:t>
            </a:r>
            <a:br>
              <a:rPr lang="en-US" altLang="en-US" sz="3600" dirty="0">
                <a:latin typeface="+mj-lt"/>
              </a:rPr>
            </a:br>
            <a:r>
              <a:rPr lang="en-US" altLang="en-US" sz="3600" dirty="0">
                <a:latin typeface="+mj-lt"/>
              </a:rPr>
              <a:t>(</a:t>
            </a:r>
            <a:r>
              <a:rPr lang="en-US" altLang="en-US" sz="3600" i="1" dirty="0">
                <a:latin typeface="+mj-lt"/>
              </a:rPr>
              <a:t>John 17:18; Matthew 28:19-20)</a:t>
            </a:r>
            <a:endParaRPr lang="en-US" altLang="en-US" sz="3600" dirty="0">
              <a:latin typeface="+mj-lt"/>
            </a:endParaRPr>
          </a:p>
          <a:p>
            <a:r>
              <a:rPr lang="en-US" altLang="en-US" sz="3600" b="1" dirty="0">
                <a:latin typeface="+mj-lt"/>
              </a:rPr>
              <a:t>God entreating through them</a:t>
            </a:r>
            <a:r>
              <a:rPr lang="en-US" altLang="en-US" sz="3600" dirty="0">
                <a:latin typeface="+mj-lt"/>
              </a:rPr>
              <a:t>. (2 Corinthians 5:20)</a:t>
            </a:r>
          </a:p>
        </p:txBody>
      </p:sp>
    </p:spTree>
    <p:extLst>
      <p:ext uri="{BB962C8B-B14F-4D97-AF65-F5344CB8AC3E}">
        <p14:creationId xmlns:p14="http://schemas.microsoft.com/office/powerpoint/2010/main" val="1101555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lstStyle/>
          <a:p>
            <a:r>
              <a:rPr lang="en-US" b="1" i="1" dirty="0"/>
              <a:t>“Continually devoted to the Apostles doctrine…”</a:t>
            </a:r>
            <a:endParaRPr lang="en-US" dirty="0"/>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1014154" y="2011680"/>
            <a:ext cx="10789920" cy="4562144"/>
          </a:xfrm>
        </p:spPr>
        <p:txBody>
          <a:bodyPr>
            <a:noAutofit/>
          </a:bodyPr>
          <a:lstStyle/>
          <a:p>
            <a:pPr marL="0" indent="0">
              <a:buNone/>
            </a:pPr>
            <a:r>
              <a:rPr lang="en-US" altLang="en-US" sz="3400" b="1" dirty="0">
                <a:latin typeface="+mj-lt"/>
              </a:rPr>
              <a:t>Therefore, to reject what the apostles taught and preached is to reject the word of God</a:t>
            </a:r>
            <a:r>
              <a:rPr lang="en-US" altLang="en-US" sz="3400" dirty="0">
                <a:latin typeface="+mj-lt"/>
              </a:rPr>
              <a:t>, who had given them the Holy Spirit (1 Thess. 4:8; Luke 10:16; John 13:20).  </a:t>
            </a:r>
          </a:p>
          <a:p>
            <a:pPr marL="0" indent="0">
              <a:buNone/>
            </a:pPr>
            <a:r>
              <a:rPr lang="en-US" altLang="en-US" sz="3400" b="1" dirty="0">
                <a:latin typeface="+mj-lt"/>
              </a:rPr>
              <a:t>To practice what the apostles did, said and wrote keeps one in fellowship with God</a:t>
            </a:r>
            <a:r>
              <a:rPr lang="en-US" altLang="en-US" sz="3400" dirty="0">
                <a:latin typeface="+mj-lt"/>
              </a:rPr>
              <a:t>.  (Philippians 4:9)  </a:t>
            </a:r>
          </a:p>
          <a:p>
            <a:r>
              <a:rPr lang="en-US" altLang="en-US" sz="3400" b="1" i="1" dirty="0">
                <a:latin typeface="+mj-lt"/>
              </a:rPr>
              <a:t>“The Lord’s commandment”</a:t>
            </a:r>
            <a:r>
              <a:rPr lang="en-US" altLang="en-US" sz="3400" dirty="0">
                <a:latin typeface="+mj-lt"/>
              </a:rPr>
              <a:t>. (1 Cor. 14:37; 2 Peter 3:1-2; </a:t>
            </a:r>
            <a:br>
              <a:rPr lang="en-US" altLang="en-US" sz="3400" dirty="0">
                <a:latin typeface="+mj-lt"/>
              </a:rPr>
            </a:br>
            <a:r>
              <a:rPr lang="en-US" altLang="en-US" sz="3400" dirty="0">
                <a:latin typeface="+mj-lt"/>
              </a:rPr>
              <a:t>1 John 4:6)</a:t>
            </a:r>
          </a:p>
          <a:p>
            <a:pPr marL="0" indent="0">
              <a:buNone/>
            </a:pPr>
            <a:r>
              <a:rPr lang="en-US" altLang="en-US" sz="3400" dirty="0">
                <a:latin typeface="+mj-lt"/>
              </a:rPr>
              <a:t>The apostles doctrine was “</a:t>
            </a:r>
            <a:r>
              <a:rPr lang="en-US" altLang="en-US" sz="3400" b="1" i="1" dirty="0">
                <a:latin typeface="+mj-lt"/>
              </a:rPr>
              <a:t>binding</a:t>
            </a:r>
            <a:r>
              <a:rPr lang="en-US" altLang="en-US" sz="3400" dirty="0">
                <a:latin typeface="+mj-lt"/>
              </a:rPr>
              <a:t>”. (Matthew 16:19)</a:t>
            </a:r>
          </a:p>
        </p:txBody>
      </p:sp>
    </p:spTree>
    <p:extLst>
      <p:ext uri="{BB962C8B-B14F-4D97-AF65-F5344CB8AC3E}">
        <p14:creationId xmlns:p14="http://schemas.microsoft.com/office/powerpoint/2010/main" val="1273677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normAutofit/>
          </a:bodyPr>
          <a:lstStyle/>
          <a:p>
            <a:r>
              <a:rPr lang="en-US" sz="4800" b="1" dirty="0"/>
              <a:t>Then What?</a:t>
            </a:r>
            <a:endParaRPr lang="en-US" sz="4800" dirty="0"/>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1014154" y="2011680"/>
            <a:ext cx="10789920" cy="4562144"/>
          </a:xfrm>
        </p:spPr>
        <p:txBody>
          <a:bodyPr>
            <a:noAutofit/>
          </a:bodyPr>
          <a:lstStyle/>
          <a:p>
            <a:pPr marL="0" indent="0">
              <a:buNone/>
            </a:pPr>
            <a:r>
              <a:rPr lang="en-US" altLang="en-US" sz="3400" b="1" dirty="0">
                <a:latin typeface="+mj-lt"/>
              </a:rPr>
              <a:t>A new Christian begins with a life-long commitment devotion to our Lord &amp; Savior Jesus Christ and to his/her fellow Christians.  </a:t>
            </a:r>
          </a:p>
          <a:p>
            <a:pPr>
              <a:buFont typeface="Arial" panose="020B0604020202020204" pitchFamily="34" charset="0"/>
              <a:buChar char="•"/>
            </a:pPr>
            <a:r>
              <a:rPr lang="en-US" altLang="en-US" sz="3400" b="1" dirty="0">
                <a:latin typeface="+mj-lt"/>
              </a:rPr>
              <a:t>Knowing our lives have forever changed.</a:t>
            </a:r>
          </a:p>
          <a:p>
            <a:pPr marL="0" indent="0">
              <a:buNone/>
            </a:pPr>
            <a:r>
              <a:rPr lang="en-US" altLang="en-US" sz="3400" b="1" dirty="0">
                <a:latin typeface="+mj-lt"/>
              </a:rPr>
              <a:t>A new Christian also begins with a life-long commitment to learning and growth. (CCE)</a:t>
            </a:r>
          </a:p>
          <a:p>
            <a:pPr marL="0" indent="0">
              <a:buNone/>
            </a:pPr>
            <a:r>
              <a:rPr lang="en-US" altLang="en-US" sz="3400" b="1" dirty="0">
                <a:latin typeface="+mj-lt"/>
              </a:rPr>
              <a:t>All members of the body should seek to help strengthen the commitment and further the growth of the new Christian in the word of God.</a:t>
            </a:r>
            <a:endParaRPr lang="en-US" altLang="en-US" sz="3400" dirty="0">
              <a:latin typeface="+mj-lt"/>
            </a:endParaRPr>
          </a:p>
        </p:txBody>
      </p:sp>
    </p:spTree>
    <p:extLst>
      <p:ext uri="{BB962C8B-B14F-4D97-AF65-F5344CB8AC3E}">
        <p14:creationId xmlns:p14="http://schemas.microsoft.com/office/powerpoint/2010/main" val="1938588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normAutofit/>
          </a:bodyPr>
          <a:lstStyle/>
          <a:p>
            <a:r>
              <a:rPr lang="en-US" sz="4800" b="1" dirty="0"/>
              <a:t>Now What?</a:t>
            </a:r>
            <a:endParaRPr lang="en-US" sz="4800" dirty="0"/>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1014154" y="2011680"/>
            <a:ext cx="10789920" cy="4562144"/>
          </a:xfrm>
        </p:spPr>
        <p:txBody>
          <a:bodyPr>
            <a:noAutofit/>
          </a:bodyPr>
          <a:lstStyle/>
          <a:p>
            <a:pPr marL="0" indent="0">
              <a:buNone/>
            </a:pPr>
            <a:r>
              <a:rPr lang="en-US" altLang="en-US" sz="4000" b="1" dirty="0">
                <a:latin typeface="+mj-lt"/>
              </a:rPr>
              <a:t>What is your spiritual need?</a:t>
            </a:r>
          </a:p>
          <a:p>
            <a:pPr>
              <a:buFont typeface="Arial" panose="020B0604020202020204" pitchFamily="34" charset="0"/>
              <a:buChar char="•"/>
            </a:pPr>
            <a:r>
              <a:rPr lang="en-US" altLang="en-US" sz="4000" b="1" dirty="0">
                <a:latin typeface="+mj-lt"/>
              </a:rPr>
              <a:t>If you haven’t started your life as a child of God…</a:t>
            </a:r>
          </a:p>
          <a:p>
            <a:pPr>
              <a:buFont typeface="Arial" panose="020B0604020202020204" pitchFamily="34" charset="0"/>
              <a:buChar char="•"/>
            </a:pPr>
            <a:r>
              <a:rPr lang="en-US" altLang="en-US" sz="4000" b="1" dirty="0">
                <a:latin typeface="+mj-lt"/>
              </a:rPr>
              <a:t>If you have but your devotion has waned and your growth hasn’t continued…</a:t>
            </a:r>
          </a:p>
        </p:txBody>
      </p:sp>
    </p:spTree>
    <p:extLst>
      <p:ext uri="{BB962C8B-B14F-4D97-AF65-F5344CB8AC3E}">
        <p14:creationId xmlns:p14="http://schemas.microsoft.com/office/powerpoint/2010/main" val="1517054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7EA1C-D079-4362-A742-8D6509452CE1}"/>
              </a:ext>
            </a:extLst>
          </p:cNvPr>
          <p:cNvSpPr>
            <a:spLocks noGrp="1"/>
          </p:cNvSpPr>
          <p:nvPr>
            <p:ph type="title"/>
          </p:nvPr>
        </p:nvSpPr>
        <p:spPr/>
        <p:txBody>
          <a:bodyPr>
            <a:normAutofit/>
          </a:bodyPr>
          <a:lstStyle/>
          <a:p>
            <a:r>
              <a:rPr lang="en-US" sz="4800" b="1" dirty="0"/>
              <a:t>Now That You’re a Christian…</a:t>
            </a:r>
          </a:p>
        </p:txBody>
      </p:sp>
      <p:sp>
        <p:nvSpPr>
          <p:cNvPr id="3" name="Content Placeholder 2">
            <a:extLst>
              <a:ext uri="{FF2B5EF4-FFF2-40B4-BE49-F238E27FC236}">
                <a16:creationId xmlns:a16="http://schemas.microsoft.com/office/drawing/2014/main" id="{8287FA6F-01CF-48DB-8439-4557CC6F5B07}"/>
              </a:ext>
            </a:extLst>
          </p:cNvPr>
          <p:cNvSpPr>
            <a:spLocks noGrp="1"/>
          </p:cNvSpPr>
          <p:nvPr>
            <p:ph idx="1"/>
          </p:nvPr>
        </p:nvSpPr>
        <p:spPr/>
        <p:txBody>
          <a:bodyPr>
            <a:normAutofit/>
          </a:bodyPr>
          <a:lstStyle/>
          <a:p>
            <a:pPr marL="0" indent="0">
              <a:spcAft>
                <a:spcPts val="1200"/>
              </a:spcAft>
              <a:buNone/>
            </a:pPr>
            <a:r>
              <a:rPr lang="en-US" sz="3200" dirty="0"/>
              <a:t>In Acts 2, there were 3000 souls who were convicted of their sin and responded to the gospel message and were baptized </a:t>
            </a:r>
            <a:r>
              <a:rPr lang="en-US" sz="3200" b="1" i="1" dirty="0"/>
              <a:t>“for the remission of their sins”</a:t>
            </a:r>
            <a:r>
              <a:rPr lang="en-US" sz="3200" dirty="0"/>
              <a:t>. (Acts 2:38)</a:t>
            </a:r>
          </a:p>
          <a:p>
            <a:pPr marL="0" indent="0">
              <a:spcAft>
                <a:spcPts val="1200"/>
              </a:spcAft>
              <a:buNone/>
            </a:pPr>
            <a:r>
              <a:rPr lang="en-US" sz="3200" dirty="0"/>
              <a:t>Now that they are forgiven, </a:t>
            </a:r>
            <a:r>
              <a:rPr lang="en-US" sz="3200" b="1" dirty="0"/>
              <a:t>what then?</a:t>
            </a:r>
          </a:p>
          <a:p>
            <a:pPr marL="0" indent="0">
              <a:spcAft>
                <a:spcPts val="1200"/>
              </a:spcAft>
              <a:buNone/>
            </a:pPr>
            <a:r>
              <a:rPr lang="en-US" sz="3200" b="1" dirty="0"/>
              <a:t>What do we do now that we’re saved and what do we do for those who have been saved?</a:t>
            </a:r>
          </a:p>
        </p:txBody>
      </p:sp>
    </p:spTree>
    <p:extLst>
      <p:ext uri="{BB962C8B-B14F-4D97-AF65-F5344CB8AC3E}">
        <p14:creationId xmlns:p14="http://schemas.microsoft.com/office/powerpoint/2010/main" val="1125848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normAutofit/>
          </a:bodyPr>
          <a:lstStyle/>
          <a:p>
            <a:r>
              <a:rPr lang="en-US" sz="4800" b="1" dirty="0"/>
              <a:t>What did they do in Acts chapter 2?</a:t>
            </a:r>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p:txBody>
          <a:bodyPr>
            <a:normAutofit/>
          </a:bodyPr>
          <a:lstStyle/>
          <a:p>
            <a:pPr marL="0" indent="0">
              <a:lnSpc>
                <a:spcPct val="100000"/>
              </a:lnSpc>
              <a:spcAft>
                <a:spcPts val="1200"/>
              </a:spcAft>
              <a:buNone/>
            </a:pPr>
            <a:r>
              <a:rPr lang="en-US" sz="3600" dirty="0"/>
              <a:t>Note Acts 2:42, </a:t>
            </a:r>
          </a:p>
          <a:p>
            <a:pPr marL="0" indent="0">
              <a:lnSpc>
                <a:spcPct val="100000"/>
              </a:lnSpc>
              <a:spcAft>
                <a:spcPts val="1200"/>
              </a:spcAft>
              <a:buNone/>
            </a:pPr>
            <a:r>
              <a:rPr lang="en-US" sz="3600" i="1" dirty="0"/>
              <a:t>“</a:t>
            </a:r>
            <a:r>
              <a:rPr lang="en-US" sz="3600" b="1" i="1" dirty="0"/>
              <a:t>They</a:t>
            </a:r>
            <a:r>
              <a:rPr lang="en-US" sz="3600" i="1" dirty="0"/>
              <a:t> were </a:t>
            </a:r>
            <a:r>
              <a:rPr lang="en-US" sz="3600" b="1" i="1" dirty="0">
                <a:solidFill>
                  <a:schemeClr val="accent1">
                    <a:lumMod val="60000"/>
                    <a:lumOff val="40000"/>
                  </a:schemeClr>
                </a:solidFill>
              </a:rPr>
              <a:t>continually devoting </a:t>
            </a:r>
            <a:r>
              <a:rPr lang="en-US" sz="3600" b="1" i="1" dirty="0"/>
              <a:t>themselves </a:t>
            </a:r>
            <a:r>
              <a:rPr lang="en-US" sz="3600" i="1" dirty="0"/>
              <a:t>to the </a:t>
            </a:r>
            <a:r>
              <a:rPr lang="en-US" sz="3600" b="1" i="1" dirty="0">
                <a:solidFill>
                  <a:schemeClr val="accent1">
                    <a:lumMod val="60000"/>
                    <a:lumOff val="40000"/>
                  </a:schemeClr>
                </a:solidFill>
              </a:rPr>
              <a:t>apostles' teaching </a:t>
            </a:r>
            <a:r>
              <a:rPr lang="en-US" sz="3600" i="1" dirty="0"/>
              <a:t>and to </a:t>
            </a:r>
            <a:r>
              <a:rPr lang="en-US" sz="3600" b="1" i="1" dirty="0">
                <a:solidFill>
                  <a:schemeClr val="accent1">
                    <a:lumMod val="60000"/>
                    <a:lumOff val="40000"/>
                  </a:schemeClr>
                </a:solidFill>
              </a:rPr>
              <a:t>fellowship</a:t>
            </a:r>
            <a:r>
              <a:rPr lang="en-US" sz="3600" i="1" dirty="0"/>
              <a:t>, to the </a:t>
            </a:r>
            <a:r>
              <a:rPr lang="en-US" sz="3600" b="1" i="1" dirty="0">
                <a:solidFill>
                  <a:schemeClr val="accent1">
                    <a:lumMod val="60000"/>
                    <a:lumOff val="40000"/>
                  </a:schemeClr>
                </a:solidFill>
              </a:rPr>
              <a:t>breaking of bread </a:t>
            </a:r>
            <a:r>
              <a:rPr lang="en-US" sz="3600" i="1" dirty="0"/>
              <a:t>and to </a:t>
            </a:r>
            <a:r>
              <a:rPr lang="en-US" sz="3600" b="1" i="1" dirty="0">
                <a:solidFill>
                  <a:schemeClr val="accent1">
                    <a:lumMod val="60000"/>
                    <a:lumOff val="40000"/>
                  </a:schemeClr>
                </a:solidFill>
              </a:rPr>
              <a:t>prayer</a:t>
            </a:r>
            <a:r>
              <a:rPr lang="en-US" sz="3600" i="1" dirty="0"/>
              <a:t>. “</a:t>
            </a:r>
          </a:p>
          <a:p>
            <a:pPr marL="0" indent="0">
              <a:buNone/>
            </a:pPr>
            <a:r>
              <a:rPr lang="en-US" sz="3600" dirty="0"/>
              <a:t>Who are the </a:t>
            </a:r>
            <a:r>
              <a:rPr lang="en-US" sz="3600" b="1" i="1" dirty="0"/>
              <a:t>“they”</a:t>
            </a:r>
            <a:r>
              <a:rPr lang="en-US" sz="3600" b="1" dirty="0"/>
              <a:t>?</a:t>
            </a:r>
          </a:p>
        </p:txBody>
      </p:sp>
    </p:spTree>
    <p:extLst>
      <p:ext uri="{BB962C8B-B14F-4D97-AF65-F5344CB8AC3E}">
        <p14:creationId xmlns:p14="http://schemas.microsoft.com/office/powerpoint/2010/main" val="879999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normAutofit/>
          </a:bodyPr>
          <a:lstStyle/>
          <a:p>
            <a:r>
              <a:rPr lang="en-US" sz="4800" b="1" i="1" dirty="0"/>
              <a:t>“Continually devoted…”</a:t>
            </a:r>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1202919" y="2313708"/>
            <a:ext cx="10781264" cy="4041371"/>
          </a:xfrm>
        </p:spPr>
        <p:txBody>
          <a:bodyPr>
            <a:noAutofit/>
          </a:bodyPr>
          <a:lstStyle/>
          <a:p>
            <a:pPr marL="0" indent="0">
              <a:buNone/>
            </a:pPr>
            <a:r>
              <a:rPr lang="en-US" sz="4000" dirty="0"/>
              <a:t>Defined: “</a:t>
            </a:r>
            <a:r>
              <a:rPr lang="en-US" altLang="en-US" sz="4000" dirty="0"/>
              <a:t>to be earnest towards…</a:t>
            </a:r>
            <a:r>
              <a:rPr lang="en-US" altLang="en-US" sz="4000" b="1" dirty="0"/>
              <a:t>to persevere, be constantly diligent… to attend assiduously all the exercises… adhere closely to</a:t>
            </a:r>
            <a:r>
              <a:rPr lang="en-US" altLang="en-US" sz="4000" dirty="0"/>
              <a:t> (as a servitor): attend (give self) </a:t>
            </a:r>
            <a:r>
              <a:rPr lang="en-US" altLang="en-US" sz="4000" b="1" dirty="0"/>
              <a:t>continually”</a:t>
            </a:r>
            <a:r>
              <a:rPr lang="en-US" altLang="en-US" sz="4000" dirty="0"/>
              <a:t>. </a:t>
            </a:r>
            <a:r>
              <a:rPr lang="en-US" altLang="en-US" sz="1400" dirty="0"/>
              <a:t>(Strong)</a:t>
            </a:r>
          </a:p>
          <a:p>
            <a:pPr marL="0" indent="0">
              <a:buNone/>
            </a:pPr>
            <a:r>
              <a:rPr lang="en-US" sz="4000" dirty="0"/>
              <a:t>“To tarry, </a:t>
            </a:r>
            <a:r>
              <a:rPr lang="en-US" sz="4000" b="1" dirty="0"/>
              <a:t>remain somewhere</a:t>
            </a:r>
            <a:r>
              <a:rPr lang="en-US" sz="4000" dirty="0"/>
              <a:t>… continue steadfastly with someone…” </a:t>
            </a:r>
            <a:r>
              <a:rPr lang="en-US" sz="800" dirty="0"/>
              <a:t>(</a:t>
            </a:r>
            <a:r>
              <a:rPr lang="en-US" sz="1400" dirty="0"/>
              <a:t>Zodhiates)</a:t>
            </a:r>
          </a:p>
          <a:p>
            <a:pPr marL="0" indent="0">
              <a:buNone/>
            </a:pPr>
            <a:endParaRPr lang="en-US" altLang="en-US" sz="1400" dirty="0"/>
          </a:p>
        </p:txBody>
      </p:sp>
    </p:spTree>
    <p:extLst>
      <p:ext uri="{BB962C8B-B14F-4D97-AF65-F5344CB8AC3E}">
        <p14:creationId xmlns:p14="http://schemas.microsoft.com/office/powerpoint/2010/main" val="2093162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normAutofit/>
          </a:bodyPr>
          <a:lstStyle/>
          <a:p>
            <a:r>
              <a:rPr lang="en-US" sz="4800" b="1" dirty="0"/>
              <a:t>Continual Devotion</a:t>
            </a:r>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1202919" y="2011680"/>
            <a:ext cx="10102390" cy="4693920"/>
          </a:xfrm>
        </p:spPr>
        <p:txBody>
          <a:bodyPr>
            <a:normAutofit fontScale="92500" lnSpcReduction="10000"/>
          </a:bodyPr>
          <a:lstStyle/>
          <a:p>
            <a:pPr marL="0" indent="0">
              <a:buNone/>
            </a:pPr>
            <a:r>
              <a:rPr lang="en-US" sz="4000" b="1" dirty="0"/>
              <a:t>We need to choose our devotion!</a:t>
            </a:r>
          </a:p>
          <a:p>
            <a:pPr marL="0" indent="0">
              <a:buNone/>
            </a:pPr>
            <a:r>
              <a:rPr lang="en-US" sz="3600" dirty="0"/>
              <a:t>Matthew 6:24, </a:t>
            </a:r>
            <a:r>
              <a:rPr lang="en-US" sz="3600" i="1" dirty="0"/>
              <a:t>“No one can serve two masters; for either he will </a:t>
            </a:r>
            <a:r>
              <a:rPr lang="en-US" sz="3600" b="1" i="1" dirty="0">
                <a:solidFill>
                  <a:schemeClr val="accent1">
                    <a:lumMod val="60000"/>
                    <a:lumOff val="40000"/>
                  </a:schemeClr>
                </a:solidFill>
              </a:rPr>
              <a:t>hate</a:t>
            </a:r>
            <a:r>
              <a:rPr lang="en-US" sz="3600" i="1" dirty="0"/>
              <a:t> the one and </a:t>
            </a:r>
            <a:r>
              <a:rPr lang="en-US" sz="3600" b="1" i="1" dirty="0">
                <a:solidFill>
                  <a:schemeClr val="accent1">
                    <a:lumMod val="60000"/>
                    <a:lumOff val="40000"/>
                  </a:schemeClr>
                </a:solidFill>
              </a:rPr>
              <a:t>love</a:t>
            </a:r>
            <a:r>
              <a:rPr lang="en-US" sz="3600" i="1" dirty="0"/>
              <a:t> the other, or he will be </a:t>
            </a:r>
            <a:r>
              <a:rPr lang="en-US" sz="3600" b="1" i="1" dirty="0">
                <a:solidFill>
                  <a:schemeClr val="accent1">
                    <a:lumMod val="60000"/>
                    <a:lumOff val="40000"/>
                  </a:schemeClr>
                </a:solidFill>
              </a:rPr>
              <a:t>devoted</a:t>
            </a:r>
            <a:r>
              <a:rPr lang="en-US" sz="3600" i="1" dirty="0"/>
              <a:t> to one and </a:t>
            </a:r>
            <a:r>
              <a:rPr lang="en-US" sz="3600" b="1" i="1" dirty="0">
                <a:solidFill>
                  <a:schemeClr val="accent1">
                    <a:lumMod val="60000"/>
                    <a:lumOff val="40000"/>
                  </a:schemeClr>
                </a:solidFill>
              </a:rPr>
              <a:t>despise</a:t>
            </a:r>
            <a:r>
              <a:rPr lang="en-US" sz="3600" i="1" dirty="0"/>
              <a:t> the other. You cannot serve God and wealth.”</a:t>
            </a:r>
          </a:p>
          <a:p>
            <a:pPr marL="0" indent="0">
              <a:buNone/>
            </a:pPr>
            <a:r>
              <a:rPr lang="en-US" sz="3600" dirty="0"/>
              <a:t>(1 Kings 8:61; 11:4; 2 Corinthians 11:3; Romans 12:10)</a:t>
            </a:r>
          </a:p>
          <a:p>
            <a:pPr marL="0" indent="0">
              <a:buNone/>
            </a:pPr>
            <a:r>
              <a:rPr lang="en-US" sz="3600" b="1" dirty="0"/>
              <a:t>Devotion to Christ and not to any person</a:t>
            </a:r>
            <a:r>
              <a:rPr lang="en-US" sz="3600" dirty="0"/>
              <a:t>. </a:t>
            </a:r>
            <a:br>
              <a:rPr lang="en-US" sz="3600" dirty="0"/>
            </a:br>
            <a:r>
              <a:rPr lang="en-US" sz="3600" dirty="0"/>
              <a:t>(1 Corinthians 1:10-17; 3:21-23; Ephesians 4:11-16; Galatians 3:27-29)</a:t>
            </a:r>
          </a:p>
        </p:txBody>
      </p:sp>
    </p:spTree>
    <p:extLst>
      <p:ext uri="{BB962C8B-B14F-4D97-AF65-F5344CB8AC3E}">
        <p14:creationId xmlns:p14="http://schemas.microsoft.com/office/powerpoint/2010/main" val="2773889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lstStyle/>
          <a:p>
            <a:r>
              <a:rPr lang="en-US" b="1" i="1" dirty="0"/>
              <a:t>“</a:t>
            </a:r>
            <a:r>
              <a:rPr lang="en-US" sz="4800" b="1" i="1" dirty="0"/>
              <a:t>Continually devoted…”</a:t>
            </a:r>
            <a:endParaRPr lang="en-US" dirty="0"/>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1202919" y="2011680"/>
            <a:ext cx="10102390" cy="4206240"/>
          </a:xfrm>
        </p:spPr>
        <p:txBody>
          <a:bodyPr>
            <a:normAutofit/>
          </a:bodyPr>
          <a:lstStyle/>
          <a:p>
            <a:pPr marL="0" indent="0">
              <a:buNone/>
            </a:pPr>
            <a:r>
              <a:rPr lang="en-US" sz="4000" dirty="0"/>
              <a:t>To four things: (Acts 2:42)</a:t>
            </a:r>
          </a:p>
          <a:p>
            <a:pPr marL="742950" indent="-742950">
              <a:buAutoNum type="arabicPeriod"/>
            </a:pPr>
            <a:r>
              <a:rPr lang="en-US" sz="4000" b="1" dirty="0"/>
              <a:t>The apostles doctrine.</a:t>
            </a:r>
          </a:p>
          <a:p>
            <a:pPr marL="742950" indent="-742950">
              <a:buAutoNum type="arabicPeriod"/>
            </a:pPr>
            <a:r>
              <a:rPr lang="en-US" sz="4000" b="1" dirty="0"/>
              <a:t>Fellowship</a:t>
            </a:r>
          </a:p>
          <a:p>
            <a:pPr marL="742950" indent="-742950">
              <a:buAutoNum type="arabicPeriod"/>
            </a:pPr>
            <a:r>
              <a:rPr lang="en-US" sz="4000" b="1" dirty="0"/>
              <a:t>Breaking of bread</a:t>
            </a:r>
          </a:p>
          <a:p>
            <a:pPr marL="742950" indent="-742950">
              <a:buAutoNum type="arabicPeriod"/>
            </a:pPr>
            <a:r>
              <a:rPr lang="en-US" sz="4000" b="1" dirty="0"/>
              <a:t>Prayer</a:t>
            </a:r>
            <a:endParaRPr lang="en-US" sz="3600" b="1" dirty="0"/>
          </a:p>
        </p:txBody>
      </p:sp>
    </p:spTree>
    <p:extLst>
      <p:ext uri="{BB962C8B-B14F-4D97-AF65-F5344CB8AC3E}">
        <p14:creationId xmlns:p14="http://schemas.microsoft.com/office/powerpoint/2010/main" val="2717495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lstStyle/>
          <a:p>
            <a:r>
              <a:rPr lang="en-US" b="1" i="1" dirty="0"/>
              <a:t>“Continually devoted to the Apostles doctrine…”</a:t>
            </a:r>
            <a:endParaRPr lang="en-US" dirty="0"/>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1202918" y="1978428"/>
            <a:ext cx="10567903" cy="4879571"/>
          </a:xfrm>
        </p:spPr>
        <p:txBody>
          <a:bodyPr>
            <a:normAutofit/>
          </a:bodyPr>
          <a:lstStyle/>
          <a:p>
            <a:pPr marL="0" indent="0">
              <a:buNone/>
            </a:pPr>
            <a:r>
              <a:rPr lang="en-US" sz="3600" b="1" dirty="0"/>
              <a:t>Then what? New Christians need a lot of teaching! </a:t>
            </a:r>
            <a:r>
              <a:rPr lang="en-US" sz="3600" dirty="0"/>
              <a:t>(Matthew 28:18-20)</a:t>
            </a:r>
          </a:p>
          <a:p>
            <a:r>
              <a:rPr lang="en-US" sz="3600" dirty="0"/>
              <a:t>As babes in Christ, they need to seek to consume it and we need to seek to provide it! (1 Peter 2:1-2; Matthew 5:6; Hebrews 5:12-14)</a:t>
            </a:r>
          </a:p>
          <a:p>
            <a:r>
              <a:rPr lang="en-US" sz="3600" dirty="0"/>
              <a:t>Need for continual growth. (2 Peter 3:17-18; Heb. 6:1)</a:t>
            </a:r>
          </a:p>
          <a:p>
            <a:r>
              <a:rPr lang="en-US" sz="3600" dirty="0"/>
              <a:t>It’s what builds us up and nourishes us. (Acts 20:32; </a:t>
            </a:r>
            <a:br>
              <a:rPr lang="en-US" sz="3600" dirty="0"/>
            </a:br>
            <a:r>
              <a:rPr lang="en-US" sz="3600" dirty="0"/>
              <a:t>1 Timothy 4:6, 16; cf., Acts 17:11)</a:t>
            </a:r>
          </a:p>
        </p:txBody>
      </p:sp>
    </p:spTree>
    <p:extLst>
      <p:ext uri="{BB962C8B-B14F-4D97-AF65-F5344CB8AC3E}">
        <p14:creationId xmlns:p14="http://schemas.microsoft.com/office/powerpoint/2010/main" val="1010465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lstStyle/>
          <a:p>
            <a:r>
              <a:rPr lang="en-US" b="1" i="1" dirty="0"/>
              <a:t>“Continually devoted to the Apostles doctrine…”</a:t>
            </a:r>
            <a:endParaRPr lang="en-US" dirty="0"/>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498764" y="2011680"/>
            <a:ext cx="11421687" cy="4562144"/>
          </a:xfrm>
        </p:spPr>
        <p:txBody>
          <a:bodyPr>
            <a:normAutofit/>
          </a:bodyPr>
          <a:lstStyle/>
          <a:p>
            <a:pPr marL="0" indent="0">
              <a:buNone/>
            </a:pPr>
            <a:r>
              <a:rPr lang="en-US" altLang="en-US" sz="3600" b="1" dirty="0">
                <a:latin typeface="+mj-lt"/>
              </a:rPr>
              <a:t>Questions we must answer:</a:t>
            </a:r>
          </a:p>
          <a:p>
            <a:r>
              <a:rPr lang="en-US" altLang="en-US" sz="3600" dirty="0">
                <a:latin typeface="+mj-lt"/>
              </a:rPr>
              <a:t>What was the “apostles doctrine”? Was it simply their </a:t>
            </a:r>
            <a:r>
              <a:rPr lang="en-US" altLang="en-US" sz="3600" b="1" dirty="0">
                <a:latin typeface="+mj-lt"/>
              </a:rPr>
              <a:t>interpretation or explanation </a:t>
            </a:r>
            <a:r>
              <a:rPr lang="en-US" altLang="en-US" sz="3600" dirty="0">
                <a:latin typeface="+mj-lt"/>
              </a:rPr>
              <a:t>of the Lord's teaching?</a:t>
            </a:r>
          </a:p>
          <a:p>
            <a:r>
              <a:rPr lang="en-US" altLang="en-US" sz="3600" dirty="0">
                <a:latin typeface="+mj-lt"/>
              </a:rPr>
              <a:t>Is there a difference between "</a:t>
            </a:r>
            <a:r>
              <a:rPr lang="en-US" altLang="en-US" sz="3600" b="1" dirty="0">
                <a:latin typeface="+mj-lt"/>
              </a:rPr>
              <a:t>gospel</a:t>
            </a:r>
            <a:r>
              <a:rPr lang="en-US" altLang="en-US" sz="3600" dirty="0">
                <a:latin typeface="+mj-lt"/>
              </a:rPr>
              <a:t>" and "</a:t>
            </a:r>
            <a:r>
              <a:rPr lang="en-US" altLang="en-US" sz="3600" b="1" dirty="0">
                <a:latin typeface="+mj-lt"/>
              </a:rPr>
              <a:t>doctrine</a:t>
            </a:r>
            <a:r>
              <a:rPr lang="en-US" altLang="en-US" sz="3600" dirty="0">
                <a:latin typeface="+mj-lt"/>
              </a:rPr>
              <a:t>" and must we agree on the gospel, but agree to disagree on matters of </a:t>
            </a:r>
            <a:r>
              <a:rPr lang="en-US" altLang="en-US" sz="3600" b="1" dirty="0">
                <a:latin typeface="+mj-lt"/>
              </a:rPr>
              <a:t>doctrine</a:t>
            </a:r>
            <a:r>
              <a:rPr lang="en-US" altLang="en-US" sz="3600" dirty="0">
                <a:latin typeface="+mj-lt"/>
              </a:rPr>
              <a:t>? What do the scriptures say? (Note the expression “the faith” in Galatians 1:11, 23; Acts 13:7-12; Jude 3)</a:t>
            </a:r>
          </a:p>
        </p:txBody>
      </p:sp>
    </p:spTree>
    <p:extLst>
      <p:ext uri="{BB962C8B-B14F-4D97-AF65-F5344CB8AC3E}">
        <p14:creationId xmlns:p14="http://schemas.microsoft.com/office/powerpoint/2010/main" val="645779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7FD87-FCD1-48F2-8CBA-4864918FA15D}"/>
              </a:ext>
            </a:extLst>
          </p:cNvPr>
          <p:cNvSpPr>
            <a:spLocks noGrp="1"/>
          </p:cNvSpPr>
          <p:nvPr>
            <p:ph type="title"/>
          </p:nvPr>
        </p:nvSpPr>
        <p:spPr/>
        <p:txBody>
          <a:bodyPr/>
          <a:lstStyle/>
          <a:p>
            <a:r>
              <a:rPr lang="en-US" b="1" i="1" dirty="0"/>
              <a:t>“Continually devoted to the Apostles doctrine…”</a:t>
            </a:r>
            <a:endParaRPr lang="en-US" dirty="0"/>
          </a:p>
        </p:txBody>
      </p:sp>
      <p:sp>
        <p:nvSpPr>
          <p:cNvPr id="3" name="Content Placeholder 2">
            <a:extLst>
              <a:ext uri="{FF2B5EF4-FFF2-40B4-BE49-F238E27FC236}">
                <a16:creationId xmlns:a16="http://schemas.microsoft.com/office/drawing/2014/main" id="{E2D25C1A-4E2A-4A90-9246-3D9117F9511A}"/>
              </a:ext>
            </a:extLst>
          </p:cNvPr>
          <p:cNvSpPr>
            <a:spLocks noGrp="1"/>
          </p:cNvSpPr>
          <p:nvPr>
            <p:ph idx="1"/>
          </p:nvPr>
        </p:nvSpPr>
        <p:spPr>
          <a:xfrm>
            <a:off x="432263" y="2011680"/>
            <a:ext cx="11521439" cy="4562144"/>
          </a:xfrm>
        </p:spPr>
        <p:txBody>
          <a:bodyPr>
            <a:normAutofit fontScale="92500"/>
          </a:bodyPr>
          <a:lstStyle/>
          <a:p>
            <a:pPr marL="0" indent="0">
              <a:buNone/>
            </a:pPr>
            <a:r>
              <a:rPr lang="en-US" altLang="en-US" sz="3900" b="1" dirty="0">
                <a:latin typeface="+mj-lt"/>
              </a:rPr>
              <a:t>First, from whom or how did the apostles get their message? </a:t>
            </a:r>
          </a:p>
          <a:p>
            <a:r>
              <a:rPr lang="en-US" altLang="en-US" sz="3900" dirty="0">
                <a:latin typeface="+mj-lt"/>
              </a:rPr>
              <a:t>What the apostles taught was not human wisdom or of human origin but by “revelation of Jesus Christ” and were in fact the Lord’s commandments.  </a:t>
            </a:r>
            <a:r>
              <a:rPr lang="en-US" altLang="en-US" sz="3900" i="1" dirty="0">
                <a:latin typeface="+mj-lt"/>
              </a:rPr>
              <a:t>(</a:t>
            </a:r>
            <a:r>
              <a:rPr lang="en-US" altLang="en-US" sz="3900" b="1" i="1" dirty="0">
                <a:latin typeface="+mj-lt"/>
              </a:rPr>
              <a:t>Galatians 1:11-12; </a:t>
            </a:r>
            <a:br>
              <a:rPr lang="en-US" altLang="en-US" sz="3900" b="1" i="1" dirty="0">
                <a:latin typeface="+mj-lt"/>
              </a:rPr>
            </a:br>
            <a:r>
              <a:rPr lang="en-US" altLang="en-US" sz="3900" b="1" i="1" dirty="0">
                <a:latin typeface="+mj-lt"/>
              </a:rPr>
              <a:t>1 Corinthians 14:37; Ephesians 3:1-5; 1 Thess. 2:13) </a:t>
            </a:r>
          </a:p>
          <a:p>
            <a:r>
              <a:rPr lang="en-US" altLang="en-US" sz="3900" dirty="0">
                <a:latin typeface="+mj-lt"/>
              </a:rPr>
              <a:t>They spoke as </a:t>
            </a:r>
            <a:r>
              <a:rPr lang="en-US" altLang="en-US" sz="3900" b="1" i="1" dirty="0">
                <a:latin typeface="+mj-lt"/>
              </a:rPr>
              <a:t>“the Spirit was giving them utterance” </a:t>
            </a:r>
            <a:r>
              <a:rPr lang="en-US" altLang="en-US" sz="3900" dirty="0">
                <a:latin typeface="+mj-lt"/>
              </a:rPr>
              <a:t>(Acts 2:4; 1 Corinthians 2:12-13)</a:t>
            </a:r>
          </a:p>
        </p:txBody>
      </p:sp>
    </p:spTree>
    <p:extLst>
      <p:ext uri="{BB962C8B-B14F-4D97-AF65-F5344CB8AC3E}">
        <p14:creationId xmlns:p14="http://schemas.microsoft.com/office/powerpoint/2010/main" val="3797713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TF11977135_Playground rules presentation_RVA_v3.potx" id="{07413DCF-3AC5-4C70-87BD-941AEA8469DA}" vid="{4E9FF052-B545-4DF9-BE6D-6A74F8F6AEE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19E42AFF-377A-47D3-84EF-20B0692369E9}">
  <ds:schemaRefs>
    <ds:schemaRef ds:uri="http://schemas.microsoft.com/sharepoint/v3/contenttype/forms"/>
  </ds:schemaRefs>
</ds:datastoreItem>
</file>

<file path=customXml/itemProps2.xml><?xml version="1.0" encoding="utf-8"?>
<ds:datastoreItem xmlns:ds="http://schemas.openxmlformats.org/officeDocument/2006/customXml" ds:itemID="{28AC8BD7-946A-4C17-A395-21CB0265D7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A9B77A0-8658-45E5-8D19-245595005394}">
  <ds:schemaRefs>
    <ds:schemaRef ds:uri="http://purl.org/dc/terms/"/>
    <ds:schemaRef ds:uri="16c05727-aa75-4e4a-9b5f-8a80a1165891"/>
    <ds:schemaRef ds:uri="http://schemas.microsoft.com/office/2006/metadata/properties"/>
    <ds:schemaRef ds:uri="http://purl.org/dc/dcmitype/"/>
    <ds:schemaRef ds:uri="http://schemas.microsoft.com/office/2006/documentManagement/types"/>
    <ds:schemaRef ds:uri="http://purl.org/dc/elements/1.1/"/>
    <ds:schemaRef ds:uri="71af3243-3dd4-4a8d-8c0d-dd76da1f02a5"/>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A review of playground rules</Template>
  <TotalTime>39825</TotalTime>
  <Words>2573</Words>
  <Application>Microsoft Office PowerPoint</Application>
  <PresentationFormat>Widescreen</PresentationFormat>
  <Paragraphs>181</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Corbel</vt:lpstr>
      <vt:lpstr>Franklin Gothic Medium</vt:lpstr>
      <vt:lpstr>Segoe UI</vt:lpstr>
      <vt:lpstr>Wingdings</vt:lpstr>
      <vt:lpstr>Banded</vt:lpstr>
      <vt:lpstr>Slide 1</vt:lpstr>
      <vt:lpstr>Now That You’re a Christian…</vt:lpstr>
      <vt:lpstr>What did they do in Acts chapter 2?</vt:lpstr>
      <vt:lpstr>“Continually devoted…”</vt:lpstr>
      <vt:lpstr>Continual Devotion</vt:lpstr>
      <vt:lpstr>“Continually devoted…”</vt:lpstr>
      <vt:lpstr>“Continually devoted to the Apostles doctrine…”</vt:lpstr>
      <vt:lpstr>“Continually devoted to the Apostles doctrine…”</vt:lpstr>
      <vt:lpstr>“Continually devoted to the Apostles doctrine…”</vt:lpstr>
      <vt:lpstr>“Continually devoted to the Apostles doctrine…”</vt:lpstr>
      <vt:lpstr>“Continually devoted to the Apostles doctrine…”</vt:lpstr>
      <vt:lpstr>“Continually devoted to the Apostles doctrine…”</vt:lpstr>
      <vt:lpstr>Then What?</vt:lpstr>
      <vt:lpstr>Now What?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Simmons</dc:creator>
  <cp:lastModifiedBy>Chris Simmons</cp:lastModifiedBy>
  <cp:revision>33</cp:revision>
  <cp:lastPrinted>2022-03-20T20:44:58Z</cp:lastPrinted>
  <dcterms:created xsi:type="dcterms:W3CDTF">2022-02-15T15:11:57Z</dcterms:created>
  <dcterms:modified xsi:type="dcterms:W3CDTF">2022-05-11T19:30:32Z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