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65" r:id="rId3"/>
    <p:sldId id="313" r:id="rId4"/>
    <p:sldId id="279" r:id="rId5"/>
    <p:sldId id="280" r:id="rId6"/>
    <p:sldId id="283" r:id="rId7"/>
    <p:sldId id="282" r:id="rId8"/>
    <p:sldId id="301" r:id="rId9"/>
    <p:sldId id="285" r:id="rId10"/>
    <p:sldId id="286" r:id="rId11"/>
    <p:sldId id="287" r:id="rId12"/>
    <p:sldId id="288" r:id="rId13"/>
    <p:sldId id="289" r:id="rId14"/>
    <p:sldId id="290" r:id="rId15"/>
    <p:sldId id="31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372" autoAdjust="0"/>
  </p:normalViewPr>
  <p:slideViewPr>
    <p:cSldViewPr snapToGrid="0">
      <p:cViewPr varScale="1">
        <p:scale>
          <a:sx n="59" d="100"/>
          <a:sy n="59" d="100"/>
        </p:scale>
        <p:origin x="1098" y="66"/>
      </p:cViewPr>
      <p:guideLst/>
    </p:cSldViewPr>
  </p:slideViewPr>
  <p:outlineViewPr>
    <p:cViewPr>
      <p:scale>
        <a:sx n="33" d="100"/>
        <a:sy n="33" d="100"/>
      </p:scale>
      <p:origin x="0" y="-37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7E58C3-597B-53CA-C3B0-732270E608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A1EAC8-8D85-FABB-0992-BB6EBB1FE3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5/1/22 pm</a:t>
            </a:r>
          </a:p>
        </p:txBody>
      </p:sp>
      <p:sp>
        <p:nvSpPr>
          <p:cNvPr id="4" name="Footer Placeholder 3">
            <a:extLst>
              <a:ext uri="{FF2B5EF4-FFF2-40B4-BE49-F238E27FC236}">
                <a16:creationId xmlns:a16="http://schemas.microsoft.com/office/drawing/2014/main" id="{054C121F-EC49-DD6B-B903-38B6D88CF3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Preaching The Gospel Of The Kingdom</a:t>
            </a:r>
          </a:p>
        </p:txBody>
      </p:sp>
      <p:sp>
        <p:nvSpPr>
          <p:cNvPr id="5" name="Slide Number Placeholder 4">
            <a:extLst>
              <a:ext uri="{FF2B5EF4-FFF2-40B4-BE49-F238E27FC236}">
                <a16:creationId xmlns:a16="http://schemas.microsoft.com/office/drawing/2014/main" id="{9622F90F-F279-1965-DD9F-84B8CE04766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EEFEED-16BF-465E-B625-5A64D73245B7}" type="slidenum">
              <a:rPr lang="en-US" smtClean="0"/>
              <a:t>‹#›</a:t>
            </a:fld>
            <a:endParaRPr lang="en-US"/>
          </a:p>
        </p:txBody>
      </p:sp>
    </p:spTree>
    <p:extLst>
      <p:ext uri="{BB962C8B-B14F-4D97-AF65-F5344CB8AC3E}">
        <p14:creationId xmlns:p14="http://schemas.microsoft.com/office/powerpoint/2010/main" val="89764088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5/1/22 pm</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Preaching The Gospel Of The Kingdom</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8F026-0BA0-4E6A-929E-64A100705362}" type="slidenum">
              <a:rPr lang="en-US" smtClean="0"/>
              <a:t>‹#›</a:t>
            </a:fld>
            <a:endParaRPr lang="en-US"/>
          </a:p>
        </p:txBody>
      </p:sp>
    </p:spTree>
    <p:extLst>
      <p:ext uri="{BB962C8B-B14F-4D97-AF65-F5344CB8AC3E}">
        <p14:creationId xmlns:p14="http://schemas.microsoft.com/office/powerpoint/2010/main" val="175069351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US" altLang="en-US" sz="1200" dirty="0">
                <a:effectLst>
                  <a:outerShdw blurRad="38100" dist="38100" dir="2700000" algn="tl">
                    <a:srgbClr val="000000"/>
                  </a:outerShdw>
                </a:effectLst>
                <a:latin typeface="Franklin Gothic Medium Cond" panose="020B0606030402020204" pitchFamily="34" charset="0"/>
              </a:rPr>
              <a:t>“Christ’s Old Testament teaching on marriage, divorce and remarriage in </a:t>
            </a:r>
            <a:r>
              <a:rPr lang="en-US" altLang="en-US" sz="1200" dirty="0">
                <a:solidFill>
                  <a:srgbClr val="00FFFF"/>
                </a:solidFill>
                <a:effectLst>
                  <a:outerShdw blurRad="38100" dist="38100" dir="2700000" algn="tl">
                    <a:srgbClr val="000000"/>
                  </a:outerShdw>
                </a:effectLst>
                <a:latin typeface="Franklin Gothic Medium Cond" panose="020B0606030402020204" pitchFamily="34" charset="0"/>
              </a:rPr>
              <a:t>Matthew 19 is not New Testament doctrine</a:t>
            </a:r>
            <a:r>
              <a:rPr lang="en-US" altLang="en-US" sz="1200" dirty="0">
                <a:effectLst>
                  <a:outerShdw blurRad="38100" dist="38100" dir="2700000" algn="tl">
                    <a:srgbClr val="000000"/>
                  </a:outerShdw>
                </a:effectLst>
                <a:latin typeface="Franklin Gothic Medium Cond" panose="020B0606030402020204" pitchFamily="34" charset="0"/>
              </a:rPr>
              <a:t>, but his </a:t>
            </a:r>
            <a:r>
              <a:rPr lang="en-US" altLang="en-US" sz="1200" dirty="0">
                <a:solidFill>
                  <a:srgbClr val="00FFFF"/>
                </a:solidFill>
                <a:effectLst>
                  <a:outerShdw blurRad="38100" dist="38100" dir="2700000" algn="tl">
                    <a:srgbClr val="000000"/>
                  </a:outerShdw>
                </a:effectLst>
                <a:latin typeface="Franklin Gothic Medium Cond" panose="020B0606030402020204" pitchFamily="34" charset="0"/>
              </a:rPr>
              <a:t>restatement of the true law of Moses</a:t>
            </a:r>
            <a:r>
              <a:rPr lang="en-US" altLang="en-US" sz="1200" dirty="0">
                <a:effectLst>
                  <a:outerShdw blurRad="38100" dist="38100" dir="2700000" algn="tl">
                    <a:srgbClr val="000000"/>
                  </a:outerShdw>
                </a:effectLst>
                <a:latin typeface="Franklin Gothic Medium Cond" panose="020B0606030402020204" pitchFamily="34" charset="0"/>
              </a:rPr>
              <a:t> in contrast to the false rabbinical ‘traditions’ of the Jews on marriage, divorce and remarriage.”  </a:t>
            </a:r>
            <a:r>
              <a:rPr lang="en-US" altLang="en-US" dirty="0">
                <a:effectLst>
                  <a:outerShdw blurRad="38100" dist="38100" dir="2700000" algn="tl">
                    <a:srgbClr val="000000"/>
                  </a:outerShdw>
                </a:effectLst>
                <a:latin typeface="Franklin Gothic Medium Cond" panose="020B0606030402020204" pitchFamily="34" charset="0"/>
              </a:rPr>
              <a:t>Dan </a:t>
            </a:r>
            <a:r>
              <a:rPr lang="en-US" altLang="en-US" dirty="0" err="1">
                <a:effectLst>
                  <a:outerShdw blurRad="38100" dist="38100" dir="2700000" algn="tl">
                    <a:srgbClr val="000000"/>
                  </a:outerShdw>
                </a:effectLst>
                <a:latin typeface="Franklin Gothic Medium Cond" panose="020B0606030402020204" pitchFamily="34" charset="0"/>
              </a:rPr>
              <a:t>Billingsly</a:t>
            </a:r>
            <a:r>
              <a:rPr lang="en-US" altLang="en-US" sz="1200" dirty="0">
                <a:effectLst>
                  <a:outerShdw blurRad="38100" dist="38100" dir="2700000" algn="tl">
                    <a:srgbClr val="000000"/>
                  </a:outerShdw>
                </a:effectLst>
                <a:latin typeface="Franklin Gothic Medium Cond" panose="020B0606030402020204" pitchFamily="34" charset="0"/>
              </a:rPr>
              <a:t> </a:t>
            </a:r>
            <a:r>
              <a:rPr lang="en-US" altLang="en-US" sz="1000" dirty="0">
                <a:effectLst>
                  <a:outerShdw blurRad="38100" dist="38100" dir="2700000" algn="tl">
                    <a:srgbClr val="000000"/>
                  </a:outerShdw>
                </a:effectLst>
                <a:latin typeface="Franklin Gothic Medium Cond" panose="020B0606030402020204" pitchFamily="34" charset="0"/>
              </a:rPr>
              <a:t>http://www.biblestudiesbydanbillingsly.org/page6.html</a:t>
            </a:r>
          </a:p>
          <a:p>
            <a:endParaRPr lang="en-US" dirty="0"/>
          </a:p>
        </p:txBody>
      </p:sp>
      <p:sp>
        <p:nvSpPr>
          <p:cNvPr id="4" name="Slide Number Placeholder 3"/>
          <p:cNvSpPr>
            <a:spLocks noGrp="1"/>
          </p:cNvSpPr>
          <p:nvPr>
            <p:ph type="sldNum" sz="quarter" idx="5"/>
          </p:nvPr>
        </p:nvSpPr>
        <p:spPr/>
        <p:txBody>
          <a:bodyPr/>
          <a:lstStyle/>
          <a:p>
            <a:fld id="{3D98F026-0BA0-4E6A-929E-64A100705362}" type="slidenum">
              <a:rPr lang="en-US" smtClean="0"/>
              <a:t>4</a:t>
            </a:fld>
            <a:endParaRPr lang="en-US"/>
          </a:p>
        </p:txBody>
      </p:sp>
      <p:sp>
        <p:nvSpPr>
          <p:cNvPr id="5" name="Date Placeholder 4">
            <a:extLst>
              <a:ext uri="{FF2B5EF4-FFF2-40B4-BE49-F238E27FC236}">
                <a16:creationId xmlns:a16="http://schemas.microsoft.com/office/drawing/2014/main" id="{2DAA5647-3123-5062-97A2-6684E90270AA}"/>
              </a:ext>
            </a:extLst>
          </p:cNvPr>
          <p:cNvSpPr>
            <a:spLocks noGrp="1"/>
          </p:cNvSpPr>
          <p:nvPr>
            <p:ph type="dt" idx="1"/>
          </p:nvPr>
        </p:nvSpPr>
        <p:spPr/>
        <p:txBody>
          <a:bodyPr/>
          <a:lstStyle/>
          <a:p>
            <a:r>
              <a:rPr lang="en-US"/>
              <a:t>5/1/22 pm</a:t>
            </a:r>
          </a:p>
        </p:txBody>
      </p:sp>
      <p:sp>
        <p:nvSpPr>
          <p:cNvPr id="6" name="Footer Placeholder 5">
            <a:extLst>
              <a:ext uri="{FF2B5EF4-FFF2-40B4-BE49-F238E27FC236}">
                <a16:creationId xmlns:a16="http://schemas.microsoft.com/office/drawing/2014/main" id="{0694CAE4-9D12-1DFE-68CD-24F7BAA4E6D8}"/>
              </a:ext>
            </a:extLst>
          </p:cNvPr>
          <p:cNvSpPr>
            <a:spLocks noGrp="1"/>
          </p:cNvSpPr>
          <p:nvPr>
            <p:ph type="ftr" sz="quarter" idx="4"/>
          </p:nvPr>
        </p:nvSpPr>
        <p:spPr/>
        <p:txBody>
          <a:bodyPr/>
          <a:lstStyle/>
          <a:p>
            <a:r>
              <a:rPr lang="en-US"/>
              <a:t>Preaching The Gospel Of The Kingdom</a:t>
            </a:r>
          </a:p>
        </p:txBody>
      </p:sp>
    </p:spTree>
    <p:extLst>
      <p:ext uri="{BB962C8B-B14F-4D97-AF65-F5344CB8AC3E}">
        <p14:creationId xmlns:p14="http://schemas.microsoft.com/office/powerpoint/2010/main" val="2629247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 2:13-14</a:t>
            </a:r>
          </a:p>
          <a:p>
            <a:r>
              <a:rPr lang="en-US" dirty="0"/>
              <a:t>hen you were dead in your transgressions and the uncircumcision of your flesh, He made you alive together with Him, having forgiven us all our transgressions, 14 having canceled out the certificate of debt consisting of decrees against us, which was hostile to us; and He has taken it out of the way, having nailed it to the cross.</a:t>
            </a:r>
          </a:p>
          <a:p>
            <a:endParaRPr lang="en-US" dirty="0"/>
          </a:p>
        </p:txBody>
      </p:sp>
      <p:sp>
        <p:nvSpPr>
          <p:cNvPr id="4" name="Slide Number Placeholder 3"/>
          <p:cNvSpPr>
            <a:spLocks noGrp="1"/>
          </p:cNvSpPr>
          <p:nvPr>
            <p:ph type="sldNum" sz="quarter" idx="5"/>
          </p:nvPr>
        </p:nvSpPr>
        <p:spPr/>
        <p:txBody>
          <a:bodyPr/>
          <a:lstStyle/>
          <a:p>
            <a:fld id="{3D98F026-0BA0-4E6A-929E-64A100705362}" type="slidenum">
              <a:rPr lang="en-US" smtClean="0"/>
              <a:t>6</a:t>
            </a:fld>
            <a:endParaRPr lang="en-US"/>
          </a:p>
        </p:txBody>
      </p:sp>
      <p:sp>
        <p:nvSpPr>
          <p:cNvPr id="5" name="Date Placeholder 4">
            <a:extLst>
              <a:ext uri="{FF2B5EF4-FFF2-40B4-BE49-F238E27FC236}">
                <a16:creationId xmlns:a16="http://schemas.microsoft.com/office/drawing/2014/main" id="{7B989A21-BA1B-1FA8-DEE8-5CAEA6D1CCA7}"/>
              </a:ext>
            </a:extLst>
          </p:cNvPr>
          <p:cNvSpPr>
            <a:spLocks noGrp="1"/>
          </p:cNvSpPr>
          <p:nvPr>
            <p:ph type="dt" idx="1"/>
          </p:nvPr>
        </p:nvSpPr>
        <p:spPr/>
        <p:txBody>
          <a:bodyPr/>
          <a:lstStyle/>
          <a:p>
            <a:r>
              <a:rPr lang="en-US"/>
              <a:t>5/1/22 pm</a:t>
            </a:r>
          </a:p>
        </p:txBody>
      </p:sp>
      <p:sp>
        <p:nvSpPr>
          <p:cNvPr id="6" name="Footer Placeholder 5">
            <a:extLst>
              <a:ext uri="{FF2B5EF4-FFF2-40B4-BE49-F238E27FC236}">
                <a16:creationId xmlns:a16="http://schemas.microsoft.com/office/drawing/2014/main" id="{049B7AEC-12BD-2487-6547-F22C948AB6DF}"/>
              </a:ext>
            </a:extLst>
          </p:cNvPr>
          <p:cNvSpPr>
            <a:spLocks noGrp="1"/>
          </p:cNvSpPr>
          <p:nvPr>
            <p:ph type="ftr" sz="quarter" idx="4"/>
          </p:nvPr>
        </p:nvSpPr>
        <p:spPr/>
        <p:txBody>
          <a:bodyPr/>
          <a:lstStyle/>
          <a:p>
            <a:r>
              <a:rPr lang="en-US"/>
              <a:t>Preaching The Gospel Of The Kingdom</a:t>
            </a:r>
          </a:p>
        </p:txBody>
      </p:sp>
    </p:spTree>
    <p:extLst>
      <p:ext uri="{BB962C8B-B14F-4D97-AF65-F5344CB8AC3E}">
        <p14:creationId xmlns:p14="http://schemas.microsoft.com/office/powerpoint/2010/main" val="1747615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9:1</a:t>
            </a:r>
          </a:p>
          <a:p>
            <a:r>
              <a:rPr lang="en-US" dirty="0"/>
              <a:t> And Jesus was saying to them, "Truly I say to you, there are some of those who are standing here who will not taste death until they see the kingdom of God after it has come with power." </a:t>
            </a:r>
          </a:p>
          <a:p>
            <a:endParaRPr lang="en-US" dirty="0"/>
          </a:p>
          <a:p>
            <a:r>
              <a:rPr lang="en-US" dirty="0"/>
              <a:t>Matt 10:5-7</a:t>
            </a:r>
          </a:p>
          <a:p>
            <a:r>
              <a:rPr lang="en-US" dirty="0"/>
              <a:t>These twelve Jesus sent out after instructing them: "Do not go in the way of the Gentiles, and do not enter any city of the Samaritans;  6 but rather go to the lost sheep of the house of Israel.  7 "And as you go, preach, saying, 'The kingdom of heaven is at hand.’</a:t>
            </a:r>
          </a:p>
          <a:p>
            <a:endParaRPr lang="en-US" dirty="0"/>
          </a:p>
          <a:p>
            <a:r>
              <a:rPr lang="en-US" dirty="0"/>
              <a:t>Luke 10:8-9</a:t>
            </a:r>
          </a:p>
          <a:p>
            <a:r>
              <a:rPr lang="en-US" dirty="0"/>
              <a:t>Whatever city you enter and they receive you, eat what is set before you;  9 and heal those in it who are sick, and say to them, 'The kingdom of God has come near to you.’</a:t>
            </a:r>
          </a:p>
          <a:p>
            <a:endParaRPr lang="en-US" dirty="0"/>
          </a:p>
          <a:p>
            <a:endParaRPr lang="en-US" dirty="0"/>
          </a:p>
        </p:txBody>
      </p:sp>
      <p:sp>
        <p:nvSpPr>
          <p:cNvPr id="4" name="Slide Number Placeholder 3"/>
          <p:cNvSpPr>
            <a:spLocks noGrp="1"/>
          </p:cNvSpPr>
          <p:nvPr>
            <p:ph type="sldNum" sz="quarter" idx="5"/>
          </p:nvPr>
        </p:nvSpPr>
        <p:spPr/>
        <p:txBody>
          <a:bodyPr/>
          <a:lstStyle/>
          <a:p>
            <a:fld id="{3D98F026-0BA0-4E6A-929E-64A100705362}" type="slidenum">
              <a:rPr lang="en-US" smtClean="0"/>
              <a:t>7</a:t>
            </a:fld>
            <a:endParaRPr lang="en-US"/>
          </a:p>
        </p:txBody>
      </p:sp>
      <p:sp>
        <p:nvSpPr>
          <p:cNvPr id="5" name="Date Placeholder 4">
            <a:extLst>
              <a:ext uri="{FF2B5EF4-FFF2-40B4-BE49-F238E27FC236}">
                <a16:creationId xmlns:a16="http://schemas.microsoft.com/office/drawing/2014/main" id="{C032FC29-EBA8-2879-39D3-EADC78C38BC4}"/>
              </a:ext>
            </a:extLst>
          </p:cNvPr>
          <p:cNvSpPr>
            <a:spLocks noGrp="1"/>
          </p:cNvSpPr>
          <p:nvPr>
            <p:ph type="dt" idx="1"/>
          </p:nvPr>
        </p:nvSpPr>
        <p:spPr/>
        <p:txBody>
          <a:bodyPr/>
          <a:lstStyle/>
          <a:p>
            <a:r>
              <a:rPr lang="en-US"/>
              <a:t>5/1/22 pm</a:t>
            </a:r>
          </a:p>
        </p:txBody>
      </p:sp>
      <p:sp>
        <p:nvSpPr>
          <p:cNvPr id="6" name="Footer Placeholder 5">
            <a:extLst>
              <a:ext uri="{FF2B5EF4-FFF2-40B4-BE49-F238E27FC236}">
                <a16:creationId xmlns:a16="http://schemas.microsoft.com/office/drawing/2014/main" id="{C33BC144-ACA5-64EE-865E-2C43B7D33587}"/>
              </a:ext>
            </a:extLst>
          </p:cNvPr>
          <p:cNvSpPr>
            <a:spLocks noGrp="1"/>
          </p:cNvSpPr>
          <p:nvPr>
            <p:ph type="ftr" sz="quarter" idx="4"/>
          </p:nvPr>
        </p:nvSpPr>
        <p:spPr/>
        <p:txBody>
          <a:bodyPr/>
          <a:lstStyle/>
          <a:p>
            <a:r>
              <a:rPr lang="en-US"/>
              <a:t>Preaching The Gospel Of The Kingdom</a:t>
            </a:r>
          </a:p>
        </p:txBody>
      </p:sp>
    </p:spTree>
    <p:extLst>
      <p:ext uri="{BB962C8B-B14F-4D97-AF65-F5344CB8AC3E}">
        <p14:creationId xmlns:p14="http://schemas.microsoft.com/office/powerpoint/2010/main" val="1975289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4:42-43</a:t>
            </a:r>
          </a:p>
          <a:p>
            <a:r>
              <a:rPr lang="en-US" dirty="0"/>
              <a:t>When day came, Jesus left and went to a secluded place; and the crowds were searching for Him, and came to Him and tried to keep Him from going away from them. 43 But He said to them, "I must preach the kingdom of God to the other cities also, for I was sent for this purpose." </a:t>
            </a:r>
          </a:p>
          <a:p>
            <a:endParaRPr lang="en-US" dirty="0"/>
          </a:p>
          <a:p>
            <a:r>
              <a:rPr lang="en-US" dirty="0"/>
              <a:t>Matt 4:23</a:t>
            </a:r>
          </a:p>
          <a:p>
            <a:r>
              <a:rPr lang="en-US" dirty="0"/>
              <a:t>Jesus was going throughout all Galilee, teaching in their synagogues and proclaiming the gospel of the kingdom, and healing every kind of disease and every kind of sickness among the people. </a:t>
            </a:r>
          </a:p>
          <a:p>
            <a:endParaRPr lang="en-US" dirty="0"/>
          </a:p>
          <a:p>
            <a:r>
              <a:rPr lang="en-US" dirty="0"/>
              <a:t>Matt 13:11</a:t>
            </a:r>
          </a:p>
          <a:p>
            <a:r>
              <a:rPr lang="en-US" dirty="0"/>
              <a:t>Jesus answered them, "To you it has been granted to know the mysteries of the kingdom of heaven</a:t>
            </a:r>
          </a:p>
          <a:p>
            <a:endParaRPr lang="en-US" dirty="0"/>
          </a:p>
          <a:p>
            <a:endParaRPr lang="en-US" dirty="0"/>
          </a:p>
        </p:txBody>
      </p:sp>
      <p:sp>
        <p:nvSpPr>
          <p:cNvPr id="4" name="Slide Number Placeholder 3"/>
          <p:cNvSpPr>
            <a:spLocks noGrp="1"/>
          </p:cNvSpPr>
          <p:nvPr>
            <p:ph type="sldNum" sz="quarter" idx="5"/>
          </p:nvPr>
        </p:nvSpPr>
        <p:spPr/>
        <p:txBody>
          <a:bodyPr/>
          <a:lstStyle/>
          <a:p>
            <a:fld id="{3D98F026-0BA0-4E6A-929E-64A100705362}" type="slidenum">
              <a:rPr lang="en-US" smtClean="0"/>
              <a:t>11</a:t>
            </a:fld>
            <a:endParaRPr lang="en-US"/>
          </a:p>
        </p:txBody>
      </p:sp>
      <p:sp>
        <p:nvSpPr>
          <p:cNvPr id="5" name="Date Placeholder 4">
            <a:extLst>
              <a:ext uri="{FF2B5EF4-FFF2-40B4-BE49-F238E27FC236}">
                <a16:creationId xmlns:a16="http://schemas.microsoft.com/office/drawing/2014/main" id="{169C701D-A771-ABF6-91EE-647B4425847E}"/>
              </a:ext>
            </a:extLst>
          </p:cNvPr>
          <p:cNvSpPr>
            <a:spLocks noGrp="1"/>
          </p:cNvSpPr>
          <p:nvPr>
            <p:ph type="dt" idx="1"/>
          </p:nvPr>
        </p:nvSpPr>
        <p:spPr/>
        <p:txBody>
          <a:bodyPr/>
          <a:lstStyle/>
          <a:p>
            <a:r>
              <a:rPr lang="en-US"/>
              <a:t>5/1/22 pm</a:t>
            </a:r>
          </a:p>
        </p:txBody>
      </p:sp>
      <p:sp>
        <p:nvSpPr>
          <p:cNvPr id="6" name="Footer Placeholder 5">
            <a:extLst>
              <a:ext uri="{FF2B5EF4-FFF2-40B4-BE49-F238E27FC236}">
                <a16:creationId xmlns:a16="http://schemas.microsoft.com/office/drawing/2014/main" id="{2E4CA9E8-1629-A590-CA68-890E7150A89C}"/>
              </a:ext>
            </a:extLst>
          </p:cNvPr>
          <p:cNvSpPr>
            <a:spLocks noGrp="1"/>
          </p:cNvSpPr>
          <p:nvPr>
            <p:ph type="ftr" sz="quarter" idx="4"/>
          </p:nvPr>
        </p:nvSpPr>
        <p:spPr/>
        <p:txBody>
          <a:bodyPr/>
          <a:lstStyle/>
          <a:p>
            <a:r>
              <a:rPr lang="en-US"/>
              <a:t>Preaching The Gospel Of The Kingdom</a:t>
            </a:r>
          </a:p>
        </p:txBody>
      </p:sp>
    </p:spTree>
    <p:extLst>
      <p:ext uri="{BB962C8B-B14F-4D97-AF65-F5344CB8AC3E}">
        <p14:creationId xmlns:p14="http://schemas.microsoft.com/office/powerpoint/2010/main" val="3936511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22:19-20</a:t>
            </a:r>
          </a:p>
          <a:p>
            <a:r>
              <a:rPr lang="en-US" dirty="0"/>
              <a:t>And when He had taken some bread and given thanks, He broke it and gave it to them, saying, "This is My body which is given for you; do this in remembrance of Me."  20 And in the same way He took the cup after they had eaten, saying, "This cup which is poured out for you is the new covenant in My blood.</a:t>
            </a:r>
          </a:p>
          <a:p>
            <a:endParaRPr lang="en-US" dirty="0"/>
          </a:p>
          <a:p>
            <a:r>
              <a:rPr lang="en-US" dirty="0"/>
              <a:t>Heb 9:15-18</a:t>
            </a:r>
          </a:p>
          <a:p>
            <a:r>
              <a:rPr lang="en-US" dirty="0"/>
              <a:t>For this reason He is the mediator of a new covenant, so that, since a death has taken place for the redemption of the transgressions that were committed under the first covenant, those who have been called may receive the promise of the eternal inheritance. 16 For where a covenant is, there must of necessity be the death of the one who made it. 17 For a covenant is valid only when men are dead, for it is never in force while the one who made it lives. </a:t>
            </a:r>
          </a:p>
          <a:p>
            <a:endParaRPr lang="en-US" dirty="0"/>
          </a:p>
        </p:txBody>
      </p:sp>
      <p:sp>
        <p:nvSpPr>
          <p:cNvPr id="4" name="Slide Number Placeholder 3"/>
          <p:cNvSpPr>
            <a:spLocks noGrp="1"/>
          </p:cNvSpPr>
          <p:nvPr>
            <p:ph type="sldNum" sz="quarter" idx="5"/>
          </p:nvPr>
        </p:nvSpPr>
        <p:spPr/>
        <p:txBody>
          <a:bodyPr/>
          <a:lstStyle/>
          <a:p>
            <a:fld id="{3D98F026-0BA0-4E6A-929E-64A100705362}" type="slidenum">
              <a:rPr lang="en-US" smtClean="0"/>
              <a:t>13</a:t>
            </a:fld>
            <a:endParaRPr lang="en-US"/>
          </a:p>
        </p:txBody>
      </p:sp>
      <p:sp>
        <p:nvSpPr>
          <p:cNvPr id="5" name="Date Placeholder 4">
            <a:extLst>
              <a:ext uri="{FF2B5EF4-FFF2-40B4-BE49-F238E27FC236}">
                <a16:creationId xmlns:a16="http://schemas.microsoft.com/office/drawing/2014/main" id="{44CB1058-1DB4-3FA1-CBE7-55B5BDFB4BC0}"/>
              </a:ext>
            </a:extLst>
          </p:cNvPr>
          <p:cNvSpPr>
            <a:spLocks noGrp="1"/>
          </p:cNvSpPr>
          <p:nvPr>
            <p:ph type="dt" idx="1"/>
          </p:nvPr>
        </p:nvSpPr>
        <p:spPr/>
        <p:txBody>
          <a:bodyPr/>
          <a:lstStyle/>
          <a:p>
            <a:r>
              <a:rPr lang="en-US"/>
              <a:t>5/1/22 pm</a:t>
            </a:r>
          </a:p>
        </p:txBody>
      </p:sp>
      <p:sp>
        <p:nvSpPr>
          <p:cNvPr id="6" name="Footer Placeholder 5">
            <a:extLst>
              <a:ext uri="{FF2B5EF4-FFF2-40B4-BE49-F238E27FC236}">
                <a16:creationId xmlns:a16="http://schemas.microsoft.com/office/drawing/2014/main" id="{0F77A896-6BC8-9BFA-4093-ED121E1F89AD}"/>
              </a:ext>
            </a:extLst>
          </p:cNvPr>
          <p:cNvSpPr>
            <a:spLocks noGrp="1"/>
          </p:cNvSpPr>
          <p:nvPr>
            <p:ph type="ftr" sz="quarter" idx="4"/>
          </p:nvPr>
        </p:nvSpPr>
        <p:spPr/>
        <p:txBody>
          <a:bodyPr/>
          <a:lstStyle/>
          <a:p>
            <a:r>
              <a:rPr lang="en-US"/>
              <a:t>Preaching The Gospel Of The Kingdom</a:t>
            </a:r>
          </a:p>
        </p:txBody>
      </p:sp>
    </p:spTree>
    <p:extLst>
      <p:ext uri="{BB962C8B-B14F-4D97-AF65-F5344CB8AC3E}">
        <p14:creationId xmlns:p14="http://schemas.microsoft.com/office/powerpoint/2010/main" val="399707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39889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26941F-365E-4AEB-ABDB-AA57FE9F89BA}"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2902621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1259826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02580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1999851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4013156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4026761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1524477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395733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2588845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367640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26941F-365E-4AEB-ABDB-AA57FE9F89BA}"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441576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26941F-365E-4AEB-ABDB-AA57FE9F89BA}" type="datetimeFigureOut">
              <a:rPr lang="en-US" smtClean="0"/>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907697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211742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270979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B26941F-365E-4AEB-ABDB-AA57FE9F89BA}" type="datetimeFigureOut">
              <a:rPr lang="en-US" smtClean="0"/>
              <a:t>5/4/2022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2825408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26941F-365E-4AEB-ABDB-AA57FE9F89BA}"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D108F-9DD1-44CB-B87F-7C28645761F9}" type="slidenum">
              <a:rPr lang="en-US" smtClean="0"/>
              <a:t>‹#›</a:t>
            </a:fld>
            <a:endParaRPr lang="en-US"/>
          </a:p>
        </p:txBody>
      </p:sp>
    </p:spTree>
    <p:extLst>
      <p:ext uri="{BB962C8B-B14F-4D97-AF65-F5344CB8AC3E}">
        <p14:creationId xmlns:p14="http://schemas.microsoft.com/office/powerpoint/2010/main" val="3970997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B26941F-365E-4AEB-ABDB-AA57FE9F89BA}" type="datetimeFigureOut">
              <a:rPr lang="en-US" smtClean="0"/>
              <a:t>5/4/2022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B2D108F-9DD1-44CB-B87F-7C28645761F9}" type="slidenum">
              <a:rPr lang="en-US" smtClean="0"/>
              <a:t>‹#›</a:t>
            </a:fld>
            <a:endParaRPr lang="en-US"/>
          </a:p>
        </p:txBody>
      </p:sp>
    </p:spTree>
    <p:extLst>
      <p:ext uri="{BB962C8B-B14F-4D97-AF65-F5344CB8AC3E}">
        <p14:creationId xmlns:p14="http://schemas.microsoft.com/office/powerpoint/2010/main" val="9614331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2080620"/>
            <a:ext cx="8825658" cy="2696761"/>
          </a:xfrm>
        </p:spPr>
        <p:txBody>
          <a:bodyPr/>
          <a:lstStyle/>
          <a:p>
            <a:r>
              <a:rPr lang="en-US" dirty="0"/>
              <a:t>The Gospel Of The Kingdom</a:t>
            </a:r>
          </a:p>
        </p:txBody>
      </p:sp>
      <p:sp>
        <p:nvSpPr>
          <p:cNvPr id="5" name="Subtitle 4"/>
          <p:cNvSpPr>
            <a:spLocks noGrp="1"/>
          </p:cNvSpPr>
          <p:nvPr>
            <p:ph type="subTitle" idx="1"/>
          </p:nvPr>
        </p:nvSpPr>
        <p:spPr/>
        <p:txBody>
          <a:bodyPr/>
          <a:lstStyle/>
          <a:p>
            <a:r>
              <a:rPr lang="en-US" dirty="0"/>
              <a:t>Luke 16:16</a:t>
            </a:r>
          </a:p>
        </p:txBody>
      </p:sp>
    </p:spTree>
    <p:extLst>
      <p:ext uri="{BB962C8B-B14F-4D97-AF65-F5344CB8AC3E}">
        <p14:creationId xmlns:p14="http://schemas.microsoft.com/office/powerpoint/2010/main" val="57531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776BDA-A413-4B5D-B5A1-0994A20EE6E4}"/>
              </a:ext>
            </a:extLst>
          </p:cNvPr>
          <p:cNvSpPr>
            <a:spLocks noGrp="1"/>
          </p:cNvSpPr>
          <p:nvPr>
            <p:ph type="title"/>
          </p:nvPr>
        </p:nvSpPr>
        <p:spPr/>
        <p:txBody>
          <a:bodyPr>
            <a:normAutofit/>
          </a:bodyPr>
          <a:lstStyle/>
          <a:p>
            <a:r>
              <a:rPr lang="en-US" sz="4000" b="1" dirty="0"/>
              <a:t>What the issue is…</a:t>
            </a:r>
          </a:p>
        </p:txBody>
      </p:sp>
      <p:sp>
        <p:nvSpPr>
          <p:cNvPr id="2" name="Content Placeholder 1">
            <a:extLst>
              <a:ext uri="{FF2B5EF4-FFF2-40B4-BE49-F238E27FC236}">
                <a16:creationId xmlns:a16="http://schemas.microsoft.com/office/drawing/2014/main" id="{94151838-E021-426C-8433-7ACE7B7CF5AB}"/>
              </a:ext>
            </a:extLst>
          </p:cNvPr>
          <p:cNvSpPr>
            <a:spLocks noGrp="1"/>
          </p:cNvSpPr>
          <p:nvPr>
            <p:ph idx="1"/>
          </p:nvPr>
        </p:nvSpPr>
        <p:spPr>
          <a:xfrm>
            <a:off x="646111" y="1289957"/>
            <a:ext cx="11094132" cy="5115325"/>
          </a:xfrm>
        </p:spPr>
        <p:txBody>
          <a:bodyPr>
            <a:normAutofit fontScale="92500" lnSpcReduction="10000"/>
          </a:bodyPr>
          <a:lstStyle/>
          <a:p>
            <a:pPr marL="0" indent="0">
              <a:buNone/>
            </a:pPr>
            <a:r>
              <a:rPr lang="en-US" sz="3600" b="1" dirty="0"/>
              <a:t>That what Jesus taught while living in subjection to the Law of Moses has no authority over those who live after the establishment of the church and the kingdom. This I strongly deny!</a:t>
            </a:r>
          </a:p>
          <a:p>
            <a:pPr marL="0" indent="0">
              <a:spcBef>
                <a:spcPts val="1800"/>
              </a:spcBef>
              <a:buNone/>
            </a:pPr>
            <a:r>
              <a:rPr lang="en-US" sz="3600" dirty="0"/>
              <a:t>I believe </a:t>
            </a:r>
            <a:r>
              <a:rPr lang="en-US" sz="3600" b="1" dirty="0"/>
              <a:t>the scriptures teach </a:t>
            </a:r>
            <a:r>
              <a:rPr lang="en-US" sz="3600" dirty="0"/>
              <a:t>that what Jesus taught in the gospels is the </a:t>
            </a:r>
            <a:r>
              <a:rPr lang="en-US" sz="3600" b="1" dirty="0"/>
              <a:t>foundation</a:t>
            </a:r>
            <a:r>
              <a:rPr lang="en-US" sz="3600" dirty="0"/>
              <a:t> and </a:t>
            </a:r>
            <a:r>
              <a:rPr lang="en-US" sz="3600" b="1" dirty="0"/>
              <a:t>substance</a:t>
            </a:r>
            <a:r>
              <a:rPr lang="en-US" sz="3600" dirty="0"/>
              <a:t> of the </a:t>
            </a:r>
            <a:r>
              <a:rPr lang="en-US" sz="3600" b="1" dirty="0"/>
              <a:t>New Covenant </a:t>
            </a:r>
            <a:r>
              <a:rPr lang="en-US" sz="3600" dirty="0"/>
              <a:t>that all people are accountable to.</a:t>
            </a:r>
          </a:p>
          <a:p>
            <a:pPr marL="0" indent="0">
              <a:spcBef>
                <a:spcPts val="1800"/>
              </a:spcBef>
              <a:buNone/>
            </a:pPr>
            <a:r>
              <a:rPr lang="en-US" sz="3600" dirty="0"/>
              <a:t>Any advocacy of such by the scriptures is both false and </a:t>
            </a:r>
            <a:r>
              <a:rPr lang="en-US" sz="3600" b="1" dirty="0"/>
              <a:t>eternally dangerous</a:t>
            </a:r>
            <a:r>
              <a:rPr lang="en-US" sz="3600" dirty="0"/>
              <a:t>, and needs to be exposed as such and refuted.</a:t>
            </a:r>
          </a:p>
        </p:txBody>
      </p:sp>
    </p:spTree>
    <p:extLst>
      <p:ext uri="{BB962C8B-B14F-4D97-AF65-F5344CB8AC3E}">
        <p14:creationId xmlns:p14="http://schemas.microsoft.com/office/powerpoint/2010/main" val="3370178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D83272-C7DA-4B87-9016-DD2AA65F6997}"/>
              </a:ext>
            </a:extLst>
          </p:cNvPr>
          <p:cNvSpPr>
            <a:spLocks noGrp="1"/>
          </p:cNvSpPr>
          <p:nvPr>
            <p:ph type="title"/>
          </p:nvPr>
        </p:nvSpPr>
        <p:spPr/>
        <p:txBody>
          <a:bodyPr>
            <a:normAutofit/>
          </a:bodyPr>
          <a:lstStyle/>
          <a:p>
            <a:r>
              <a:rPr lang="en-US" sz="4000" b="1" dirty="0"/>
              <a:t>What did Jesus preach?</a:t>
            </a:r>
          </a:p>
        </p:txBody>
      </p:sp>
      <p:sp>
        <p:nvSpPr>
          <p:cNvPr id="2" name="Content Placeholder 1">
            <a:extLst>
              <a:ext uri="{FF2B5EF4-FFF2-40B4-BE49-F238E27FC236}">
                <a16:creationId xmlns:a16="http://schemas.microsoft.com/office/drawing/2014/main" id="{8BBE07E2-FF53-4A75-BAC2-463E93A229F4}"/>
              </a:ext>
            </a:extLst>
          </p:cNvPr>
          <p:cNvSpPr>
            <a:spLocks noGrp="1"/>
          </p:cNvSpPr>
          <p:nvPr>
            <p:ph idx="1"/>
          </p:nvPr>
        </p:nvSpPr>
        <p:spPr>
          <a:xfrm>
            <a:off x="646110" y="1905000"/>
            <a:ext cx="10963503" cy="4267200"/>
          </a:xfrm>
        </p:spPr>
        <p:txBody>
          <a:bodyPr/>
          <a:lstStyle/>
          <a:p>
            <a:r>
              <a:rPr lang="en-US" sz="3200" dirty="0"/>
              <a:t>Jesus preached something other than </a:t>
            </a:r>
            <a:r>
              <a:rPr lang="en-US" sz="3200" b="1" i="1" dirty="0"/>
              <a:t>“the law and the prophets”</a:t>
            </a:r>
            <a:r>
              <a:rPr lang="en-US" sz="3200" i="1" dirty="0"/>
              <a:t> </a:t>
            </a:r>
            <a:r>
              <a:rPr lang="en-US" sz="3200" dirty="0"/>
              <a:t>which had been proclaimed </a:t>
            </a:r>
            <a:r>
              <a:rPr lang="en-US" sz="3200" b="1" i="1" dirty="0"/>
              <a:t>“until John”</a:t>
            </a:r>
            <a:r>
              <a:rPr lang="en-US" sz="3200" dirty="0"/>
              <a:t>. What He preached was the </a:t>
            </a:r>
            <a:r>
              <a:rPr lang="en-US" sz="3200" b="1" i="1" dirty="0"/>
              <a:t>“gospel of the kingdom of God”</a:t>
            </a:r>
            <a:r>
              <a:rPr lang="en-US" sz="3200" dirty="0"/>
              <a:t>. (Luke 16:16; 4:42-44; Matthew 4:23; 13:10-11; 16:16-19; (note, “</a:t>
            </a:r>
            <a:r>
              <a:rPr lang="en-US" sz="3200" b="1" i="1" dirty="0"/>
              <a:t>mysteries of the kingdom</a:t>
            </a:r>
            <a:r>
              <a:rPr lang="en-US" sz="3200" dirty="0"/>
              <a:t>”, not “</a:t>
            </a:r>
            <a:r>
              <a:rPr lang="en-US" sz="3200" b="1" dirty="0"/>
              <a:t>mysteries of the Law</a:t>
            </a:r>
            <a:r>
              <a:rPr lang="en-US" sz="3200" dirty="0"/>
              <a:t>”)</a:t>
            </a:r>
          </a:p>
        </p:txBody>
      </p:sp>
    </p:spTree>
    <p:extLst>
      <p:ext uri="{BB962C8B-B14F-4D97-AF65-F5344CB8AC3E}">
        <p14:creationId xmlns:p14="http://schemas.microsoft.com/office/powerpoint/2010/main" val="2182038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D83272-C7DA-4B87-9016-DD2AA65F6997}"/>
              </a:ext>
            </a:extLst>
          </p:cNvPr>
          <p:cNvSpPr>
            <a:spLocks noGrp="1"/>
          </p:cNvSpPr>
          <p:nvPr>
            <p:ph type="title"/>
          </p:nvPr>
        </p:nvSpPr>
        <p:spPr/>
        <p:txBody>
          <a:bodyPr>
            <a:normAutofit/>
          </a:bodyPr>
          <a:lstStyle/>
          <a:p>
            <a:r>
              <a:rPr lang="en-US" sz="4000" b="1" dirty="0"/>
              <a:t>What did Jesus preach?</a:t>
            </a:r>
          </a:p>
        </p:txBody>
      </p:sp>
      <p:sp>
        <p:nvSpPr>
          <p:cNvPr id="2" name="Content Placeholder 1">
            <a:extLst>
              <a:ext uri="{FF2B5EF4-FFF2-40B4-BE49-F238E27FC236}">
                <a16:creationId xmlns:a16="http://schemas.microsoft.com/office/drawing/2014/main" id="{8BBE07E2-FF53-4A75-BAC2-463E93A229F4}"/>
              </a:ext>
            </a:extLst>
          </p:cNvPr>
          <p:cNvSpPr>
            <a:spLocks noGrp="1"/>
          </p:cNvSpPr>
          <p:nvPr>
            <p:ph idx="1"/>
          </p:nvPr>
        </p:nvSpPr>
        <p:spPr>
          <a:xfrm>
            <a:off x="646110" y="1905000"/>
            <a:ext cx="10963503" cy="4267200"/>
          </a:xfrm>
        </p:spPr>
        <p:txBody>
          <a:bodyPr/>
          <a:lstStyle/>
          <a:p>
            <a:pPr marL="0" indent="0">
              <a:buNone/>
            </a:pPr>
            <a:r>
              <a:rPr lang="en-US" sz="3200" dirty="0"/>
              <a:t>Though </a:t>
            </a:r>
            <a:r>
              <a:rPr lang="en-US" sz="3200" b="1" dirty="0"/>
              <a:t>the Kingdom </a:t>
            </a:r>
            <a:r>
              <a:rPr lang="en-US" sz="3200" dirty="0"/>
              <a:t>was not yet established, Jesus repeatedly spoke about:</a:t>
            </a:r>
          </a:p>
          <a:p>
            <a:r>
              <a:rPr lang="en-US" sz="3200" b="1" dirty="0"/>
              <a:t>How</a:t>
            </a:r>
            <a:r>
              <a:rPr lang="en-US" sz="3200" dirty="0"/>
              <a:t> to enter it. Matthew 7:21; Mark 9:47; John 3:3-5</a:t>
            </a:r>
          </a:p>
          <a:p>
            <a:r>
              <a:rPr lang="en-US" sz="3200" b="1" dirty="0"/>
              <a:t>Who</a:t>
            </a:r>
            <a:r>
              <a:rPr lang="en-US" sz="3200" dirty="0"/>
              <a:t> could enter it. Matthew 5:20; 18:3</a:t>
            </a:r>
          </a:p>
          <a:p>
            <a:r>
              <a:rPr lang="en-US" sz="3200" dirty="0"/>
              <a:t>The </a:t>
            </a:r>
            <a:r>
              <a:rPr lang="en-US" sz="3200" b="1" dirty="0"/>
              <a:t>challenges</a:t>
            </a:r>
            <a:r>
              <a:rPr lang="en-US" sz="3200" dirty="0"/>
              <a:t> to entering it. Matthew 19:23-24</a:t>
            </a:r>
          </a:p>
          <a:p>
            <a:r>
              <a:rPr lang="en-US" sz="3200" b="1" dirty="0"/>
              <a:t>Conduct</a:t>
            </a:r>
            <a:r>
              <a:rPr lang="en-US" sz="3200" dirty="0"/>
              <a:t> within the kingdom. Matthew 5-7</a:t>
            </a:r>
          </a:p>
          <a:p>
            <a:r>
              <a:rPr lang="en-US" sz="3200" dirty="0"/>
              <a:t>The </a:t>
            </a:r>
            <a:r>
              <a:rPr lang="en-US" sz="3200" b="1" dirty="0"/>
              <a:t>King of the Kingdom</a:t>
            </a:r>
            <a:r>
              <a:rPr lang="en-US" sz="3200" dirty="0"/>
              <a:t>.</a:t>
            </a:r>
          </a:p>
        </p:txBody>
      </p:sp>
    </p:spTree>
    <p:extLst>
      <p:ext uri="{BB962C8B-B14F-4D97-AF65-F5344CB8AC3E}">
        <p14:creationId xmlns:p14="http://schemas.microsoft.com/office/powerpoint/2010/main" val="278412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D83272-C7DA-4B87-9016-DD2AA65F6997}"/>
              </a:ext>
            </a:extLst>
          </p:cNvPr>
          <p:cNvSpPr>
            <a:spLocks noGrp="1"/>
          </p:cNvSpPr>
          <p:nvPr>
            <p:ph type="title"/>
          </p:nvPr>
        </p:nvSpPr>
        <p:spPr/>
        <p:txBody>
          <a:bodyPr>
            <a:normAutofit/>
          </a:bodyPr>
          <a:lstStyle/>
          <a:p>
            <a:r>
              <a:rPr lang="en-US" sz="4000" b="1" dirty="0"/>
              <a:t>What did Jesus  preach?</a:t>
            </a:r>
          </a:p>
        </p:txBody>
      </p:sp>
      <p:sp>
        <p:nvSpPr>
          <p:cNvPr id="2" name="Content Placeholder 1">
            <a:extLst>
              <a:ext uri="{FF2B5EF4-FFF2-40B4-BE49-F238E27FC236}">
                <a16:creationId xmlns:a16="http://schemas.microsoft.com/office/drawing/2014/main" id="{8BBE07E2-FF53-4A75-BAC2-463E93A229F4}"/>
              </a:ext>
            </a:extLst>
          </p:cNvPr>
          <p:cNvSpPr>
            <a:spLocks noGrp="1"/>
          </p:cNvSpPr>
          <p:nvPr>
            <p:ph idx="1"/>
          </p:nvPr>
        </p:nvSpPr>
        <p:spPr>
          <a:xfrm>
            <a:off x="646110" y="1905000"/>
            <a:ext cx="10783889" cy="4267200"/>
          </a:xfrm>
        </p:spPr>
        <p:txBody>
          <a:bodyPr>
            <a:normAutofit/>
          </a:bodyPr>
          <a:lstStyle/>
          <a:p>
            <a:r>
              <a:rPr lang="en-US" sz="3200" b="1" dirty="0"/>
              <a:t>The new Covenant</a:t>
            </a:r>
            <a:r>
              <a:rPr lang="en-US" sz="3200" dirty="0"/>
              <a:t>. (Jeremiah 31:31-34; Luke 22:19-20; Hebrews 8:6-13; 9:15-17)</a:t>
            </a:r>
          </a:p>
          <a:p>
            <a:r>
              <a:rPr lang="en-US" sz="3200" dirty="0"/>
              <a:t>While a covenant is not in </a:t>
            </a:r>
            <a:r>
              <a:rPr lang="en-US" sz="3200" b="1" i="1" dirty="0"/>
              <a:t>“force”</a:t>
            </a:r>
            <a:r>
              <a:rPr lang="en-US" sz="3200" dirty="0"/>
              <a:t> while the one who made it lives, </a:t>
            </a:r>
            <a:r>
              <a:rPr lang="en-US" sz="3200" b="1" dirty="0"/>
              <a:t>the establishment and communication of such a covenant DOES take place while the testator still lives</a:t>
            </a:r>
            <a:r>
              <a:rPr lang="en-US" sz="3200" dirty="0"/>
              <a:t>, even while another covenant may be </a:t>
            </a:r>
            <a:r>
              <a:rPr lang="en-US" sz="3200" b="1" i="1" dirty="0"/>
              <a:t>“valid.”</a:t>
            </a:r>
            <a:r>
              <a:rPr lang="en-US" sz="3200" dirty="0"/>
              <a:t> </a:t>
            </a:r>
          </a:p>
        </p:txBody>
      </p:sp>
    </p:spTree>
    <p:extLst>
      <p:ext uri="{BB962C8B-B14F-4D97-AF65-F5344CB8AC3E}">
        <p14:creationId xmlns:p14="http://schemas.microsoft.com/office/powerpoint/2010/main" val="10468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1D83272-C7DA-4B87-9016-DD2AA65F6997}"/>
              </a:ext>
            </a:extLst>
          </p:cNvPr>
          <p:cNvSpPr>
            <a:spLocks noGrp="1"/>
          </p:cNvSpPr>
          <p:nvPr>
            <p:ph type="title"/>
          </p:nvPr>
        </p:nvSpPr>
        <p:spPr/>
        <p:txBody>
          <a:bodyPr>
            <a:normAutofit/>
          </a:bodyPr>
          <a:lstStyle/>
          <a:p>
            <a:r>
              <a:rPr lang="en-US" sz="4000" b="1" dirty="0"/>
              <a:t>The “New” Covenant</a:t>
            </a:r>
          </a:p>
        </p:txBody>
      </p:sp>
      <p:sp>
        <p:nvSpPr>
          <p:cNvPr id="2" name="Content Placeholder 1">
            <a:extLst>
              <a:ext uri="{FF2B5EF4-FFF2-40B4-BE49-F238E27FC236}">
                <a16:creationId xmlns:a16="http://schemas.microsoft.com/office/drawing/2014/main" id="{8BBE07E2-FF53-4A75-BAC2-463E93A229F4}"/>
              </a:ext>
            </a:extLst>
          </p:cNvPr>
          <p:cNvSpPr>
            <a:spLocks noGrp="1"/>
          </p:cNvSpPr>
          <p:nvPr>
            <p:ph idx="1"/>
          </p:nvPr>
        </p:nvSpPr>
        <p:spPr>
          <a:xfrm>
            <a:off x="882277" y="1905000"/>
            <a:ext cx="10433423" cy="4572000"/>
          </a:xfrm>
        </p:spPr>
        <p:txBody>
          <a:bodyPr>
            <a:normAutofit lnSpcReduction="10000"/>
          </a:bodyPr>
          <a:lstStyle/>
          <a:p>
            <a:r>
              <a:rPr lang="en-US" sz="3200" dirty="0"/>
              <a:t>If Jesus did not establish the authority of the </a:t>
            </a:r>
            <a:r>
              <a:rPr lang="en-US" sz="3200" i="1" dirty="0"/>
              <a:t>“</a:t>
            </a:r>
            <a:r>
              <a:rPr lang="en-US" sz="3200" b="1" i="1" dirty="0"/>
              <a:t>new covenant</a:t>
            </a:r>
            <a:r>
              <a:rPr lang="en-US" sz="3200" i="1" dirty="0"/>
              <a:t>” </a:t>
            </a:r>
            <a:r>
              <a:rPr lang="en-US" sz="3200" dirty="0"/>
              <a:t>while He lived, </a:t>
            </a:r>
            <a:r>
              <a:rPr lang="en-US" sz="3200" b="1" dirty="0"/>
              <a:t>when did He</a:t>
            </a:r>
            <a:r>
              <a:rPr lang="en-US" sz="3200" dirty="0"/>
              <a:t>? </a:t>
            </a:r>
          </a:p>
          <a:p>
            <a:r>
              <a:rPr lang="en-US" sz="3200" dirty="0"/>
              <a:t>If we can’t read about the binding provisions of the </a:t>
            </a:r>
            <a:r>
              <a:rPr lang="en-US" sz="3200" i="1" dirty="0"/>
              <a:t>“</a:t>
            </a:r>
            <a:r>
              <a:rPr lang="en-US" sz="3200" b="1" i="1" dirty="0"/>
              <a:t>better covenant</a:t>
            </a:r>
            <a:r>
              <a:rPr lang="en-US" sz="3200" i="1" dirty="0"/>
              <a:t>”</a:t>
            </a:r>
            <a:r>
              <a:rPr lang="en-US" sz="3200" dirty="0"/>
              <a:t> (Hebrews 7:22; 8:6) in the gospels of Matthew, Mark, Luke and John, then where can we read of them?</a:t>
            </a:r>
          </a:p>
          <a:p>
            <a:r>
              <a:rPr lang="en-US" sz="3200" dirty="0"/>
              <a:t>Definition of </a:t>
            </a:r>
            <a:r>
              <a:rPr lang="en-US" sz="3200" b="1" i="1" dirty="0"/>
              <a:t>“New” </a:t>
            </a:r>
            <a:r>
              <a:rPr lang="en-US" sz="3200" dirty="0"/>
              <a:t>– “as respects substance; </a:t>
            </a:r>
            <a:r>
              <a:rPr lang="en-US" sz="3200" b="1" dirty="0"/>
              <a:t>of a new kind</a:t>
            </a:r>
            <a:r>
              <a:rPr lang="en-US" sz="3200" dirty="0"/>
              <a:t>; </a:t>
            </a:r>
            <a:r>
              <a:rPr lang="en-US" sz="3200" b="1" dirty="0"/>
              <a:t>unprecedented</a:t>
            </a:r>
            <a:r>
              <a:rPr lang="en-US" sz="3200" dirty="0"/>
              <a:t>, novel, uncommon, </a:t>
            </a:r>
            <a:r>
              <a:rPr lang="en-US" sz="3200" b="1" dirty="0"/>
              <a:t>unheard of</a:t>
            </a:r>
            <a:r>
              <a:rPr lang="en-US" sz="3200" dirty="0"/>
              <a:t>” </a:t>
            </a:r>
            <a:r>
              <a:rPr lang="en-US" sz="1200" dirty="0"/>
              <a:t>(Thayer's)</a:t>
            </a:r>
            <a:endParaRPr lang="en-US" sz="4000" dirty="0"/>
          </a:p>
        </p:txBody>
      </p:sp>
    </p:spTree>
    <p:extLst>
      <p:ext uri="{BB962C8B-B14F-4D97-AF65-F5344CB8AC3E}">
        <p14:creationId xmlns:p14="http://schemas.microsoft.com/office/powerpoint/2010/main" val="360306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D3708E-D616-4CD4-9719-52CFE33846A8}"/>
              </a:ext>
            </a:extLst>
          </p:cNvPr>
          <p:cNvSpPr>
            <a:spLocks noGrp="1"/>
          </p:cNvSpPr>
          <p:nvPr>
            <p:ph type="title"/>
          </p:nvPr>
        </p:nvSpPr>
        <p:spPr/>
        <p:txBody>
          <a:bodyPr>
            <a:normAutofit/>
          </a:bodyPr>
          <a:lstStyle/>
          <a:p>
            <a:r>
              <a:rPr lang="en-US" sz="4000" b="1" dirty="0"/>
              <a:t>The Christian’s Relationship With Jesus’ Teaching</a:t>
            </a:r>
          </a:p>
        </p:txBody>
      </p:sp>
      <p:sp>
        <p:nvSpPr>
          <p:cNvPr id="2" name="Content Placeholder 1">
            <a:extLst>
              <a:ext uri="{FF2B5EF4-FFF2-40B4-BE49-F238E27FC236}">
                <a16:creationId xmlns:a16="http://schemas.microsoft.com/office/drawing/2014/main" id="{16243036-308D-4718-B37D-A68032C98423}"/>
              </a:ext>
            </a:extLst>
          </p:cNvPr>
          <p:cNvSpPr>
            <a:spLocks noGrp="1"/>
          </p:cNvSpPr>
          <p:nvPr>
            <p:ph idx="1"/>
          </p:nvPr>
        </p:nvSpPr>
        <p:spPr>
          <a:xfrm>
            <a:off x="646111" y="1905000"/>
            <a:ext cx="10734903" cy="4678362"/>
          </a:xfrm>
        </p:spPr>
        <p:txBody>
          <a:bodyPr>
            <a:normAutofit/>
          </a:bodyPr>
          <a:lstStyle/>
          <a:p>
            <a:pPr marL="0" indent="0">
              <a:buNone/>
            </a:pPr>
            <a:r>
              <a:rPr lang="en-US" sz="3200" b="1" dirty="0"/>
              <a:t>We’re to be united in them</a:t>
            </a:r>
            <a:r>
              <a:rPr lang="en-US" sz="3200" dirty="0"/>
              <a:t>. John 17:20-21</a:t>
            </a:r>
          </a:p>
          <a:p>
            <a:pPr marL="0" indent="0">
              <a:buNone/>
            </a:pPr>
            <a:r>
              <a:rPr lang="en-US" sz="3200" b="1" dirty="0"/>
              <a:t>We’re to be judged by them</a:t>
            </a:r>
            <a:r>
              <a:rPr lang="en-US" sz="3200" dirty="0"/>
              <a:t>. John 12:48</a:t>
            </a:r>
          </a:p>
          <a:p>
            <a:pPr marL="0" indent="0">
              <a:buNone/>
            </a:pPr>
            <a:r>
              <a:rPr lang="en-US" sz="3200" b="1" dirty="0"/>
              <a:t>They alone give life</a:t>
            </a:r>
            <a:r>
              <a:rPr lang="en-US" sz="3200" dirty="0"/>
              <a:t>. John 6:68</a:t>
            </a:r>
          </a:p>
          <a:p>
            <a:pPr marL="0" indent="0">
              <a:buNone/>
            </a:pPr>
            <a:r>
              <a:rPr lang="en-US" sz="3200" b="1" dirty="0"/>
              <a:t>His teaching is to continue to be taught</a:t>
            </a:r>
            <a:r>
              <a:rPr lang="en-US" sz="3200" dirty="0"/>
              <a:t>. </a:t>
            </a:r>
            <a:br>
              <a:rPr lang="en-US" sz="3200" dirty="0"/>
            </a:br>
            <a:r>
              <a:rPr lang="en-US" sz="3200" dirty="0"/>
              <a:t>Matthew 28:18-20</a:t>
            </a:r>
          </a:p>
        </p:txBody>
      </p:sp>
    </p:spTree>
    <p:extLst>
      <p:ext uri="{BB962C8B-B14F-4D97-AF65-F5344CB8AC3E}">
        <p14:creationId xmlns:p14="http://schemas.microsoft.com/office/powerpoint/2010/main" val="369059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54C7EB-48AE-409E-8883-604EEF4E4272}"/>
              </a:ext>
            </a:extLst>
          </p:cNvPr>
          <p:cNvSpPr>
            <a:spLocks noGrp="1"/>
          </p:cNvSpPr>
          <p:nvPr>
            <p:ph type="title"/>
          </p:nvPr>
        </p:nvSpPr>
        <p:spPr/>
        <p:txBody>
          <a:bodyPr>
            <a:normAutofit/>
          </a:bodyPr>
          <a:lstStyle/>
          <a:p>
            <a:r>
              <a:rPr lang="en-US" sz="3600" b="1" dirty="0"/>
              <a:t>Abiding in the Doctrine of Christ…</a:t>
            </a:r>
          </a:p>
        </p:txBody>
      </p:sp>
      <p:sp>
        <p:nvSpPr>
          <p:cNvPr id="2" name="Content Placeholder 1">
            <a:extLst>
              <a:ext uri="{FF2B5EF4-FFF2-40B4-BE49-F238E27FC236}">
                <a16:creationId xmlns:a16="http://schemas.microsoft.com/office/drawing/2014/main" id="{B6D3E712-763F-4BB1-8895-2C7E857015A8}"/>
              </a:ext>
            </a:extLst>
          </p:cNvPr>
          <p:cNvSpPr>
            <a:spLocks noGrp="1"/>
          </p:cNvSpPr>
          <p:nvPr>
            <p:ph idx="1"/>
          </p:nvPr>
        </p:nvSpPr>
        <p:spPr>
          <a:xfrm>
            <a:off x="1103312" y="2052918"/>
            <a:ext cx="10392002" cy="4195481"/>
          </a:xfrm>
        </p:spPr>
        <p:txBody>
          <a:bodyPr>
            <a:normAutofit/>
          </a:bodyPr>
          <a:lstStyle/>
          <a:p>
            <a:r>
              <a:rPr lang="en-US" sz="3200" dirty="0"/>
              <a:t>“</a:t>
            </a:r>
            <a:r>
              <a:rPr lang="en-US" sz="3200" i="1" dirty="0"/>
              <a:t>Anyone who goes too far and does not abide in </a:t>
            </a:r>
            <a:r>
              <a:rPr lang="en-US" sz="3200" b="1" i="1" dirty="0"/>
              <a:t>the teaching of Christ</a:t>
            </a:r>
            <a:r>
              <a:rPr lang="en-US" sz="3200" i="1" dirty="0"/>
              <a:t>, does not have God; the one who abides in the teaching, he has both the Father and the Son</a:t>
            </a:r>
            <a:r>
              <a:rPr lang="en-US" sz="3200" dirty="0"/>
              <a:t>.” (2 John 9)</a:t>
            </a:r>
          </a:p>
          <a:p>
            <a:r>
              <a:rPr lang="en-US" sz="3200" dirty="0"/>
              <a:t>The teaching about the Christ or the teaching that Jesus Christ gave? (Revelation 2:14-15; cf., John 15:7)</a:t>
            </a:r>
          </a:p>
        </p:txBody>
      </p:sp>
    </p:spTree>
    <p:extLst>
      <p:ext uri="{BB962C8B-B14F-4D97-AF65-F5344CB8AC3E}">
        <p14:creationId xmlns:p14="http://schemas.microsoft.com/office/powerpoint/2010/main" val="3608617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54C7EB-48AE-409E-8883-604EEF4E4272}"/>
              </a:ext>
            </a:extLst>
          </p:cNvPr>
          <p:cNvSpPr>
            <a:spLocks noGrp="1"/>
          </p:cNvSpPr>
          <p:nvPr>
            <p:ph type="title"/>
          </p:nvPr>
        </p:nvSpPr>
        <p:spPr/>
        <p:txBody>
          <a:bodyPr>
            <a:normAutofit/>
          </a:bodyPr>
          <a:lstStyle/>
          <a:p>
            <a:r>
              <a:rPr lang="en-US" sz="3600" b="1" dirty="0"/>
              <a:t>How will we apply Jesus’ preaching?</a:t>
            </a:r>
          </a:p>
        </p:txBody>
      </p:sp>
      <p:sp>
        <p:nvSpPr>
          <p:cNvPr id="2" name="Content Placeholder 1">
            <a:extLst>
              <a:ext uri="{FF2B5EF4-FFF2-40B4-BE49-F238E27FC236}">
                <a16:creationId xmlns:a16="http://schemas.microsoft.com/office/drawing/2014/main" id="{B6D3E712-763F-4BB1-8895-2C7E857015A8}"/>
              </a:ext>
            </a:extLst>
          </p:cNvPr>
          <p:cNvSpPr>
            <a:spLocks noGrp="1"/>
          </p:cNvSpPr>
          <p:nvPr>
            <p:ph idx="1"/>
          </p:nvPr>
        </p:nvSpPr>
        <p:spPr>
          <a:xfrm>
            <a:off x="424543" y="1853248"/>
            <a:ext cx="11767457" cy="4395151"/>
          </a:xfrm>
        </p:spPr>
        <p:txBody>
          <a:bodyPr>
            <a:normAutofit/>
          </a:bodyPr>
          <a:lstStyle/>
          <a:p>
            <a:r>
              <a:rPr lang="en-US" sz="3200" dirty="0"/>
              <a:t>The larger question is: are we accountable to all that Jesus Christ taught during His ministry?</a:t>
            </a:r>
          </a:p>
          <a:p>
            <a:r>
              <a:rPr lang="en-US" sz="3200" dirty="0"/>
              <a:t>Many espouse that all that Jesus taught during His ministry applied only to those under the Old Law – the Law of Moses. </a:t>
            </a:r>
          </a:p>
          <a:p>
            <a:r>
              <a:rPr lang="en-US" sz="3200" dirty="0"/>
              <a:t>There are challenging texts in Jesus’ teaching (John 6:60) that some simply want to avoid – perhaps most notably, Jesus’ teaching on marriage and divorce.</a:t>
            </a:r>
          </a:p>
        </p:txBody>
      </p:sp>
    </p:spTree>
    <p:extLst>
      <p:ext uri="{BB962C8B-B14F-4D97-AF65-F5344CB8AC3E}">
        <p14:creationId xmlns:p14="http://schemas.microsoft.com/office/powerpoint/2010/main" val="2537448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50C8F4-22C1-4DB4-A1C3-6C0C2870F17D}"/>
              </a:ext>
            </a:extLst>
          </p:cNvPr>
          <p:cNvSpPr>
            <a:spLocks noGrp="1"/>
          </p:cNvSpPr>
          <p:nvPr>
            <p:ph type="title"/>
          </p:nvPr>
        </p:nvSpPr>
        <p:spPr/>
        <p:txBody>
          <a:bodyPr/>
          <a:lstStyle/>
          <a:p>
            <a:r>
              <a:rPr lang="en-US" dirty="0"/>
              <a:t>What some say re: the doctrine of Christ…</a:t>
            </a:r>
          </a:p>
        </p:txBody>
      </p:sp>
      <p:sp>
        <p:nvSpPr>
          <p:cNvPr id="2" name="Content Placeholder 1">
            <a:extLst>
              <a:ext uri="{FF2B5EF4-FFF2-40B4-BE49-F238E27FC236}">
                <a16:creationId xmlns:a16="http://schemas.microsoft.com/office/drawing/2014/main" id="{77FD36C8-D567-438A-983D-DE3DFAAA554B}"/>
              </a:ext>
            </a:extLst>
          </p:cNvPr>
          <p:cNvSpPr>
            <a:spLocks noGrp="1"/>
          </p:cNvSpPr>
          <p:nvPr>
            <p:ph idx="1"/>
          </p:nvPr>
        </p:nvSpPr>
        <p:spPr>
          <a:xfrm>
            <a:off x="817418" y="1905000"/>
            <a:ext cx="10252364" cy="4678363"/>
          </a:xfrm>
        </p:spPr>
        <p:txBody>
          <a:bodyPr>
            <a:normAutofit/>
          </a:bodyPr>
          <a:lstStyle/>
          <a:p>
            <a:pPr marL="0" indent="0">
              <a:buNone/>
            </a:pPr>
            <a:r>
              <a:rPr lang="en-US" sz="2800" dirty="0"/>
              <a:t>“New Testament truth: </a:t>
            </a:r>
            <a:r>
              <a:rPr lang="en-US" sz="2800" b="1" dirty="0"/>
              <a:t>none of the teaching in MMLJ/BC is New Testament doctrine</a:t>
            </a:r>
            <a:r>
              <a:rPr lang="en-US" sz="2800" dirty="0"/>
              <a:t>. Any New Testament gospel preacher, elder, deacon, Bible class teacher, or Christian who </a:t>
            </a:r>
            <a:r>
              <a:rPr lang="en-US" sz="2800" b="1" dirty="0"/>
              <a:t>teaches any doctrine from MMLJ/BC as the New Testament teaching of Christ and seeks to bind it on the Lord’s New Covenant church today – rejects the teaching of Christ and the apostles, and denies the true New Testament doctrine of Christ</a:t>
            </a:r>
            <a:r>
              <a:rPr lang="en-US" sz="2800" dirty="0"/>
              <a:t>.” </a:t>
            </a:r>
            <a:endParaRPr lang="en-US" sz="3200" dirty="0"/>
          </a:p>
        </p:txBody>
      </p:sp>
    </p:spTree>
    <p:extLst>
      <p:ext uri="{BB962C8B-B14F-4D97-AF65-F5344CB8AC3E}">
        <p14:creationId xmlns:p14="http://schemas.microsoft.com/office/powerpoint/2010/main" val="27140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6CC874-045A-467D-9E98-DB101734EAFC}"/>
              </a:ext>
            </a:extLst>
          </p:cNvPr>
          <p:cNvSpPr>
            <a:spLocks noGrp="1"/>
          </p:cNvSpPr>
          <p:nvPr>
            <p:ph type="title"/>
          </p:nvPr>
        </p:nvSpPr>
        <p:spPr/>
        <p:txBody>
          <a:bodyPr>
            <a:normAutofit/>
          </a:bodyPr>
          <a:lstStyle/>
          <a:p>
            <a:r>
              <a:rPr lang="en-US" sz="4000" b="1" dirty="0"/>
              <a:t>What isn’t being debated…</a:t>
            </a:r>
          </a:p>
        </p:txBody>
      </p:sp>
      <p:sp>
        <p:nvSpPr>
          <p:cNvPr id="2" name="Content Placeholder 1">
            <a:extLst>
              <a:ext uri="{FF2B5EF4-FFF2-40B4-BE49-F238E27FC236}">
                <a16:creationId xmlns:a16="http://schemas.microsoft.com/office/drawing/2014/main" id="{15DF6DFF-F14A-4696-85A6-01D76F8BB66E}"/>
              </a:ext>
            </a:extLst>
          </p:cNvPr>
          <p:cNvSpPr>
            <a:spLocks noGrp="1"/>
          </p:cNvSpPr>
          <p:nvPr>
            <p:ph idx="1"/>
          </p:nvPr>
        </p:nvSpPr>
        <p:spPr>
          <a:xfrm>
            <a:off x="375557" y="2052918"/>
            <a:ext cx="11429999" cy="4352364"/>
          </a:xfrm>
        </p:spPr>
        <p:txBody>
          <a:bodyPr>
            <a:normAutofit/>
          </a:bodyPr>
          <a:lstStyle/>
          <a:p>
            <a:r>
              <a:rPr lang="en-US" sz="3200" b="1" dirty="0"/>
              <a:t>Jesus Christ</a:t>
            </a:r>
            <a:r>
              <a:rPr lang="en-US" sz="3200" dirty="0"/>
              <a:t>, being a Jew, did in fact live under the Old Law and was </a:t>
            </a:r>
            <a:r>
              <a:rPr lang="en-US" sz="3200" b="1" dirty="0"/>
              <a:t>responsible for obeying the Old Law</a:t>
            </a:r>
            <a:r>
              <a:rPr lang="en-US" sz="3200" dirty="0"/>
              <a:t>. </a:t>
            </a:r>
          </a:p>
          <a:p>
            <a:r>
              <a:rPr lang="en-US" sz="3200" b="1" dirty="0"/>
              <a:t>This He did perfectly</a:t>
            </a:r>
            <a:r>
              <a:rPr lang="en-US" sz="3200" dirty="0"/>
              <a:t>, without sin (Hebrews 4:14-16). </a:t>
            </a:r>
          </a:p>
          <a:p>
            <a:r>
              <a:rPr lang="en-US" sz="3200" dirty="0"/>
              <a:t>We read throughout the four gospels of J</a:t>
            </a:r>
            <a:r>
              <a:rPr lang="en-US" sz="3200" b="1" dirty="0"/>
              <a:t>esus and His apostles observing the Law</a:t>
            </a:r>
            <a:r>
              <a:rPr lang="en-US" sz="3200" dirty="0"/>
              <a:t> as his parents taught Him to do (Luke 2:41).</a:t>
            </a:r>
          </a:p>
        </p:txBody>
      </p:sp>
    </p:spTree>
    <p:extLst>
      <p:ext uri="{BB962C8B-B14F-4D97-AF65-F5344CB8AC3E}">
        <p14:creationId xmlns:p14="http://schemas.microsoft.com/office/powerpoint/2010/main" val="738941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6CC874-045A-467D-9E98-DB101734EAFC}"/>
              </a:ext>
            </a:extLst>
          </p:cNvPr>
          <p:cNvSpPr>
            <a:spLocks noGrp="1"/>
          </p:cNvSpPr>
          <p:nvPr>
            <p:ph type="title"/>
          </p:nvPr>
        </p:nvSpPr>
        <p:spPr/>
        <p:txBody>
          <a:bodyPr>
            <a:normAutofit/>
          </a:bodyPr>
          <a:lstStyle/>
          <a:p>
            <a:r>
              <a:rPr lang="en-US" sz="4000" b="1" dirty="0"/>
              <a:t>What isn’t being debated…</a:t>
            </a:r>
          </a:p>
        </p:txBody>
      </p:sp>
      <p:sp>
        <p:nvSpPr>
          <p:cNvPr id="2" name="Content Placeholder 1">
            <a:extLst>
              <a:ext uri="{FF2B5EF4-FFF2-40B4-BE49-F238E27FC236}">
                <a16:creationId xmlns:a16="http://schemas.microsoft.com/office/drawing/2014/main" id="{15DF6DFF-F14A-4696-85A6-01D76F8BB66E}"/>
              </a:ext>
            </a:extLst>
          </p:cNvPr>
          <p:cNvSpPr>
            <a:spLocks noGrp="1"/>
          </p:cNvSpPr>
          <p:nvPr>
            <p:ph idx="1"/>
          </p:nvPr>
        </p:nvSpPr>
        <p:spPr>
          <a:xfrm>
            <a:off x="1103312" y="2052918"/>
            <a:ext cx="10147074" cy="4195481"/>
          </a:xfrm>
        </p:spPr>
        <p:txBody>
          <a:bodyPr>
            <a:normAutofit/>
          </a:bodyPr>
          <a:lstStyle/>
          <a:p>
            <a:pPr marL="0" lvl="0" indent="0">
              <a:buNone/>
            </a:pPr>
            <a:r>
              <a:rPr lang="en-US" sz="3600" dirty="0"/>
              <a:t>The end of the Old Covenant was marked by the death of Christ and was in full effect until then. (Colossians 2:14)</a:t>
            </a:r>
          </a:p>
          <a:p>
            <a:pPr marL="0" indent="0">
              <a:buNone/>
            </a:pPr>
            <a:r>
              <a:rPr lang="en-US" sz="3600" b="1" dirty="0"/>
              <a:t>Salvation and forgiveness of sins through the blood of Christ was obviously not possible until Jesus shed His blood</a:t>
            </a:r>
            <a:r>
              <a:rPr lang="en-US" sz="3600" dirty="0"/>
              <a:t> (Hebrews 9:14-22) </a:t>
            </a:r>
            <a:r>
              <a:rPr lang="en-US" sz="3600" b="1" dirty="0"/>
              <a:t>upon the cross</a:t>
            </a:r>
            <a:r>
              <a:rPr lang="en-US" sz="3600" dirty="0"/>
              <a:t>.</a:t>
            </a:r>
          </a:p>
        </p:txBody>
      </p:sp>
    </p:spTree>
    <p:extLst>
      <p:ext uri="{BB962C8B-B14F-4D97-AF65-F5344CB8AC3E}">
        <p14:creationId xmlns:p14="http://schemas.microsoft.com/office/powerpoint/2010/main" val="255904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6CC874-045A-467D-9E98-DB101734EAFC}"/>
              </a:ext>
            </a:extLst>
          </p:cNvPr>
          <p:cNvSpPr>
            <a:spLocks noGrp="1"/>
          </p:cNvSpPr>
          <p:nvPr>
            <p:ph type="title"/>
          </p:nvPr>
        </p:nvSpPr>
        <p:spPr/>
        <p:txBody>
          <a:bodyPr>
            <a:normAutofit/>
          </a:bodyPr>
          <a:lstStyle/>
          <a:p>
            <a:r>
              <a:rPr lang="en-US" sz="4000" b="1" dirty="0"/>
              <a:t>What isn’t being debated…</a:t>
            </a:r>
          </a:p>
        </p:txBody>
      </p:sp>
      <p:sp>
        <p:nvSpPr>
          <p:cNvPr id="2" name="Content Placeholder 1">
            <a:extLst>
              <a:ext uri="{FF2B5EF4-FFF2-40B4-BE49-F238E27FC236}">
                <a16:creationId xmlns:a16="http://schemas.microsoft.com/office/drawing/2014/main" id="{15DF6DFF-F14A-4696-85A6-01D76F8BB66E}"/>
              </a:ext>
            </a:extLst>
          </p:cNvPr>
          <p:cNvSpPr>
            <a:spLocks noGrp="1"/>
          </p:cNvSpPr>
          <p:nvPr>
            <p:ph idx="1"/>
          </p:nvPr>
        </p:nvSpPr>
        <p:spPr>
          <a:xfrm>
            <a:off x="646111" y="1905000"/>
            <a:ext cx="11339060" cy="4678362"/>
          </a:xfrm>
        </p:spPr>
        <p:txBody>
          <a:bodyPr>
            <a:normAutofit/>
          </a:bodyPr>
          <a:lstStyle/>
          <a:p>
            <a:pPr marL="0" lvl="0" indent="0">
              <a:buNone/>
            </a:pPr>
            <a:r>
              <a:rPr lang="en-US" sz="3600" dirty="0"/>
              <a:t>It is also granted that during His ministry, </a:t>
            </a:r>
            <a:r>
              <a:rPr lang="en-US" sz="3600" b="1" dirty="0"/>
              <a:t>the kingdom had not yet been established</a:t>
            </a:r>
            <a:r>
              <a:rPr lang="en-US" sz="3600" dirty="0"/>
              <a:t> (Mark 9:1) and that all references to the kingdom in the gospels are always to something </a:t>
            </a:r>
            <a:r>
              <a:rPr lang="en-US" sz="3600" b="1" dirty="0"/>
              <a:t>in the near future </a:t>
            </a:r>
            <a:r>
              <a:rPr lang="en-US" sz="3600" dirty="0"/>
              <a:t>with repeated occurrences of the expression that the kingdom is </a:t>
            </a:r>
            <a:r>
              <a:rPr lang="en-US" sz="3600" b="1" i="1" dirty="0"/>
              <a:t>“at hand”</a:t>
            </a:r>
            <a:r>
              <a:rPr lang="en-US" sz="3600" b="1" dirty="0"/>
              <a:t> </a:t>
            </a:r>
            <a:r>
              <a:rPr lang="en-US" sz="3600" dirty="0"/>
              <a:t>(Matthew 10:7) or </a:t>
            </a:r>
            <a:r>
              <a:rPr lang="en-US" sz="3600" b="1" dirty="0"/>
              <a:t>“</a:t>
            </a:r>
            <a:r>
              <a:rPr lang="en-US" sz="3600" b="1" i="1" dirty="0"/>
              <a:t>come near to you</a:t>
            </a:r>
            <a:r>
              <a:rPr lang="en-US" sz="3600" b="1" dirty="0"/>
              <a:t>”</a:t>
            </a:r>
            <a:r>
              <a:rPr lang="en-US" sz="3600" dirty="0"/>
              <a:t>(Luke 10:9-11). </a:t>
            </a:r>
          </a:p>
        </p:txBody>
      </p:sp>
    </p:spTree>
    <p:extLst>
      <p:ext uri="{BB962C8B-B14F-4D97-AF65-F5344CB8AC3E}">
        <p14:creationId xmlns:p14="http://schemas.microsoft.com/office/powerpoint/2010/main" val="3860133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6CC874-045A-467D-9E98-DB101734EAFC}"/>
              </a:ext>
            </a:extLst>
          </p:cNvPr>
          <p:cNvSpPr>
            <a:spLocks noGrp="1"/>
          </p:cNvSpPr>
          <p:nvPr>
            <p:ph type="title"/>
          </p:nvPr>
        </p:nvSpPr>
        <p:spPr/>
        <p:txBody>
          <a:bodyPr>
            <a:normAutofit/>
          </a:bodyPr>
          <a:lstStyle/>
          <a:p>
            <a:r>
              <a:rPr lang="en-US" sz="4000" b="1" dirty="0"/>
              <a:t>What isn’t being debated…</a:t>
            </a:r>
          </a:p>
        </p:txBody>
      </p:sp>
      <p:sp>
        <p:nvSpPr>
          <p:cNvPr id="2" name="Content Placeholder 1">
            <a:extLst>
              <a:ext uri="{FF2B5EF4-FFF2-40B4-BE49-F238E27FC236}">
                <a16:creationId xmlns:a16="http://schemas.microsoft.com/office/drawing/2014/main" id="{15DF6DFF-F14A-4696-85A6-01D76F8BB66E}"/>
              </a:ext>
            </a:extLst>
          </p:cNvPr>
          <p:cNvSpPr>
            <a:spLocks noGrp="1"/>
          </p:cNvSpPr>
          <p:nvPr>
            <p:ph idx="1"/>
          </p:nvPr>
        </p:nvSpPr>
        <p:spPr>
          <a:xfrm>
            <a:off x="646111" y="1905000"/>
            <a:ext cx="10555289" cy="4678362"/>
          </a:xfrm>
        </p:spPr>
        <p:txBody>
          <a:bodyPr>
            <a:normAutofit fontScale="92500" lnSpcReduction="10000"/>
          </a:bodyPr>
          <a:lstStyle/>
          <a:p>
            <a:pPr marL="23813" lvl="1" indent="-23813">
              <a:buNone/>
              <a:tabLst>
                <a:tab pos="0" algn="l"/>
              </a:tabLst>
            </a:pPr>
            <a:r>
              <a:rPr lang="en-US" sz="3500" dirty="0"/>
              <a:t>Neither had the church come into existence as Jesus spoke prospectively about the fact that it was something He would build. </a:t>
            </a:r>
            <a:br>
              <a:rPr lang="en-US" sz="3500" dirty="0"/>
            </a:br>
            <a:r>
              <a:rPr lang="en-US" sz="3500" dirty="0"/>
              <a:t>(</a:t>
            </a:r>
            <a:r>
              <a:rPr lang="en-US" sz="3500" i="1" dirty="0"/>
              <a:t>“I </a:t>
            </a:r>
            <a:r>
              <a:rPr lang="en-US" sz="3500" b="1" i="1" dirty="0"/>
              <a:t>will</a:t>
            </a:r>
            <a:r>
              <a:rPr lang="en-US" sz="3500" i="1" dirty="0"/>
              <a:t> build My church,”</a:t>
            </a:r>
            <a:r>
              <a:rPr lang="en-US" sz="3500" dirty="0"/>
              <a:t> Matthew 11:28)</a:t>
            </a:r>
          </a:p>
          <a:p>
            <a:pPr marL="0" lvl="0" indent="0">
              <a:buNone/>
            </a:pPr>
            <a:r>
              <a:rPr lang="en-US" sz="3500" dirty="0"/>
              <a:t>It’s understood that a testament or </a:t>
            </a:r>
            <a:r>
              <a:rPr lang="en-US" sz="3500" b="1" dirty="0"/>
              <a:t>a covenant is not in effect until the death of the one who made it </a:t>
            </a:r>
            <a:r>
              <a:rPr lang="en-US" sz="3500" dirty="0"/>
              <a:t>(Hebrews 9:15-18). </a:t>
            </a:r>
          </a:p>
          <a:p>
            <a:pPr marL="0" indent="-194255">
              <a:buNone/>
            </a:pPr>
            <a:r>
              <a:rPr lang="en-US" sz="3500" dirty="0"/>
              <a:t>Thus, the </a:t>
            </a:r>
            <a:r>
              <a:rPr lang="en-US" sz="3500" b="1" dirty="0"/>
              <a:t>New Covenant was not bound upon man prior to the death of Christ</a:t>
            </a:r>
            <a:r>
              <a:rPr lang="en-US" sz="3500" dirty="0"/>
              <a:t>.</a:t>
            </a:r>
          </a:p>
        </p:txBody>
      </p:sp>
    </p:spTree>
    <p:extLst>
      <p:ext uri="{BB962C8B-B14F-4D97-AF65-F5344CB8AC3E}">
        <p14:creationId xmlns:p14="http://schemas.microsoft.com/office/powerpoint/2010/main" val="2349702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6CC874-045A-467D-9E98-DB101734EAFC}"/>
              </a:ext>
            </a:extLst>
          </p:cNvPr>
          <p:cNvSpPr>
            <a:spLocks noGrp="1"/>
          </p:cNvSpPr>
          <p:nvPr>
            <p:ph type="title"/>
          </p:nvPr>
        </p:nvSpPr>
        <p:spPr/>
        <p:txBody>
          <a:bodyPr>
            <a:normAutofit/>
          </a:bodyPr>
          <a:lstStyle/>
          <a:p>
            <a:r>
              <a:rPr lang="en-US" sz="4000" b="1" dirty="0"/>
              <a:t>What isn’t being debated…</a:t>
            </a:r>
          </a:p>
        </p:txBody>
      </p:sp>
      <p:sp>
        <p:nvSpPr>
          <p:cNvPr id="2" name="Content Placeholder 1">
            <a:extLst>
              <a:ext uri="{FF2B5EF4-FFF2-40B4-BE49-F238E27FC236}">
                <a16:creationId xmlns:a16="http://schemas.microsoft.com/office/drawing/2014/main" id="{15DF6DFF-F14A-4696-85A6-01D76F8BB66E}"/>
              </a:ext>
            </a:extLst>
          </p:cNvPr>
          <p:cNvSpPr>
            <a:spLocks noGrp="1"/>
          </p:cNvSpPr>
          <p:nvPr>
            <p:ph idx="1"/>
          </p:nvPr>
        </p:nvSpPr>
        <p:spPr>
          <a:xfrm>
            <a:off x="767444" y="2052918"/>
            <a:ext cx="10564586" cy="4195481"/>
          </a:xfrm>
        </p:spPr>
        <p:txBody>
          <a:bodyPr>
            <a:normAutofit/>
          </a:bodyPr>
          <a:lstStyle/>
          <a:p>
            <a:pPr marL="0" lvl="0" indent="0">
              <a:buNone/>
            </a:pPr>
            <a:r>
              <a:rPr lang="en-US" sz="3600" dirty="0"/>
              <a:t>It’s agreed that “</a:t>
            </a:r>
            <a:r>
              <a:rPr lang="en-US" sz="3600" b="1" dirty="0"/>
              <a:t>Christians” did not exist during Jesus’ time upon earth </a:t>
            </a:r>
            <a:r>
              <a:rPr lang="en-US" sz="3600" dirty="0"/>
              <a:t>but that designation is reserved for those who were baptized into the name of Jesus Christ for the remission of their sins (Acts 11:26).</a:t>
            </a:r>
          </a:p>
        </p:txBody>
      </p:sp>
    </p:spTree>
    <p:extLst>
      <p:ext uri="{BB962C8B-B14F-4D97-AF65-F5344CB8AC3E}">
        <p14:creationId xmlns:p14="http://schemas.microsoft.com/office/powerpoint/2010/main" val="3400206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1112</TotalTime>
  <Words>1618</Words>
  <Application>Microsoft Office PowerPoint</Application>
  <PresentationFormat>Widescreen</PresentationFormat>
  <Paragraphs>90</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Franklin Gothic Medium Cond</vt:lpstr>
      <vt:lpstr>Wingdings 3</vt:lpstr>
      <vt:lpstr>Ion</vt:lpstr>
      <vt:lpstr>The Gospel Of The Kingdom</vt:lpstr>
      <vt:lpstr>Abiding in the Doctrine of Christ…</vt:lpstr>
      <vt:lpstr>How will we apply Jesus’ preaching?</vt:lpstr>
      <vt:lpstr>What some say re: the doctrine of Christ…</vt:lpstr>
      <vt:lpstr>What isn’t being debated…</vt:lpstr>
      <vt:lpstr>What isn’t being debated…</vt:lpstr>
      <vt:lpstr>What isn’t being debated…</vt:lpstr>
      <vt:lpstr>What isn’t being debated…</vt:lpstr>
      <vt:lpstr>What isn’t being debated…</vt:lpstr>
      <vt:lpstr>What the issue is…</vt:lpstr>
      <vt:lpstr>What did Jesus preach?</vt:lpstr>
      <vt:lpstr>What did Jesus preach?</vt:lpstr>
      <vt:lpstr>What did Jesus  preach?</vt:lpstr>
      <vt:lpstr>The “New” Covenant</vt:lpstr>
      <vt:lpstr>The Christian’s Relationship With Jesus’ Teaching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Simmons</dc:creator>
  <cp:lastModifiedBy>Chris Simmons</cp:lastModifiedBy>
  <cp:revision>6</cp:revision>
  <dcterms:created xsi:type="dcterms:W3CDTF">2022-05-01T02:41:11Z</dcterms:created>
  <dcterms:modified xsi:type="dcterms:W3CDTF">2022-05-04T19:14:54Z</dcterms:modified>
</cp:coreProperties>
</file>