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handoutMasterIdLst>
    <p:handoutMasterId r:id="rId19"/>
  </p:handoutMasterIdLst>
  <p:sldIdLst>
    <p:sldId id="256" r:id="rId2"/>
    <p:sldId id="301" r:id="rId3"/>
    <p:sldId id="260" r:id="rId4"/>
    <p:sldId id="259" r:id="rId5"/>
    <p:sldId id="262" r:id="rId6"/>
    <p:sldId id="303" r:id="rId7"/>
    <p:sldId id="302" r:id="rId8"/>
    <p:sldId id="261" r:id="rId9"/>
    <p:sldId id="295" r:id="rId10"/>
    <p:sldId id="296" r:id="rId11"/>
    <p:sldId id="297" r:id="rId12"/>
    <p:sldId id="298" r:id="rId13"/>
    <p:sldId id="299" r:id="rId14"/>
    <p:sldId id="300" r:id="rId15"/>
    <p:sldId id="304" r:id="rId16"/>
    <p:sldId id="305" r:id="rId17"/>
  </p:sldIdLst>
  <p:sldSz cx="9144000" cy="5143500" type="screen16x9"/>
  <p:notesSz cx="7102475" cy="9388475"/>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Raleway"/>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snapToGrid="0">
      <p:cViewPr varScale="1">
        <p:scale>
          <a:sx n="78" d="100"/>
          <a:sy n="78" d="100"/>
        </p:scale>
        <p:origin x="43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CEAAD5-00DB-4AC2-A536-EBE52BF1DA0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282E37C-98A9-4786-827B-5131BC00578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9/5/21 a.m.</a:t>
            </a:r>
          </a:p>
        </p:txBody>
      </p:sp>
      <p:sp>
        <p:nvSpPr>
          <p:cNvPr id="4" name="Footer Placeholder 3">
            <a:extLst>
              <a:ext uri="{FF2B5EF4-FFF2-40B4-BE49-F238E27FC236}">
                <a16:creationId xmlns:a16="http://schemas.microsoft.com/office/drawing/2014/main" id="{6B2CB369-76A1-4666-81C6-7A9E518D7900}"/>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A Famine For The Word Of God</a:t>
            </a:r>
          </a:p>
        </p:txBody>
      </p:sp>
      <p:sp>
        <p:nvSpPr>
          <p:cNvPr id="5" name="Slide Number Placeholder 4">
            <a:extLst>
              <a:ext uri="{FF2B5EF4-FFF2-40B4-BE49-F238E27FC236}">
                <a16:creationId xmlns:a16="http://schemas.microsoft.com/office/drawing/2014/main" id="{7A1EAB31-5E0E-4FA6-8039-DBE04AE02240}"/>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78487B0-D99A-42F5-9B1E-622450534135}" type="slidenum">
              <a:rPr lang="en-US" smtClean="0"/>
              <a:t>‹#›</a:t>
            </a:fld>
            <a:endParaRPr lang="en-US"/>
          </a:p>
        </p:txBody>
      </p:sp>
    </p:spTree>
    <p:extLst>
      <p:ext uri="{BB962C8B-B14F-4D97-AF65-F5344CB8AC3E}">
        <p14:creationId xmlns:p14="http://schemas.microsoft.com/office/powerpoint/2010/main" val="224705480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260947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59891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227885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8206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44137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54535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Amos 9:11</a:t>
            </a:r>
          </a:p>
          <a:p>
            <a:pPr marL="0" indent="0">
              <a:buNone/>
            </a:pPr>
            <a:r>
              <a:rPr lang="en-US" sz="1400" dirty="0"/>
              <a:t>Isaiah, as well as Amos, seems, in the use of the same word (Isa 4:6), to hint that </a:t>
            </a:r>
            <a:r>
              <a:rPr lang="en-US" sz="1400" b="1" dirty="0"/>
              <a:t>what is poor and mean in man's sight would be, in the Hands of God, an effectual protection</a:t>
            </a:r>
            <a:r>
              <a:rPr lang="en-US" sz="1400" dirty="0"/>
              <a:t>. </a:t>
            </a:r>
          </a:p>
          <a:p>
            <a:pPr marL="0" indent="0">
              <a:buNone/>
            </a:pPr>
            <a:endParaRPr lang="en-US" sz="1400" dirty="0"/>
          </a:p>
          <a:p>
            <a:pPr marL="0" indent="0">
              <a:buNone/>
            </a:pPr>
            <a:r>
              <a:rPr lang="en-US" sz="1400" dirty="0"/>
              <a:t>Amos had already foretold the destruction of the "palaces of Jerusalem by fire" (Amos 2:5). Now he adds, </a:t>
            </a:r>
            <a:r>
              <a:rPr lang="en-US" sz="1400" b="1" dirty="0"/>
              <a:t>that the abiding condition of the house of David should be a state of decay and weakness, and that from that state, not human strength, but God Himself should "raise" it. </a:t>
            </a:r>
            <a:r>
              <a:rPr lang="en-US" sz="1400" dirty="0"/>
              <a:t>"I will raise up the hut of David, the fallen.“</a:t>
            </a:r>
          </a:p>
          <a:p>
            <a:pPr marL="0" indent="0">
              <a:buNone/>
            </a:pPr>
            <a:endParaRPr lang="en-US" sz="1400" dirty="0"/>
          </a:p>
          <a:p>
            <a:pPr marL="0" indent="0">
              <a:buNone/>
            </a:pPr>
            <a:r>
              <a:rPr lang="en-US" sz="1400" dirty="0"/>
              <a:t>So, under a different figure, </a:t>
            </a:r>
            <a:r>
              <a:rPr lang="en-US" sz="1400" b="1" dirty="0"/>
              <a:t>Isaiah prophesied, "There shall come forth a rod out of the stump (Isa 11:1) of Jesse, and a Branch shall put forth from its roots." When the trunk was hewn down even with the ground, and the rank grass had covered the "stump," that "rod" and "Branch" should come forth which should rule the earth, and "to" which "the Gentiles should seek</a:t>
            </a:r>
            <a:r>
              <a:rPr lang="en-US" sz="1400" dirty="0"/>
              <a:t>" (Isa 11:10). </a:t>
            </a:r>
          </a:p>
          <a:p>
            <a:pPr marL="0" indent="0">
              <a:buNone/>
            </a:pPr>
            <a:endParaRPr lang="en-US" sz="1400" dirty="0"/>
          </a:p>
          <a:p>
            <a:pPr marL="0" indent="0">
              <a:buNone/>
            </a:pPr>
            <a:r>
              <a:rPr lang="en-US" sz="1400" dirty="0"/>
              <a:t>Amos 9:11</a:t>
            </a:r>
          </a:p>
          <a:p>
            <a:pPr marL="0" indent="0">
              <a:buNone/>
            </a:pPr>
            <a:r>
              <a:rPr lang="en-US" sz="1400" dirty="0"/>
              <a:t>From these words of Amos, "the Son of the fallen," became, among the Jews, one of the titles of the Christ.</a:t>
            </a:r>
          </a:p>
          <a:p>
            <a:pPr marL="0" indent="0">
              <a:buNone/>
            </a:pPr>
            <a:endParaRPr lang="en-US" sz="1400" dirty="0"/>
          </a:p>
          <a:p>
            <a:pPr marL="0" indent="0">
              <a:buNone/>
            </a:pPr>
            <a:r>
              <a:rPr lang="en-US" sz="1400" dirty="0"/>
              <a:t>(from Barnes' Notes)</a:t>
            </a:r>
          </a:p>
          <a:p>
            <a:pPr marL="0" indent="0">
              <a:buNone/>
            </a:pPr>
            <a:endParaRPr lang="en-US" sz="1400" dirty="0"/>
          </a:p>
          <a:p>
            <a:pPr marL="0" indent="0">
              <a:buNone/>
            </a:pPr>
            <a:endParaRPr lang="en-US" sz="1400" dirty="0"/>
          </a:p>
          <a:p>
            <a:pPr marL="0" indent="0">
              <a:buNone/>
            </a:pPr>
            <a:endParaRPr dirty="0"/>
          </a:p>
        </p:txBody>
      </p:sp>
    </p:spTree>
    <p:extLst>
      <p:ext uri="{BB962C8B-B14F-4D97-AF65-F5344CB8AC3E}">
        <p14:creationId xmlns:p14="http://schemas.microsoft.com/office/powerpoint/2010/main" val="3879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Note: Amos’ words would have been surprising because Assyria was not then a dominant power. </a:t>
            </a:r>
          </a:p>
          <a:p>
            <a:pPr marL="0" indent="0">
              <a:buNone/>
            </a:pPr>
            <a:endParaRPr lang="en-US" sz="1400" dirty="0"/>
          </a:p>
          <a:p>
            <a:pPr marL="0" indent="0">
              <a:buNone/>
            </a:pPr>
            <a:r>
              <a:rPr lang="en-US" sz="1400" dirty="0"/>
              <a:t>Jeroboam II reigned until 793-753 B.C.; Uzziah in Judah</a:t>
            </a:r>
          </a:p>
          <a:p>
            <a:pPr marL="0" indent="0">
              <a:buNone/>
            </a:pPr>
            <a:endParaRPr lang="en-US" sz="1400" dirty="0"/>
          </a:p>
          <a:p>
            <a:pPr marL="0" indent="0">
              <a:buNone/>
            </a:pPr>
            <a:r>
              <a:rPr lang="en-US" sz="1400" dirty="0"/>
              <a:t>No special preparation by Amos to do the work God sent him to do.</a:t>
            </a:r>
          </a:p>
          <a:p>
            <a:pPr marL="0" indent="0">
              <a:buNone/>
            </a:pPr>
            <a:endParaRPr lang="en-US" sz="1400" dirty="0"/>
          </a:p>
          <a:p>
            <a:pPr marL="0" indent="0">
              <a:buNone/>
            </a:pPr>
            <a:r>
              <a:rPr lang="en-US" sz="1400" dirty="0"/>
              <a:t>AMOS</a:t>
            </a:r>
          </a:p>
          <a:p>
            <a:pPr marL="0" indent="0">
              <a:buNone/>
            </a:pPr>
            <a:endParaRPr lang="en-US" sz="1400" dirty="0"/>
          </a:p>
          <a:p>
            <a:pPr marL="0" indent="0">
              <a:buNone/>
            </a:pPr>
            <a:r>
              <a:rPr lang="en-US" sz="1400" dirty="0"/>
              <a:t>(1) Knowledge of God. - First of all, he has no doubt or uncertainty as to the character of the God in whose name he is called to speak. The God of Amos is one whose sway is boundless (Amos 9:2 ff), whose power is infinite (Amos 8:9 f), not only controlling the forces of Nature (Amos 4; 5:8 f) but guiding the movements and destinies of nations (Amos 6:1 ff. 14; 9:7 ff). Moreover, He is righteous in all His ways, dealing with nations on moral principles (Amos 1:3 ff; 2:1 ff); and, though particularly favorable to Israel, yet making that very choice of them as a people a ground for visiting them with sterner retribution for their sins (Amos 3:2). In common with all the prophets, Amos gives no explanation of how he came to know God and to form this conception of His character. It was not by searching that they found out God. It is assumed that God is and that He is such a Being; and this knowledge, as it could come only from God, is regarded as undisputed and undisputable. The call to speak in God's name may have come suddenly, but the prophet's conception of the character of the God who called him is no new or sudden revelation but a firm and well-established conviction.</a:t>
            </a:r>
          </a:p>
          <a:p>
            <a:pPr marL="0" indent="0">
              <a:buNone/>
            </a:pPr>
            <a:r>
              <a:rPr lang="en-US" sz="1400" dirty="0"/>
              <a:t>(from International Standard Bible </a:t>
            </a:r>
            <a:r>
              <a:rPr lang="en-US" sz="1400" dirty="0" err="1"/>
              <a:t>Encyclopaedia</a:t>
            </a:r>
            <a:r>
              <a:rPr lang="en-US" sz="1400" dirty="0"/>
              <a:t>, Electronic Database Copyright © 1996, 2003, 2006 by Biblesoft, Inc. All rights reserved.)</a:t>
            </a:r>
          </a:p>
          <a:p>
            <a:pPr marL="0" indent="0">
              <a:buNone/>
            </a:pPr>
            <a:endParaRPr sz="1400" dirty="0"/>
          </a:p>
        </p:txBody>
      </p:sp>
    </p:spTree>
    <p:extLst>
      <p:ext uri="{BB962C8B-B14F-4D97-AF65-F5344CB8AC3E}">
        <p14:creationId xmlns:p14="http://schemas.microsoft.com/office/powerpoint/2010/main" val="371635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When man neglects to pay attention to what God is saying, God will withdraw His instruction, guidance and communication. </a:t>
            </a:r>
          </a:p>
          <a:p>
            <a:pPr marL="176679" indent="-176679">
              <a:buFont typeface="Arial" panose="020B0604020202020204" pitchFamily="34" charset="0"/>
              <a:buChar char="•"/>
            </a:pPr>
            <a:r>
              <a:rPr lang="en-US" sz="1400" dirty="0"/>
              <a:t>1 Sam 3:1 - Now the boy Samuel was ministering to the Lord before Eli. And word from the Lord was rare in those days, visions were infrequent. </a:t>
            </a:r>
          </a:p>
          <a:p>
            <a:pPr marL="176679" indent="-176679">
              <a:buFont typeface="Arial" panose="020B0604020202020204" pitchFamily="34" charset="0"/>
              <a:buChar char="•"/>
            </a:pPr>
            <a:r>
              <a:rPr lang="en-US" sz="1400" dirty="0" err="1"/>
              <a:t>Ezek</a:t>
            </a:r>
            <a:r>
              <a:rPr lang="en-US" sz="1400" dirty="0"/>
              <a:t> 7:26 - “Disaster will come upon disaster and rumor will be added to rumor; then they will seek a vision from a prophet, but the law will be lost from the priest and counsel from the elders.</a:t>
            </a:r>
          </a:p>
          <a:p>
            <a:pPr marL="176679" indent="-176679">
              <a:buFont typeface="Arial" panose="020B0604020202020204" pitchFamily="34" charset="0"/>
              <a:buChar char="•"/>
            </a:pPr>
            <a:r>
              <a:rPr lang="en-US" sz="1400" dirty="0"/>
              <a:t>2 Kings 22:13 - "Go, inquire of the Lord for me and the people and all Judah concerning the words of this book that has been found, for great is the wrath of the Lord that burns against us, because our fathers have not listened to the words of this book, to do according to all that is written concerning us." </a:t>
            </a:r>
          </a:p>
          <a:p>
            <a:pPr marL="647824" lvl="1" indent="-176679">
              <a:buFont typeface="Arial" panose="020B0604020202020204" pitchFamily="34" charset="0"/>
              <a:buChar char="•"/>
            </a:pPr>
            <a:r>
              <a:rPr lang="en-US" sz="1400" dirty="0"/>
              <a:t>The “book” was lost because the people stopped listening to 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Though God had chosen His people among all the nations of the earth (Amos 3:1-2) and promised to bless their faithfulness and devotion, He also warned of the curses that would come upon them if they played the harlot and served anyone or anything else. </a:t>
            </a:r>
          </a:p>
          <a:p>
            <a:pPr marL="0" indent="0">
              <a:buNone/>
            </a:pPr>
            <a:endParaRPr lang="en-US" sz="1400" dirty="0"/>
          </a:p>
          <a:p>
            <a:pPr marL="0" indent="0">
              <a:buNone/>
            </a:pPr>
            <a:r>
              <a:rPr lang="en-US" sz="1400" dirty="0"/>
              <a:t>Now over 200 years since David’s reign and over 150 years since Jeroboam led the 10 northern tribes away from Judah, God’s patience has run out and He is now promising judgment against Israel. (Amos 6:11-14) They had ignored God and His warnings for generations (Amos 4:6-12) trying to get their spiritual attention. Now, judgement is here and God proclaims through Amos, “prepare to meet your God, O Israel.” (Amos 4:13) God says very pointedly, “the end has come for My people Israel. I will spare them no longer.” (Amos 8:2; cf., Ezekiel 7:2-9)</a:t>
            </a:r>
          </a:p>
          <a:p>
            <a:pPr marL="0" indent="0">
              <a:buNone/>
            </a:pPr>
            <a:endParaRPr lang="en-US" sz="1400" dirty="0"/>
          </a:p>
          <a:p>
            <a:pPr marL="0" indent="0">
              <a:buNone/>
            </a:pPr>
            <a:r>
              <a:rPr lang="en-US" sz="1400" dirty="0"/>
              <a:t>Can such circumstances exist again?</a:t>
            </a:r>
          </a:p>
          <a:p>
            <a:pPr marL="0" indent="0">
              <a:buNone/>
            </a:pPr>
            <a:endParaRPr lang="en-US" sz="1400" dirty="0"/>
          </a:p>
          <a:p>
            <a:pPr marL="0" indent="0">
              <a:buNone/>
            </a:pPr>
            <a:r>
              <a:rPr lang="en-US" sz="1400" dirty="0"/>
              <a:t>Should we be concerned that we might not one day be able to hear the “words of the Lord”?</a:t>
            </a:r>
          </a:p>
          <a:p>
            <a:pPr marL="0" indent="0">
              <a:buNone/>
            </a:pPr>
            <a:endParaRPr lang="en-US" sz="1400" dirty="0"/>
          </a:p>
          <a:p>
            <a:pPr marL="0" indent="0">
              <a:buNone/>
            </a:pPr>
            <a:r>
              <a:rPr lang="en-US" sz="1400" dirty="0"/>
              <a:t>But we will always have the Bible, right? God will always be speaking to us won’t He?</a:t>
            </a:r>
          </a:p>
          <a:p>
            <a:pPr marL="0" indent="0">
              <a:buNone/>
            </a:pPr>
            <a:endParaRPr lang="en-US" sz="1400" dirty="0"/>
          </a:p>
          <a:p>
            <a:pPr marL="0" indent="0">
              <a:buNone/>
            </a:pPr>
            <a:r>
              <a:rPr lang="en-US" sz="1400" dirty="0"/>
              <a:t>Circumstances that existed then can exist again today and if we’re not careful, God will withdraw His communication from us. </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41711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372033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67170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a:t>
            </a:r>
            <a:r>
              <a:rPr lang="en" dirty="0"/>
              <a:t> Famine For </a:t>
            </a:r>
            <a:br>
              <a:rPr lang="en" dirty="0"/>
            </a:br>
            <a:r>
              <a:rPr lang="en" dirty="0"/>
              <a:t>The Word Of God</a:t>
            </a:r>
            <a:br>
              <a:rPr lang="en" dirty="0"/>
            </a:br>
            <a:r>
              <a:rPr lang="en" sz="2400" dirty="0">
                <a:solidFill>
                  <a:srgbClr val="FF0000"/>
                </a:solidFill>
              </a:rPr>
              <a:t>Amos 8:11-14</a:t>
            </a:r>
            <a:endParaRP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accent5">
                    <a:lumMod val="60000"/>
                    <a:lumOff val="40000"/>
                  </a:schemeClr>
                </a:solidFill>
              </a:rPr>
              <a:t>Denial of God’s Justice</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8" y="1373588"/>
            <a:ext cx="7715911"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Kicking the can down the road? (Amos 6:3)</a:t>
            </a:r>
          </a:p>
          <a:p>
            <a:pPr marL="457200" lvl="0" indent="-342900" algn="l" rtl="0">
              <a:spcBef>
                <a:spcPts val="600"/>
              </a:spcBef>
              <a:spcAft>
                <a:spcPts val="0"/>
              </a:spcAft>
              <a:buSzPts val="1800"/>
              <a:buChar char="▷"/>
            </a:pPr>
            <a:r>
              <a:rPr lang="en-US" dirty="0"/>
              <a:t>Not believing we’ll ever have to confront our sins. (Amos 9:10)</a:t>
            </a:r>
          </a:p>
          <a:p>
            <a:r>
              <a:rPr lang="en-US" dirty="0"/>
              <a:t>Ignoring God’s warnings. (Amos 4:10-12)</a:t>
            </a:r>
          </a:p>
          <a:p>
            <a:pPr marL="457200" lvl="0" indent="-342900" algn="l" rtl="0">
              <a:spcBef>
                <a:spcPts val="600"/>
              </a:spcBef>
              <a:spcAft>
                <a:spcPts val="0"/>
              </a:spcAft>
              <a:buSzPts val="1800"/>
              <a:buChar char="▷"/>
            </a:pPr>
            <a:r>
              <a:rPr lang="en-US" dirty="0"/>
              <a:t>Believing every day will be like today. (Isaiah 56:12; </a:t>
            </a:r>
            <a:br>
              <a:rPr lang="en-US" dirty="0"/>
            </a:br>
            <a:r>
              <a:rPr lang="en-US" dirty="0"/>
              <a:t>2 Peter 3:4)</a:t>
            </a:r>
          </a:p>
          <a:p>
            <a:pPr marL="457200" lvl="0" indent="-342900" algn="l" rtl="0">
              <a:spcBef>
                <a:spcPts val="600"/>
              </a:spcBef>
              <a:spcAft>
                <a:spcPts val="0"/>
              </a:spcAft>
              <a:buSzPts val="1800"/>
              <a:buChar char="▷"/>
            </a:pPr>
            <a:r>
              <a:rPr lang="en-US" dirty="0"/>
              <a:t>Is God paying attention? (Psalms 94:7-9)</a:t>
            </a:r>
          </a:p>
          <a:p>
            <a:pPr marL="457200" lvl="0" indent="-342900" algn="l" rtl="0">
              <a:spcBef>
                <a:spcPts val="600"/>
              </a:spcBef>
              <a:spcAft>
                <a:spcPts val="0"/>
              </a:spcAft>
              <a:buSzPts val="1800"/>
              <a:buChar char="▷"/>
            </a:pPr>
            <a:r>
              <a:rPr lang="en-US" dirty="0"/>
              <a:t>What will that day be for you? (Amos 5:18)</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3348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5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
                                            <p:txEl>
                                              <p:pRg st="5" end="5"/>
                                            </p:txEl>
                                          </p:spTgt>
                                        </p:tgtEl>
                                        <p:attrNameLst>
                                          <p:attrName>style.visibility</p:attrName>
                                        </p:attrNameLst>
                                      </p:cBhvr>
                                      <p:to>
                                        <p:strVal val="visible"/>
                                      </p:to>
                                    </p:set>
                                    <p:animEffect transition="in" filter="fade">
                                      <p:cBhvr>
                                        <p:cTn id="32" dur="500"/>
                                        <p:tgtEl>
                                          <p:spTgt spid="1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213756" y="2383444"/>
            <a:ext cx="846710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lt1"/>
                </a:solidFill>
              </a:rPr>
              <a:t> </a:t>
            </a:r>
            <a:r>
              <a:rPr lang="en" sz="5400" dirty="0">
                <a:solidFill>
                  <a:schemeClr val="lt1"/>
                </a:solidFill>
              </a:rPr>
              <a:t>Distaste For Truth</a:t>
            </a:r>
            <a:endParaRPr sz="7200" dirty="0">
              <a:solidFill>
                <a:schemeClr val="lt1"/>
              </a:solidFill>
            </a:endParaRPr>
          </a:p>
        </p:txBody>
      </p:sp>
      <p:sp>
        <p:nvSpPr>
          <p:cNvPr id="133" name="Google Shape;133;p18"/>
          <p:cNvSpPr txBox="1">
            <a:spLocks noGrp="1"/>
          </p:cNvSpPr>
          <p:nvPr>
            <p:ph type="subTitle" idx="4294967295"/>
          </p:nvPr>
        </p:nvSpPr>
        <p:spPr>
          <a:xfrm>
            <a:off x="778225" y="3697313"/>
            <a:ext cx="7498876"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solidFill>
                  <a:schemeClr val="lt1"/>
                </a:solidFill>
              </a:rPr>
              <a:t>We want to hear what we want!</a:t>
            </a:r>
            <a:endParaRPr sz="24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0" name="Google Shape;760;p47">
            <a:extLst>
              <a:ext uri="{FF2B5EF4-FFF2-40B4-BE49-F238E27FC236}">
                <a16:creationId xmlns:a16="http://schemas.microsoft.com/office/drawing/2014/main" id="{B808CFFC-321B-4791-AC76-4F5123BDCEFD}"/>
              </a:ext>
            </a:extLst>
          </p:cNvPr>
          <p:cNvGrpSpPr/>
          <p:nvPr/>
        </p:nvGrpSpPr>
        <p:grpSpPr>
          <a:xfrm>
            <a:off x="1706992" y="661387"/>
            <a:ext cx="917455" cy="975715"/>
            <a:chOff x="5970800" y="1619250"/>
            <a:chExt cx="428650" cy="456725"/>
          </a:xfrm>
          <a:solidFill>
            <a:schemeClr val="tx1"/>
          </a:solidFill>
        </p:grpSpPr>
        <p:sp>
          <p:nvSpPr>
            <p:cNvPr id="11" name="Google Shape;761;p47">
              <a:extLst>
                <a:ext uri="{FF2B5EF4-FFF2-40B4-BE49-F238E27FC236}">
                  <a16:creationId xmlns:a16="http://schemas.microsoft.com/office/drawing/2014/main" id="{7A6874F4-1EFE-4D6B-A23F-C7430076CE6D}"/>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2;p47">
              <a:extLst>
                <a:ext uri="{FF2B5EF4-FFF2-40B4-BE49-F238E27FC236}">
                  <a16:creationId xmlns:a16="http://schemas.microsoft.com/office/drawing/2014/main" id="{5D35097F-BCB8-41FA-BDCA-4F59A7822BC7}"/>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3;p47">
              <a:extLst>
                <a:ext uri="{FF2B5EF4-FFF2-40B4-BE49-F238E27FC236}">
                  <a16:creationId xmlns:a16="http://schemas.microsoft.com/office/drawing/2014/main" id="{8BADF7F1-60C2-424C-8CF6-F32489629094}"/>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4;p47">
              <a:extLst>
                <a:ext uri="{FF2B5EF4-FFF2-40B4-BE49-F238E27FC236}">
                  <a16:creationId xmlns:a16="http://schemas.microsoft.com/office/drawing/2014/main" id="{21A2354C-26FE-4734-9E71-E21FDB91BB08}"/>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5;p47">
              <a:extLst>
                <a:ext uri="{FF2B5EF4-FFF2-40B4-BE49-F238E27FC236}">
                  <a16:creationId xmlns:a16="http://schemas.microsoft.com/office/drawing/2014/main" id="{96339CB1-F0C8-4C97-9336-739FDBD0B5F2}"/>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4783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5">
                    <a:lumMod val="60000"/>
                    <a:lumOff val="40000"/>
                  </a:schemeClr>
                </a:solidFill>
              </a:rPr>
              <a:t>L</a:t>
            </a:r>
            <a:r>
              <a:rPr lang="en" b="1" dirty="0">
                <a:solidFill>
                  <a:schemeClr val="accent5">
                    <a:lumMod val="60000"/>
                    <a:lumOff val="40000"/>
                  </a:schemeClr>
                </a:solidFill>
              </a:rPr>
              <a:t>acking a passion for truth</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9" y="1373588"/>
            <a:ext cx="7586876"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b="1" dirty="0"/>
              <a:t>We don’t want to hear it</a:t>
            </a:r>
            <a:r>
              <a:rPr lang="en-US" dirty="0"/>
              <a:t>! (Amos 2:10-12; Isaiah 30:9-11)</a:t>
            </a:r>
          </a:p>
          <a:p>
            <a:pPr marL="457200" lvl="0" indent="-342900" algn="l" rtl="0">
              <a:spcBef>
                <a:spcPts val="600"/>
              </a:spcBef>
              <a:spcAft>
                <a:spcPts val="0"/>
              </a:spcAft>
              <a:buSzPts val="1800"/>
              <a:buChar char="▷"/>
            </a:pPr>
            <a:r>
              <a:rPr lang="en-US" b="1" dirty="0"/>
              <a:t>Who’s listening to God</a:t>
            </a:r>
            <a:r>
              <a:rPr lang="en-US" dirty="0"/>
              <a:t>? (Psalms 81:8-13)</a:t>
            </a:r>
          </a:p>
          <a:p>
            <a:pPr marL="457200" lvl="0" indent="-342900" algn="l" rtl="0">
              <a:spcBef>
                <a:spcPts val="600"/>
              </a:spcBef>
              <a:spcAft>
                <a:spcPts val="0"/>
              </a:spcAft>
              <a:buSzPts val="1800"/>
              <a:buChar char="▷"/>
            </a:pPr>
            <a:r>
              <a:rPr lang="en-US" b="1" i="1" dirty="0"/>
              <a:t>“Unable to endure” </a:t>
            </a:r>
            <a:r>
              <a:rPr lang="en-US" dirty="0"/>
              <a:t>sound teaching. (Amos 7:10; </a:t>
            </a:r>
            <a:br>
              <a:rPr lang="en-US" dirty="0"/>
            </a:br>
            <a:r>
              <a:rPr lang="en-US" dirty="0"/>
              <a:t>2 Timothy 4:2-4)</a:t>
            </a:r>
          </a:p>
          <a:p>
            <a:pPr marL="457200" lvl="0" indent="-342900" algn="l" rtl="0">
              <a:spcBef>
                <a:spcPts val="600"/>
              </a:spcBef>
              <a:spcAft>
                <a:spcPts val="0"/>
              </a:spcAft>
              <a:buSzPts val="1800"/>
              <a:buChar char="▷"/>
            </a:pPr>
            <a:r>
              <a:rPr lang="en-US" dirty="0"/>
              <a:t>Do we have a “</a:t>
            </a:r>
            <a:r>
              <a:rPr lang="en-US" b="1" i="1" dirty="0"/>
              <a:t>love of the truth</a:t>
            </a:r>
            <a:r>
              <a:rPr lang="en-US" dirty="0"/>
              <a:t>”?  (1 Thess. 2:10)</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251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213756" y="2383444"/>
            <a:ext cx="8467105" cy="14984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lt1"/>
                </a:solidFill>
              </a:rPr>
              <a:t>Perverted &amp; Indifferent Worship</a:t>
            </a:r>
            <a:endParaRPr sz="7200" dirty="0">
              <a:solidFill>
                <a:schemeClr val="lt1"/>
              </a:solidFill>
            </a:endParaRPr>
          </a:p>
        </p:txBody>
      </p:sp>
      <p:sp>
        <p:nvSpPr>
          <p:cNvPr id="133" name="Google Shape;133;p18"/>
          <p:cNvSpPr txBox="1">
            <a:spLocks noGrp="1"/>
          </p:cNvSpPr>
          <p:nvPr>
            <p:ph type="subTitle" idx="4294967295"/>
          </p:nvPr>
        </p:nvSpPr>
        <p:spPr>
          <a:xfrm>
            <a:off x="697870" y="3879737"/>
            <a:ext cx="7498876"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solidFill>
                  <a:schemeClr val="lt1"/>
                </a:solidFill>
              </a:rPr>
              <a:t>What we want rather than what God wants, or simply going through the motions.</a:t>
            </a:r>
            <a:endParaRPr sz="24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6" name="Google Shape;1077;p48">
            <a:extLst>
              <a:ext uri="{FF2B5EF4-FFF2-40B4-BE49-F238E27FC236}">
                <a16:creationId xmlns:a16="http://schemas.microsoft.com/office/drawing/2014/main" id="{F8051BB2-433C-47AB-9DE4-80572D5042E8}"/>
              </a:ext>
            </a:extLst>
          </p:cNvPr>
          <p:cNvGrpSpPr/>
          <p:nvPr/>
        </p:nvGrpSpPr>
        <p:grpSpPr>
          <a:xfrm>
            <a:off x="1674421" y="661387"/>
            <a:ext cx="869611" cy="947996"/>
            <a:chOff x="6506504" y="937343"/>
            <a:chExt cx="744273" cy="793950"/>
          </a:xfrm>
        </p:grpSpPr>
        <p:sp>
          <p:nvSpPr>
            <p:cNvPr id="17" name="Google Shape;1078;p48">
              <a:extLst>
                <a:ext uri="{FF2B5EF4-FFF2-40B4-BE49-F238E27FC236}">
                  <a16:creationId xmlns:a16="http://schemas.microsoft.com/office/drawing/2014/main" id="{5A51376A-33AF-4E29-AA61-D1F6FD105C06}"/>
                </a:ext>
              </a:extLst>
            </p:cNvPr>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079;p48">
              <a:extLst>
                <a:ext uri="{FF2B5EF4-FFF2-40B4-BE49-F238E27FC236}">
                  <a16:creationId xmlns:a16="http://schemas.microsoft.com/office/drawing/2014/main" id="{805215D1-C5AD-4235-A840-218D226CE2C3}"/>
                </a:ext>
              </a:extLst>
            </p:cNvPr>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080;p48">
              <a:extLst>
                <a:ext uri="{FF2B5EF4-FFF2-40B4-BE49-F238E27FC236}">
                  <a16:creationId xmlns:a16="http://schemas.microsoft.com/office/drawing/2014/main" id="{E8C64C5B-3795-42B9-A6A4-5F795006BBC2}"/>
                </a:ext>
              </a:extLst>
            </p:cNvPr>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0" name="Google Shape;1081;p48">
              <a:extLst>
                <a:ext uri="{FF2B5EF4-FFF2-40B4-BE49-F238E27FC236}">
                  <a16:creationId xmlns:a16="http://schemas.microsoft.com/office/drawing/2014/main" id="{812F62E3-D6E2-488F-BC34-D8BC0574BF7B}"/>
                </a:ext>
              </a:extLst>
            </p:cNvPr>
            <p:cNvGrpSpPr/>
            <p:nvPr/>
          </p:nvGrpSpPr>
          <p:grpSpPr>
            <a:xfrm>
              <a:off x="6506504" y="937343"/>
              <a:ext cx="744273" cy="793950"/>
              <a:chOff x="6565437" y="1588001"/>
              <a:chExt cx="744273" cy="793950"/>
            </a:xfrm>
          </p:grpSpPr>
          <p:sp>
            <p:nvSpPr>
              <p:cNvPr id="21" name="Google Shape;1082;p48">
                <a:extLst>
                  <a:ext uri="{FF2B5EF4-FFF2-40B4-BE49-F238E27FC236}">
                    <a16:creationId xmlns:a16="http://schemas.microsoft.com/office/drawing/2014/main" id="{B5A16E97-0126-4F63-AAB7-C4309BED8E53}"/>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83;p48">
                <a:extLst>
                  <a:ext uri="{FF2B5EF4-FFF2-40B4-BE49-F238E27FC236}">
                    <a16:creationId xmlns:a16="http://schemas.microsoft.com/office/drawing/2014/main" id="{8FC9F74B-E69E-4760-943C-C16BB6B016C5}"/>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84;p48">
                <a:extLst>
                  <a:ext uri="{FF2B5EF4-FFF2-40B4-BE49-F238E27FC236}">
                    <a16:creationId xmlns:a16="http://schemas.microsoft.com/office/drawing/2014/main" id="{BBA04D9B-8642-42CA-AA32-1326E088315E}"/>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085;p48">
                <a:extLst>
                  <a:ext uri="{FF2B5EF4-FFF2-40B4-BE49-F238E27FC236}">
                    <a16:creationId xmlns:a16="http://schemas.microsoft.com/office/drawing/2014/main" id="{D3FBD1B0-48EA-42ED-9B3C-3503BC3E268D}"/>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086;p48">
                <a:extLst>
                  <a:ext uri="{FF2B5EF4-FFF2-40B4-BE49-F238E27FC236}">
                    <a16:creationId xmlns:a16="http://schemas.microsoft.com/office/drawing/2014/main" id="{5E426C12-4552-4790-96D8-91550AE5EE3F}"/>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087;p48">
                <a:extLst>
                  <a:ext uri="{FF2B5EF4-FFF2-40B4-BE49-F238E27FC236}">
                    <a16:creationId xmlns:a16="http://schemas.microsoft.com/office/drawing/2014/main" id="{8F113751-247E-4C66-A617-7FAF3E9B16D7}"/>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088;p48">
                <a:extLst>
                  <a:ext uri="{FF2B5EF4-FFF2-40B4-BE49-F238E27FC236}">
                    <a16:creationId xmlns:a16="http://schemas.microsoft.com/office/drawing/2014/main" id="{708B30A4-911E-4477-92E9-6F4C1BD68BCD}"/>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089;p48">
                <a:extLst>
                  <a:ext uri="{FF2B5EF4-FFF2-40B4-BE49-F238E27FC236}">
                    <a16:creationId xmlns:a16="http://schemas.microsoft.com/office/drawing/2014/main" id="{5E8E3609-AFD5-4AF4-8FF6-299C2BFE15F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090;p48">
                <a:extLst>
                  <a:ext uri="{FF2B5EF4-FFF2-40B4-BE49-F238E27FC236}">
                    <a16:creationId xmlns:a16="http://schemas.microsoft.com/office/drawing/2014/main" id="{48C6E17A-A4E9-4B65-98F7-4CD07E867E56}"/>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091;p48">
                <a:extLst>
                  <a:ext uri="{FF2B5EF4-FFF2-40B4-BE49-F238E27FC236}">
                    <a16:creationId xmlns:a16="http://schemas.microsoft.com/office/drawing/2014/main" id="{10E5A9E4-7974-4810-990D-943260D9BE73}"/>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22314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5">
                    <a:lumMod val="60000"/>
                    <a:lumOff val="40000"/>
                  </a:schemeClr>
                </a:solidFill>
              </a:rPr>
              <a:t>Worshipping as we will</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9" y="1373588"/>
            <a:ext cx="7586876"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b="1" dirty="0"/>
              <a:t>“</a:t>
            </a:r>
            <a:r>
              <a:rPr lang="en-US" b="1" i="1" dirty="0"/>
              <a:t>For so </a:t>
            </a:r>
            <a:r>
              <a:rPr lang="en-US" b="1" i="1" dirty="0">
                <a:solidFill>
                  <a:srgbClr val="002060"/>
                </a:solidFill>
              </a:rPr>
              <a:t>you</a:t>
            </a:r>
            <a:r>
              <a:rPr lang="en-US" b="1" i="1" dirty="0"/>
              <a:t> love</a:t>
            </a:r>
            <a:r>
              <a:rPr lang="en-US" b="1" dirty="0"/>
              <a:t>…”</a:t>
            </a:r>
            <a:r>
              <a:rPr lang="en-US" dirty="0"/>
              <a:t> (Amos 4:4-5)</a:t>
            </a:r>
          </a:p>
          <a:p>
            <a:pPr marL="457200" lvl="0" indent="-342900" algn="l" rtl="0">
              <a:spcBef>
                <a:spcPts val="600"/>
              </a:spcBef>
              <a:spcAft>
                <a:spcPts val="0"/>
              </a:spcAft>
              <a:buSzPts val="1800"/>
              <a:buChar char="▷"/>
            </a:pPr>
            <a:r>
              <a:rPr lang="en-US" dirty="0"/>
              <a:t>Worship of convenience. (Amos 5:4-5)</a:t>
            </a:r>
          </a:p>
          <a:p>
            <a:pPr marL="457200" lvl="0" indent="-342900" algn="l" rtl="0">
              <a:spcBef>
                <a:spcPts val="600"/>
              </a:spcBef>
              <a:spcAft>
                <a:spcPts val="0"/>
              </a:spcAft>
              <a:buSzPts val="1800"/>
              <a:buChar char="▷"/>
            </a:pPr>
            <a:r>
              <a:rPr lang="en-US" dirty="0"/>
              <a:t>“</a:t>
            </a:r>
            <a:r>
              <a:rPr lang="en-US" i="1" dirty="0"/>
              <a:t>Will-worship”</a:t>
            </a:r>
            <a:r>
              <a:rPr lang="en-US" dirty="0"/>
              <a:t> (Colossians 2:23; </a:t>
            </a:r>
            <a:r>
              <a:rPr lang="en-US" sz="1200" dirty="0"/>
              <a:t>ASV</a:t>
            </a:r>
            <a:r>
              <a:rPr lang="en-US" dirty="0"/>
              <a:t>)</a:t>
            </a:r>
          </a:p>
          <a:p>
            <a:pPr marL="457200" lvl="0" indent="-342900" algn="l" rtl="0">
              <a:spcBef>
                <a:spcPts val="600"/>
              </a:spcBef>
              <a:spcAft>
                <a:spcPts val="0"/>
              </a:spcAft>
              <a:buSzPts val="1800"/>
              <a:buChar char="▷"/>
            </a:pPr>
            <a:r>
              <a:rPr lang="en-US" dirty="0"/>
              <a:t>God hates hypocritical and apathetic worship. (Amos 5:21-27; Isaiah 1:10-16; Malachi 1:10)</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045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213756" y="2383444"/>
            <a:ext cx="8467105" cy="14984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A</a:t>
            </a:r>
            <a:r>
              <a:rPr lang="en" sz="4800" dirty="0">
                <a:solidFill>
                  <a:schemeClr val="lt1"/>
                </a:solidFill>
              </a:rPr>
              <a:t> Promise of Hope</a:t>
            </a:r>
            <a:endParaRPr sz="7200" dirty="0">
              <a:solidFill>
                <a:schemeClr val="lt1"/>
              </a:solidFill>
            </a:endParaRPr>
          </a:p>
        </p:txBody>
      </p:sp>
      <p:sp>
        <p:nvSpPr>
          <p:cNvPr id="133" name="Google Shape;133;p18"/>
          <p:cNvSpPr txBox="1">
            <a:spLocks noGrp="1"/>
          </p:cNvSpPr>
          <p:nvPr>
            <p:ph type="subTitle" idx="4294967295"/>
          </p:nvPr>
        </p:nvSpPr>
        <p:spPr>
          <a:xfrm>
            <a:off x="697869" y="3879737"/>
            <a:ext cx="7782705"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solidFill>
                  <a:schemeClr val="lt1"/>
                </a:solidFill>
              </a:rPr>
              <a:t>Return to God and His word and His blessings will follow</a:t>
            </a:r>
            <a:endParaRPr sz="24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6" name="Google Shape;1077;p48">
            <a:extLst>
              <a:ext uri="{FF2B5EF4-FFF2-40B4-BE49-F238E27FC236}">
                <a16:creationId xmlns:a16="http://schemas.microsoft.com/office/drawing/2014/main" id="{F8051BB2-433C-47AB-9DE4-80572D5042E8}"/>
              </a:ext>
            </a:extLst>
          </p:cNvPr>
          <p:cNvGrpSpPr/>
          <p:nvPr/>
        </p:nvGrpSpPr>
        <p:grpSpPr>
          <a:xfrm>
            <a:off x="1674421" y="661387"/>
            <a:ext cx="869611" cy="947996"/>
            <a:chOff x="6506504" y="937343"/>
            <a:chExt cx="744273" cy="793950"/>
          </a:xfrm>
        </p:grpSpPr>
        <p:sp>
          <p:nvSpPr>
            <p:cNvPr id="17" name="Google Shape;1078;p48">
              <a:extLst>
                <a:ext uri="{FF2B5EF4-FFF2-40B4-BE49-F238E27FC236}">
                  <a16:creationId xmlns:a16="http://schemas.microsoft.com/office/drawing/2014/main" id="{5A51376A-33AF-4E29-AA61-D1F6FD105C06}"/>
                </a:ext>
              </a:extLst>
            </p:cNvPr>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079;p48">
              <a:extLst>
                <a:ext uri="{FF2B5EF4-FFF2-40B4-BE49-F238E27FC236}">
                  <a16:creationId xmlns:a16="http://schemas.microsoft.com/office/drawing/2014/main" id="{805215D1-C5AD-4235-A840-218D226CE2C3}"/>
                </a:ext>
              </a:extLst>
            </p:cNvPr>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080;p48">
              <a:extLst>
                <a:ext uri="{FF2B5EF4-FFF2-40B4-BE49-F238E27FC236}">
                  <a16:creationId xmlns:a16="http://schemas.microsoft.com/office/drawing/2014/main" id="{E8C64C5B-3795-42B9-A6A4-5F795006BBC2}"/>
                </a:ext>
              </a:extLst>
            </p:cNvPr>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0" name="Google Shape;1081;p48">
              <a:extLst>
                <a:ext uri="{FF2B5EF4-FFF2-40B4-BE49-F238E27FC236}">
                  <a16:creationId xmlns:a16="http://schemas.microsoft.com/office/drawing/2014/main" id="{812F62E3-D6E2-488F-BC34-D8BC0574BF7B}"/>
                </a:ext>
              </a:extLst>
            </p:cNvPr>
            <p:cNvGrpSpPr/>
            <p:nvPr/>
          </p:nvGrpSpPr>
          <p:grpSpPr>
            <a:xfrm>
              <a:off x="6506504" y="937343"/>
              <a:ext cx="744273" cy="793950"/>
              <a:chOff x="6565437" y="1588001"/>
              <a:chExt cx="744273" cy="793950"/>
            </a:xfrm>
          </p:grpSpPr>
          <p:sp>
            <p:nvSpPr>
              <p:cNvPr id="21" name="Google Shape;1082;p48">
                <a:extLst>
                  <a:ext uri="{FF2B5EF4-FFF2-40B4-BE49-F238E27FC236}">
                    <a16:creationId xmlns:a16="http://schemas.microsoft.com/office/drawing/2014/main" id="{B5A16E97-0126-4F63-AAB7-C4309BED8E53}"/>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83;p48">
                <a:extLst>
                  <a:ext uri="{FF2B5EF4-FFF2-40B4-BE49-F238E27FC236}">
                    <a16:creationId xmlns:a16="http://schemas.microsoft.com/office/drawing/2014/main" id="{8FC9F74B-E69E-4760-943C-C16BB6B016C5}"/>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84;p48">
                <a:extLst>
                  <a:ext uri="{FF2B5EF4-FFF2-40B4-BE49-F238E27FC236}">
                    <a16:creationId xmlns:a16="http://schemas.microsoft.com/office/drawing/2014/main" id="{BBA04D9B-8642-42CA-AA32-1326E088315E}"/>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085;p48">
                <a:extLst>
                  <a:ext uri="{FF2B5EF4-FFF2-40B4-BE49-F238E27FC236}">
                    <a16:creationId xmlns:a16="http://schemas.microsoft.com/office/drawing/2014/main" id="{D3FBD1B0-48EA-42ED-9B3C-3503BC3E268D}"/>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086;p48">
                <a:extLst>
                  <a:ext uri="{FF2B5EF4-FFF2-40B4-BE49-F238E27FC236}">
                    <a16:creationId xmlns:a16="http://schemas.microsoft.com/office/drawing/2014/main" id="{5E426C12-4552-4790-96D8-91550AE5EE3F}"/>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087;p48">
                <a:extLst>
                  <a:ext uri="{FF2B5EF4-FFF2-40B4-BE49-F238E27FC236}">
                    <a16:creationId xmlns:a16="http://schemas.microsoft.com/office/drawing/2014/main" id="{8F113751-247E-4C66-A617-7FAF3E9B16D7}"/>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088;p48">
                <a:extLst>
                  <a:ext uri="{FF2B5EF4-FFF2-40B4-BE49-F238E27FC236}">
                    <a16:creationId xmlns:a16="http://schemas.microsoft.com/office/drawing/2014/main" id="{708B30A4-911E-4477-92E9-6F4C1BD68BCD}"/>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089;p48">
                <a:extLst>
                  <a:ext uri="{FF2B5EF4-FFF2-40B4-BE49-F238E27FC236}">
                    <a16:creationId xmlns:a16="http://schemas.microsoft.com/office/drawing/2014/main" id="{5E8E3609-AFD5-4AF4-8FF6-299C2BFE15F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090;p48">
                <a:extLst>
                  <a:ext uri="{FF2B5EF4-FFF2-40B4-BE49-F238E27FC236}">
                    <a16:creationId xmlns:a16="http://schemas.microsoft.com/office/drawing/2014/main" id="{48C6E17A-A4E9-4B65-98F7-4CD07E867E56}"/>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091;p48">
                <a:extLst>
                  <a:ext uri="{FF2B5EF4-FFF2-40B4-BE49-F238E27FC236}">
                    <a16:creationId xmlns:a16="http://schemas.microsoft.com/office/drawing/2014/main" id="{10E5A9E4-7974-4810-990D-943260D9BE73}"/>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48765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5">
                    <a:lumMod val="60000"/>
                    <a:lumOff val="40000"/>
                  </a:schemeClr>
                </a:solidFill>
              </a:rPr>
              <a:t>A Promise of Hope</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9" y="1373588"/>
            <a:ext cx="7586876"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God will “</a:t>
            </a:r>
            <a:r>
              <a:rPr lang="en-US" b="1" i="1" dirty="0"/>
              <a:t>raise up the fallen</a:t>
            </a:r>
            <a:r>
              <a:rPr lang="en-US" dirty="0"/>
              <a:t>” (9:11) if we turn to Him in humble faith and obedience. </a:t>
            </a:r>
          </a:p>
          <a:p>
            <a:pPr marL="457200" lvl="0" indent="-342900" algn="l" rtl="0">
              <a:spcBef>
                <a:spcPts val="600"/>
              </a:spcBef>
              <a:spcAft>
                <a:spcPts val="0"/>
              </a:spcAft>
              <a:buSzPts val="1800"/>
              <a:buChar char="▷"/>
            </a:pPr>
            <a:r>
              <a:rPr lang="en-US" dirty="0"/>
              <a:t>Through the </a:t>
            </a:r>
            <a:r>
              <a:rPr lang="en-US" i="1" dirty="0"/>
              <a:t>“</a:t>
            </a:r>
            <a:r>
              <a:rPr lang="en-US" b="1" i="1" dirty="0"/>
              <a:t>fallen booth/tabernacle of David</a:t>
            </a:r>
            <a:r>
              <a:rPr lang="en-US" i="1" dirty="0"/>
              <a:t>”</a:t>
            </a:r>
            <a:r>
              <a:rPr lang="en-US" dirty="0"/>
              <a:t>. (9:11)</a:t>
            </a:r>
          </a:p>
          <a:p>
            <a:pPr marL="457200" lvl="0" indent="-342900" algn="l" rtl="0">
              <a:spcBef>
                <a:spcPts val="600"/>
              </a:spcBef>
              <a:spcAft>
                <a:spcPts val="0"/>
              </a:spcAft>
              <a:buSzPts val="1800"/>
              <a:buChar char="▷"/>
            </a:pPr>
            <a:r>
              <a:rPr lang="en-US" dirty="0"/>
              <a:t>Though we have fallen, though Jesus Christ, we can be raised to walk in newness of life. (Romans 6:3-4) Though dead, we can live again!</a:t>
            </a:r>
          </a:p>
          <a:p>
            <a:pPr marL="457200" lvl="0" indent="-342900" algn="l" rtl="0">
              <a:spcBef>
                <a:spcPts val="600"/>
              </a:spcBef>
              <a:spcAft>
                <a:spcPts val="0"/>
              </a:spcAft>
              <a:buSzPts val="1800"/>
              <a:buChar char="▷"/>
            </a:pPr>
            <a:endParaRPr lang="en-US"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2002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accent5">
                    <a:lumMod val="60000"/>
                    <a:lumOff val="40000"/>
                  </a:schemeClr>
                </a:solidFill>
              </a:rPr>
              <a:t>Background of Amos</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8" y="1373588"/>
            <a:ext cx="7715911"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b="1" dirty="0"/>
              <a:t>Approximately in 760-755 B.C</a:t>
            </a:r>
            <a:r>
              <a:rPr lang="en-US" dirty="0"/>
              <a:t>., during the reign of Jeroboam II, Amos was a Judean sent to prophecy in Israel before their capture by Assyria in 722 B.C. </a:t>
            </a:r>
          </a:p>
          <a:p>
            <a:pPr marL="457200" lvl="0" indent="-342900" algn="l" rtl="0">
              <a:spcBef>
                <a:spcPts val="600"/>
              </a:spcBef>
              <a:spcAft>
                <a:spcPts val="0"/>
              </a:spcAft>
              <a:buSzPts val="1800"/>
              <a:buChar char="▷"/>
            </a:pPr>
            <a:r>
              <a:rPr lang="en-US" b="1" dirty="0"/>
              <a:t>Not a “professional prophet” </a:t>
            </a:r>
            <a:r>
              <a:rPr lang="en-US" dirty="0"/>
              <a:t>(7:14) but </a:t>
            </a:r>
            <a:r>
              <a:rPr lang="en-US" b="1" dirty="0"/>
              <a:t>a lowly </a:t>
            </a:r>
            <a:r>
              <a:rPr lang="en-US" b="1" i="1" dirty="0"/>
              <a:t>“herdsman and grower of sycamore fig</a:t>
            </a:r>
            <a:r>
              <a:rPr lang="en-US" i="1" dirty="0"/>
              <a:t>s” </a:t>
            </a:r>
            <a:r>
              <a:rPr lang="en-US" dirty="0"/>
              <a:t>who obeyed the Lord and conveyed His words. (cf., Jeremiah 1:7)</a:t>
            </a:r>
          </a:p>
          <a:p>
            <a:pPr marL="457200" lvl="0" indent="-342900" algn="l" rtl="0">
              <a:spcBef>
                <a:spcPts val="600"/>
              </a:spcBef>
              <a:spcAft>
                <a:spcPts val="0"/>
              </a:spcAft>
              <a:buSzPts val="1800"/>
              <a:buChar char="▷"/>
            </a:pPr>
            <a:r>
              <a:rPr lang="en-US" b="1" dirty="0"/>
              <a:t>Rejected and told do his prophesying back in Judah </a:t>
            </a:r>
            <a:r>
              <a:rPr lang="en-US" dirty="0"/>
              <a:t>by Amaziah (7:10-13; 2:12). </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79389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292608" y="2105355"/>
            <a:ext cx="8503920" cy="272492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dirty="0"/>
              <a:t>“‘Behold, days are coming,’ declares the Lord God,</a:t>
            </a:r>
          </a:p>
          <a:p>
            <a:pPr marL="0" lvl="0" indent="0" algn="ctr" rtl="0">
              <a:spcBef>
                <a:spcPts val="600"/>
              </a:spcBef>
              <a:spcAft>
                <a:spcPts val="0"/>
              </a:spcAft>
              <a:buNone/>
            </a:pPr>
            <a:r>
              <a:rPr lang="en-US" sz="3200" dirty="0"/>
              <a:t>‘When </a:t>
            </a:r>
            <a:r>
              <a:rPr lang="en-US" sz="3200" b="1" dirty="0"/>
              <a:t>I will send a famine on the land</a:t>
            </a:r>
            <a:r>
              <a:rPr lang="en-US" sz="3200" dirty="0"/>
              <a:t>,</a:t>
            </a:r>
          </a:p>
          <a:p>
            <a:pPr marL="0" lvl="0" indent="0" algn="ctr" rtl="0">
              <a:spcBef>
                <a:spcPts val="600"/>
              </a:spcBef>
              <a:spcAft>
                <a:spcPts val="0"/>
              </a:spcAft>
              <a:buNone/>
            </a:pPr>
            <a:r>
              <a:rPr lang="en-US" sz="3200" dirty="0"/>
              <a:t>Not a famine for bread or a thirst for water,</a:t>
            </a:r>
          </a:p>
          <a:p>
            <a:pPr marL="0" lvl="0" indent="0" algn="ctr" rtl="0">
              <a:spcBef>
                <a:spcPts val="600"/>
              </a:spcBef>
              <a:spcAft>
                <a:spcPts val="0"/>
              </a:spcAft>
              <a:buNone/>
            </a:pPr>
            <a:r>
              <a:rPr lang="en-US" sz="3200" dirty="0"/>
              <a:t>But rather </a:t>
            </a:r>
            <a:r>
              <a:rPr lang="en-US" sz="3200" b="1" dirty="0"/>
              <a:t>for hearing the words of the Lord</a:t>
            </a:r>
            <a:r>
              <a:rPr lang="en-US" sz="3200" dirty="0"/>
              <a:t>.’”</a:t>
            </a:r>
          </a:p>
          <a:p>
            <a:pPr marL="0" lvl="0" indent="0" algn="ctr" rtl="0">
              <a:spcBef>
                <a:spcPts val="600"/>
              </a:spcBef>
              <a:spcAft>
                <a:spcPts val="0"/>
              </a:spcAft>
              <a:buNone/>
            </a:pPr>
            <a:r>
              <a:rPr lang="en-US" sz="2800" dirty="0"/>
              <a:t>Amos 8:11</a:t>
            </a:r>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96453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is the cause for such a famine?</a:t>
            </a:r>
            <a:br>
              <a:rPr lang="en" dirty="0"/>
            </a:br>
            <a:r>
              <a:rPr lang="en" dirty="0"/>
              <a:t>What will happen if such causes exist again?</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6623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lt1"/>
                </a:solidFill>
              </a:rPr>
              <a:t>Materialism</a:t>
            </a:r>
            <a:endParaRPr sz="7200" dirty="0">
              <a:solidFill>
                <a:schemeClr val="lt1"/>
              </a:solidFill>
            </a:endParaRPr>
          </a:p>
        </p:txBody>
      </p:sp>
      <p:sp>
        <p:nvSpPr>
          <p:cNvPr id="133" name="Google Shape;133;p18"/>
          <p:cNvSpPr txBox="1">
            <a:spLocks noGrp="1"/>
          </p:cNvSpPr>
          <p:nvPr>
            <p:ph type="subTitle" idx="4294967295"/>
          </p:nvPr>
        </p:nvSpPr>
        <p:spPr>
          <a:xfrm>
            <a:off x="778225" y="3697313"/>
            <a:ext cx="7498876"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solidFill>
                  <a:schemeClr val="lt1"/>
                </a:solidFill>
              </a:rPr>
              <a:t>Filling our hearts and minds with the things of this life.</a:t>
            </a:r>
            <a:endParaRPr sz="24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1" name="Google Shape;1203;p48">
            <a:extLst>
              <a:ext uri="{FF2B5EF4-FFF2-40B4-BE49-F238E27FC236}">
                <a16:creationId xmlns:a16="http://schemas.microsoft.com/office/drawing/2014/main" id="{6148F23A-2C94-4D70-8E4A-2EDEB3DE9A3D}"/>
              </a:ext>
            </a:extLst>
          </p:cNvPr>
          <p:cNvGrpSpPr/>
          <p:nvPr/>
        </p:nvGrpSpPr>
        <p:grpSpPr>
          <a:xfrm>
            <a:off x="1454175" y="402849"/>
            <a:ext cx="1362750" cy="1592206"/>
            <a:chOff x="655600" y="3183978"/>
            <a:chExt cx="490627" cy="720234"/>
          </a:xfrm>
        </p:grpSpPr>
        <p:sp>
          <p:nvSpPr>
            <p:cNvPr id="12" name="Google Shape;1204;p48">
              <a:extLst>
                <a:ext uri="{FF2B5EF4-FFF2-40B4-BE49-F238E27FC236}">
                  <a16:creationId xmlns:a16="http://schemas.microsoft.com/office/drawing/2014/main" id="{4B830F4E-F311-4856-BF9D-533F6D1DC8EC}"/>
                </a:ext>
              </a:extLst>
            </p:cNvPr>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solidFill>
                <a:schemeClr val="tx2">
                  <a:lumMod val="75000"/>
                </a:schemeClr>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205;p48">
              <a:extLst>
                <a:ext uri="{FF2B5EF4-FFF2-40B4-BE49-F238E27FC236}">
                  <a16:creationId xmlns:a16="http://schemas.microsoft.com/office/drawing/2014/main" id="{76AEEB9D-90B5-4217-9478-18CE85C705B3}"/>
                </a:ext>
              </a:extLst>
            </p:cNvPr>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solidFill>
                <a:schemeClr val="tx2">
                  <a:lumMod val="75000"/>
                </a:schemeClr>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206;p48">
              <a:extLst>
                <a:ext uri="{FF2B5EF4-FFF2-40B4-BE49-F238E27FC236}">
                  <a16:creationId xmlns:a16="http://schemas.microsoft.com/office/drawing/2014/main" id="{7523ADB6-EAB3-432D-8105-2B04EE849FBC}"/>
                </a:ext>
              </a:extLst>
            </p:cNvPr>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solidFill>
                <a:schemeClr val="tx2">
                  <a:lumMod val="75000"/>
                </a:schemeClr>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207;p48">
              <a:extLst>
                <a:ext uri="{FF2B5EF4-FFF2-40B4-BE49-F238E27FC236}">
                  <a16:creationId xmlns:a16="http://schemas.microsoft.com/office/drawing/2014/main" id="{8C89F239-A7BD-484C-A24B-B04B6919FD1C}"/>
                </a:ext>
              </a:extLst>
            </p:cNvPr>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solidFill>
                <a:schemeClr val="tx2">
                  <a:lumMod val="75000"/>
                </a:schemeClr>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208;p48">
              <a:extLst>
                <a:ext uri="{FF2B5EF4-FFF2-40B4-BE49-F238E27FC236}">
                  <a16:creationId xmlns:a16="http://schemas.microsoft.com/office/drawing/2014/main" id="{82EB3D2D-3C91-4CAE-8130-046FF3B39254}"/>
                </a:ext>
              </a:extLst>
            </p:cNvPr>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solidFill>
                <a:schemeClr val="tx2">
                  <a:lumMod val="75000"/>
                </a:schemeClr>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accent5">
                    <a:lumMod val="60000"/>
                    <a:lumOff val="40000"/>
                  </a:schemeClr>
                </a:solidFill>
              </a:rPr>
              <a:t>Materialism</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8" y="1373588"/>
            <a:ext cx="7715911"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Too </a:t>
            </a:r>
            <a:r>
              <a:rPr lang="en-US" b="1" dirty="0"/>
              <a:t>busy enjoying the good life</a:t>
            </a:r>
            <a:r>
              <a:rPr lang="en-US" dirty="0"/>
              <a:t>! (Amos 6:1-8; 3:15; Haggai 1:2-4)</a:t>
            </a:r>
          </a:p>
          <a:p>
            <a:pPr marL="457200" lvl="0" indent="-342900" algn="l" rtl="0">
              <a:spcBef>
                <a:spcPts val="600"/>
              </a:spcBef>
              <a:spcAft>
                <a:spcPts val="0"/>
              </a:spcAft>
              <a:buSzPts val="1800"/>
              <a:buChar char="▷"/>
            </a:pPr>
            <a:r>
              <a:rPr lang="en-US" dirty="0"/>
              <a:t>The things of this life </a:t>
            </a:r>
            <a:r>
              <a:rPr lang="en-US" b="1" dirty="0"/>
              <a:t>distract us </a:t>
            </a:r>
            <a:r>
              <a:rPr lang="en-US" dirty="0"/>
              <a:t>(Luke 10:40-42) and </a:t>
            </a:r>
            <a:r>
              <a:rPr lang="en-US" b="1" dirty="0"/>
              <a:t>choke out the word</a:t>
            </a:r>
            <a:r>
              <a:rPr lang="en-US" dirty="0"/>
              <a:t>. (Matthew 13:22)</a:t>
            </a:r>
          </a:p>
          <a:p>
            <a:pPr marL="457200" lvl="0" indent="-342900" algn="l" rtl="0">
              <a:spcBef>
                <a:spcPts val="600"/>
              </a:spcBef>
              <a:spcAft>
                <a:spcPts val="0"/>
              </a:spcAft>
              <a:buSzPts val="1800"/>
              <a:buChar char="▷"/>
            </a:pPr>
            <a:r>
              <a:rPr lang="en-US" dirty="0"/>
              <a:t>What are we seeking?  What do we </a:t>
            </a:r>
            <a:r>
              <a:rPr lang="en-US" b="1" dirty="0"/>
              <a:t>truly hunger for</a:t>
            </a:r>
            <a:r>
              <a:rPr lang="en-US" dirty="0"/>
              <a:t>? (John 6:26-27; Matthew 5:6; Isaiah 55:1ff;  )</a:t>
            </a:r>
          </a:p>
          <a:p>
            <a:pPr marL="457200" lvl="0" indent="-342900" algn="l" rtl="0">
              <a:spcBef>
                <a:spcPts val="600"/>
              </a:spcBef>
              <a:spcAft>
                <a:spcPts val="0"/>
              </a:spcAft>
              <a:buSzPts val="1800"/>
              <a:buChar char="▷"/>
            </a:pPr>
            <a:r>
              <a:rPr lang="en-US" dirty="0"/>
              <a:t>How do we </a:t>
            </a:r>
            <a:r>
              <a:rPr lang="en-US" b="1" dirty="0"/>
              <a:t>“unentangle” ourselves</a:t>
            </a:r>
            <a:r>
              <a:rPr lang="en-US" dirty="0"/>
              <a:t>? (2 Timothy 2:4; Hebrews 12:1; Matthew 19:21)</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39809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6623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lt1"/>
                </a:solidFill>
              </a:rPr>
              <a:t>Ignorance</a:t>
            </a:r>
            <a:endParaRPr sz="7200" dirty="0">
              <a:solidFill>
                <a:schemeClr val="lt1"/>
              </a:solidFill>
            </a:endParaRPr>
          </a:p>
        </p:txBody>
      </p:sp>
      <p:sp>
        <p:nvSpPr>
          <p:cNvPr id="133" name="Google Shape;133;p18"/>
          <p:cNvSpPr txBox="1">
            <a:spLocks noGrp="1"/>
          </p:cNvSpPr>
          <p:nvPr>
            <p:ph type="subTitle" idx="4294967295"/>
          </p:nvPr>
        </p:nvSpPr>
        <p:spPr>
          <a:xfrm>
            <a:off x="778225" y="3697313"/>
            <a:ext cx="7498876"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chemeClr val="lt1"/>
                </a:solidFill>
              </a:rPr>
              <a:t>Not knowing what God asks of us</a:t>
            </a:r>
            <a:r>
              <a:rPr lang="en" sz="2400" dirty="0">
                <a:solidFill>
                  <a:schemeClr val="lt1"/>
                </a:solidFill>
              </a:rPr>
              <a:t>.</a:t>
            </a:r>
            <a:endParaRPr sz="24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a:extLst>
              <a:ext uri="{FF2B5EF4-FFF2-40B4-BE49-F238E27FC236}">
                <a16:creationId xmlns:a16="http://schemas.microsoft.com/office/drawing/2014/main" id="{D33178D7-F847-4BD9-A25C-999F0D91CB3A}"/>
              </a:ext>
            </a:extLst>
          </p:cNvPr>
          <p:cNvPicPr>
            <a:picLocks noChangeAspect="1"/>
          </p:cNvPicPr>
          <p:nvPr/>
        </p:nvPicPr>
        <p:blipFill>
          <a:blip r:embed="rId3"/>
          <a:stretch>
            <a:fillRect/>
          </a:stretch>
        </p:blipFill>
        <p:spPr>
          <a:xfrm>
            <a:off x="1559778" y="858422"/>
            <a:ext cx="1081857" cy="919578"/>
          </a:xfrm>
          <a:prstGeom prst="rect">
            <a:avLst/>
          </a:prstGeom>
        </p:spPr>
      </p:pic>
    </p:spTree>
    <p:extLst>
      <p:ext uri="{BB962C8B-B14F-4D97-AF65-F5344CB8AC3E}">
        <p14:creationId xmlns:p14="http://schemas.microsoft.com/office/powerpoint/2010/main" val="187182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accent5">
                    <a:lumMod val="60000"/>
                    <a:lumOff val="40000"/>
                  </a:schemeClr>
                </a:solidFill>
              </a:rPr>
              <a:t>I</a:t>
            </a:r>
            <a:r>
              <a:rPr lang="en" b="1" dirty="0">
                <a:solidFill>
                  <a:schemeClr val="accent5">
                    <a:lumMod val="60000"/>
                    <a:lumOff val="40000"/>
                  </a:schemeClr>
                </a:solidFill>
              </a:rPr>
              <a:t>gnorance </a:t>
            </a:r>
            <a:endParaRPr b="1" dirty="0">
              <a:solidFill>
                <a:schemeClr val="accent5">
                  <a:lumMod val="60000"/>
                  <a:lumOff val="40000"/>
                </a:schemeClr>
              </a:solidFill>
            </a:endParaRPr>
          </a:p>
        </p:txBody>
      </p:sp>
      <p:sp>
        <p:nvSpPr>
          <p:cNvPr id="125" name="Google Shape;125;p17"/>
          <p:cNvSpPr txBox="1">
            <a:spLocks noGrp="1"/>
          </p:cNvSpPr>
          <p:nvPr>
            <p:ph type="body" idx="1"/>
          </p:nvPr>
        </p:nvSpPr>
        <p:spPr>
          <a:xfrm>
            <a:off x="893698" y="1373588"/>
            <a:ext cx="7715911"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b="1" i="1" dirty="0"/>
              <a:t>“But they do not know how to do what is right”. </a:t>
            </a:r>
            <a:r>
              <a:rPr lang="en-US" dirty="0"/>
              <a:t>(3:10)</a:t>
            </a:r>
          </a:p>
          <a:p>
            <a:pPr marL="457200" lvl="0" indent="-342900" algn="l" rtl="0">
              <a:spcBef>
                <a:spcPts val="600"/>
              </a:spcBef>
              <a:spcAft>
                <a:spcPts val="0"/>
              </a:spcAft>
              <a:buSzPts val="1800"/>
              <a:buChar char="▷"/>
            </a:pPr>
            <a:r>
              <a:rPr lang="en-US" dirty="0"/>
              <a:t>God had revealed Himself but they had refused to listen. </a:t>
            </a:r>
          </a:p>
          <a:p>
            <a:pPr marL="457200" lvl="0" indent="-342900" algn="l" rtl="0">
              <a:spcBef>
                <a:spcPts val="600"/>
              </a:spcBef>
              <a:spcAft>
                <a:spcPts val="0"/>
              </a:spcAft>
              <a:buSzPts val="1800"/>
              <a:buChar char="▷"/>
            </a:pPr>
            <a:r>
              <a:rPr lang="en-US" dirty="0"/>
              <a:t>Time and again, God’s </a:t>
            </a:r>
            <a:r>
              <a:rPr lang="en-US" b="1" i="1" dirty="0"/>
              <a:t>“people are destroyed for lack of knowledge” </a:t>
            </a:r>
            <a:r>
              <a:rPr lang="en-US" dirty="0"/>
              <a:t>(Hosea 4:6; cf., Judges 2:10)</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213756" y="2383444"/>
            <a:ext cx="846710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lt1"/>
                </a:solidFill>
              </a:rPr>
              <a:t> </a:t>
            </a:r>
            <a:r>
              <a:rPr lang="en" sz="5400" dirty="0">
                <a:solidFill>
                  <a:schemeClr val="lt1"/>
                </a:solidFill>
              </a:rPr>
              <a:t>Denial of God’s Justice</a:t>
            </a:r>
            <a:endParaRPr sz="7200" dirty="0">
              <a:solidFill>
                <a:schemeClr val="lt1"/>
              </a:solidFill>
            </a:endParaRPr>
          </a:p>
        </p:txBody>
      </p:sp>
      <p:sp>
        <p:nvSpPr>
          <p:cNvPr id="133" name="Google Shape;133;p18"/>
          <p:cNvSpPr txBox="1">
            <a:spLocks noGrp="1"/>
          </p:cNvSpPr>
          <p:nvPr>
            <p:ph type="subTitle" idx="4294967295"/>
          </p:nvPr>
        </p:nvSpPr>
        <p:spPr>
          <a:xfrm>
            <a:off x="778225" y="3697313"/>
            <a:ext cx="7498876"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solidFill>
                  <a:schemeClr val="lt1"/>
                </a:solidFill>
              </a:rPr>
              <a:t>B</a:t>
            </a:r>
            <a:r>
              <a:rPr lang="en" sz="2400" dirty="0">
                <a:solidFill>
                  <a:schemeClr val="lt1"/>
                </a:solidFill>
              </a:rPr>
              <a:t>elieving their’s no accou tability</a:t>
            </a:r>
            <a:endParaRPr sz="24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7" name="Google Shape;814;p47">
            <a:extLst>
              <a:ext uri="{FF2B5EF4-FFF2-40B4-BE49-F238E27FC236}">
                <a16:creationId xmlns:a16="http://schemas.microsoft.com/office/drawing/2014/main" id="{AF158116-AE2C-4FA2-9995-91C68FD7B27B}"/>
              </a:ext>
            </a:extLst>
          </p:cNvPr>
          <p:cNvGrpSpPr/>
          <p:nvPr/>
        </p:nvGrpSpPr>
        <p:grpSpPr>
          <a:xfrm>
            <a:off x="1614570" y="777976"/>
            <a:ext cx="1041959" cy="903557"/>
            <a:chOff x="3955900" y="2984500"/>
            <a:chExt cx="414000" cy="422525"/>
          </a:xfrm>
          <a:solidFill>
            <a:srgbClr val="0070C0"/>
          </a:solidFill>
        </p:grpSpPr>
        <p:sp>
          <p:nvSpPr>
            <p:cNvPr id="18" name="Google Shape;815;p47">
              <a:extLst>
                <a:ext uri="{FF2B5EF4-FFF2-40B4-BE49-F238E27FC236}">
                  <a16:creationId xmlns:a16="http://schemas.microsoft.com/office/drawing/2014/main" id="{1E0C2ECC-57E1-4664-AC89-F4CB60CFE417}"/>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16;p47">
              <a:extLst>
                <a:ext uri="{FF2B5EF4-FFF2-40B4-BE49-F238E27FC236}">
                  <a16:creationId xmlns:a16="http://schemas.microsoft.com/office/drawing/2014/main" id="{35181752-F02F-4D3B-826D-F93F5E3A8857}"/>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7;p47">
              <a:extLst>
                <a:ext uri="{FF2B5EF4-FFF2-40B4-BE49-F238E27FC236}">
                  <a16:creationId xmlns:a16="http://schemas.microsoft.com/office/drawing/2014/main" id="{306FE214-EC89-46CA-82F9-9C251C562CCA}"/>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7854127"/>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3302</TotalTime>
  <Words>1629</Words>
  <Application>Microsoft Office PowerPoint</Application>
  <PresentationFormat>On-screen Show (16:9)</PresentationFormat>
  <Paragraphs>106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Lato</vt:lpstr>
      <vt:lpstr>Arial</vt:lpstr>
      <vt:lpstr>Raleway</vt:lpstr>
      <vt:lpstr>Antonio template</vt:lpstr>
      <vt:lpstr>A Famine For  The Word Of God Amos 8:11-14</vt:lpstr>
      <vt:lpstr>Background of Amos</vt:lpstr>
      <vt:lpstr>PowerPoint Presentation</vt:lpstr>
      <vt:lpstr>What is the cause for such a famine? What will happen if such causes exist again?</vt:lpstr>
      <vt:lpstr>Materialism</vt:lpstr>
      <vt:lpstr>Materialism</vt:lpstr>
      <vt:lpstr>Ignorance</vt:lpstr>
      <vt:lpstr>Ignorance </vt:lpstr>
      <vt:lpstr> Denial of God’s Justice</vt:lpstr>
      <vt:lpstr>Denial of God’s Justice</vt:lpstr>
      <vt:lpstr> Distaste For Truth</vt:lpstr>
      <vt:lpstr>Lacking a passion for truth</vt:lpstr>
      <vt:lpstr>Perverted &amp; Indifferent Worship</vt:lpstr>
      <vt:lpstr>Worshipping as we will</vt:lpstr>
      <vt:lpstr>A Promise of Hope</vt:lpstr>
      <vt:lpstr>A Promise of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14</cp:revision>
  <cp:lastPrinted>2021-09-05T13:12:29Z</cp:lastPrinted>
  <dcterms:modified xsi:type="dcterms:W3CDTF">2022-06-15T23:25:37Z</dcterms:modified>
</cp:coreProperties>
</file>