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17"/>
  </p:notesMasterIdLst>
  <p:handoutMasterIdLst>
    <p:handoutMasterId r:id="rId18"/>
  </p:handoutMasterIdLst>
  <p:sldIdLst>
    <p:sldId id="256" r:id="rId2"/>
    <p:sldId id="257" r:id="rId3"/>
    <p:sldId id="258" r:id="rId4"/>
    <p:sldId id="259" r:id="rId5"/>
    <p:sldId id="268" r:id="rId6"/>
    <p:sldId id="269" r:id="rId7"/>
    <p:sldId id="272" r:id="rId8"/>
    <p:sldId id="274" r:id="rId9"/>
    <p:sldId id="273" r:id="rId10"/>
    <p:sldId id="275" r:id="rId11"/>
    <p:sldId id="276" r:id="rId12"/>
    <p:sldId id="278" r:id="rId13"/>
    <p:sldId id="277" r:id="rId14"/>
    <p:sldId id="279" r:id="rId15"/>
    <p:sldId id="281" r:id="rId16"/>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660033"/>
    <a:srgbClr val="008000"/>
    <a:srgbClr val="000066"/>
    <a:srgbClr val="99FF99"/>
    <a:srgbClr val="99FFCC"/>
    <a:srgbClr val="6666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69245" autoAdjust="0"/>
  </p:normalViewPr>
  <p:slideViewPr>
    <p:cSldViewPr>
      <p:cViewPr varScale="1">
        <p:scale>
          <a:sx n="46" d="100"/>
          <a:sy n="46" d="100"/>
        </p:scale>
        <p:origin x="1554" y="6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DA1EE4DE-9138-4D31-A79F-C3E57A4F1C63}"/>
              </a:ext>
            </a:extLst>
          </p:cNvPr>
          <p:cNvSpPr>
            <a:spLocks noGrp="1" noChangeArrowheads="1"/>
          </p:cNvSpPr>
          <p:nvPr>
            <p:ph type="hdr" sz="quarter"/>
          </p:nvPr>
        </p:nvSpPr>
        <p:spPr bwMode="auto">
          <a:xfrm>
            <a:off x="0" y="0"/>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09" tIns="47104" rIns="94209" bIns="47104" numCol="1" anchor="t" anchorCtr="0" compatLnSpc="1">
            <a:prstTxWarp prst="textNoShape">
              <a:avLst/>
            </a:prstTxWarp>
          </a:bodyPr>
          <a:lstStyle>
            <a:lvl1pPr eaLnBrk="1" hangingPunct="1">
              <a:defRPr sz="1200"/>
            </a:lvl1pPr>
          </a:lstStyle>
          <a:p>
            <a:pPr>
              <a:defRPr/>
            </a:pPr>
            <a:endParaRPr lang="en-US" altLang="en-US"/>
          </a:p>
        </p:txBody>
      </p:sp>
      <p:sp>
        <p:nvSpPr>
          <p:cNvPr id="90115" name="Rectangle 3">
            <a:extLst>
              <a:ext uri="{FF2B5EF4-FFF2-40B4-BE49-F238E27FC236}">
                <a16:creationId xmlns:a16="http://schemas.microsoft.com/office/drawing/2014/main" id="{FB85AE44-D62E-4DEB-AFFD-CF8F92C87B10}"/>
              </a:ext>
            </a:extLst>
          </p:cNvPr>
          <p:cNvSpPr>
            <a:spLocks noGrp="1" noChangeArrowheads="1"/>
          </p:cNvSpPr>
          <p:nvPr>
            <p:ph type="dt" sz="quarter" idx="1"/>
          </p:nvPr>
        </p:nvSpPr>
        <p:spPr bwMode="auto">
          <a:xfrm>
            <a:off x="4022725" y="0"/>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09" tIns="47104" rIns="94209" bIns="47104" numCol="1" anchor="t" anchorCtr="0" compatLnSpc="1">
            <a:prstTxWarp prst="textNoShape">
              <a:avLst/>
            </a:prstTxWarp>
          </a:bodyPr>
          <a:lstStyle>
            <a:lvl1pPr algn="r" eaLnBrk="1" hangingPunct="1">
              <a:defRPr sz="1200"/>
            </a:lvl1pPr>
          </a:lstStyle>
          <a:p>
            <a:pPr>
              <a:defRPr/>
            </a:pPr>
            <a:r>
              <a:rPr lang="en-US" altLang="en-US"/>
              <a:t>9/26/21 am</a:t>
            </a:r>
          </a:p>
        </p:txBody>
      </p:sp>
      <p:sp>
        <p:nvSpPr>
          <p:cNvPr id="90116" name="Rectangle 4">
            <a:extLst>
              <a:ext uri="{FF2B5EF4-FFF2-40B4-BE49-F238E27FC236}">
                <a16:creationId xmlns:a16="http://schemas.microsoft.com/office/drawing/2014/main" id="{7B0D1630-221B-4F6D-9A9B-371D34A34825}"/>
              </a:ext>
            </a:extLst>
          </p:cNvPr>
          <p:cNvSpPr>
            <a:spLocks noGrp="1" noChangeArrowheads="1"/>
          </p:cNvSpPr>
          <p:nvPr>
            <p:ph type="ftr" sz="quarter" idx="2"/>
          </p:nvPr>
        </p:nvSpPr>
        <p:spPr bwMode="auto">
          <a:xfrm>
            <a:off x="0" y="8916988"/>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09" tIns="47104" rIns="94209" bIns="47104" numCol="1" anchor="b" anchorCtr="0" compatLnSpc="1">
            <a:prstTxWarp prst="textNoShape">
              <a:avLst/>
            </a:prstTxWarp>
          </a:bodyPr>
          <a:lstStyle>
            <a:lvl1pPr eaLnBrk="1" hangingPunct="1">
              <a:defRPr sz="1200"/>
            </a:lvl1pPr>
          </a:lstStyle>
          <a:p>
            <a:pPr>
              <a:defRPr/>
            </a:pPr>
            <a:r>
              <a:rPr lang="en-US" altLang="en-US"/>
              <a:t>Practical Solutions To Problems in the Church</a:t>
            </a:r>
          </a:p>
        </p:txBody>
      </p:sp>
      <p:sp>
        <p:nvSpPr>
          <p:cNvPr id="90117" name="Rectangle 5">
            <a:extLst>
              <a:ext uri="{FF2B5EF4-FFF2-40B4-BE49-F238E27FC236}">
                <a16:creationId xmlns:a16="http://schemas.microsoft.com/office/drawing/2014/main" id="{2EB50EB5-933B-4107-AF93-DDD28362B107}"/>
              </a:ext>
            </a:extLst>
          </p:cNvPr>
          <p:cNvSpPr>
            <a:spLocks noGrp="1" noChangeArrowheads="1"/>
          </p:cNvSpPr>
          <p:nvPr>
            <p:ph type="sldNum" sz="quarter" idx="3"/>
          </p:nvPr>
        </p:nvSpPr>
        <p:spPr bwMode="auto">
          <a:xfrm>
            <a:off x="4022725" y="8916988"/>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09" tIns="47104" rIns="94209" bIns="47104" numCol="1" anchor="b" anchorCtr="0" compatLnSpc="1">
            <a:prstTxWarp prst="textNoShape">
              <a:avLst/>
            </a:prstTxWarp>
          </a:bodyPr>
          <a:lstStyle>
            <a:lvl1pPr algn="r" eaLnBrk="1" hangingPunct="1">
              <a:defRPr sz="1200"/>
            </a:lvl1pPr>
          </a:lstStyle>
          <a:p>
            <a:fld id="{3952CB41-718B-4591-8E73-BD1879E90651}"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EA866F69-99D9-446F-8752-3E33486ED0E9}"/>
              </a:ext>
            </a:extLst>
          </p:cNvPr>
          <p:cNvSpPr>
            <a:spLocks noGrp="1" noChangeArrowheads="1"/>
          </p:cNvSpPr>
          <p:nvPr>
            <p:ph type="hdr" sz="quarter"/>
          </p:nvPr>
        </p:nvSpPr>
        <p:spPr bwMode="auto">
          <a:xfrm>
            <a:off x="0" y="0"/>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09" tIns="47104" rIns="94209" bIns="47104" numCol="1" anchor="t" anchorCtr="0" compatLnSpc="1">
            <a:prstTxWarp prst="textNoShape">
              <a:avLst/>
            </a:prstTxWarp>
          </a:bodyPr>
          <a:lstStyle>
            <a:lvl1pPr eaLnBrk="1" hangingPunct="1">
              <a:defRPr sz="1200"/>
            </a:lvl1pPr>
          </a:lstStyle>
          <a:p>
            <a:pPr>
              <a:defRPr/>
            </a:pPr>
            <a:endParaRPr lang="en-US" altLang="en-US"/>
          </a:p>
        </p:txBody>
      </p:sp>
      <p:sp>
        <p:nvSpPr>
          <p:cNvPr id="41987" name="Rectangle 3">
            <a:extLst>
              <a:ext uri="{FF2B5EF4-FFF2-40B4-BE49-F238E27FC236}">
                <a16:creationId xmlns:a16="http://schemas.microsoft.com/office/drawing/2014/main" id="{46A25E57-5D3B-4805-8B99-2A1BA9CDCF35}"/>
              </a:ext>
            </a:extLst>
          </p:cNvPr>
          <p:cNvSpPr>
            <a:spLocks noGrp="1" noChangeArrowheads="1"/>
          </p:cNvSpPr>
          <p:nvPr>
            <p:ph type="dt" idx="1"/>
          </p:nvPr>
        </p:nvSpPr>
        <p:spPr bwMode="auto">
          <a:xfrm>
            <a:off x="4022725" y="0"/>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09" tIns="47104" rIns="94209" bIns="47104" numCol="1" anchor="t" anchorCtr="0" compatLnSpc="1">
            <a:prstTxWarp prst="textNoShape">
              <a:avLst/>
            </a:prstTxWarp>
          </a:bodyPr>
          <a:lstStyle>
            <a:lvl1pPr algn="r" eaLnBrk="1" hangingPunct="1">
              <a:defRPr sz="1200"/>
            </a:lvl1pPr>
          </a:lstStyle>
          <a:p>
            <a:pPr>
              <a:defRPr/>
            </a:pPr>
            <a:r>
              <a:rPr lang="en-US" altLang="en-US"/>
              <a:t>9/26/21 am</a:t>
            </a:r>
          </a:p>
        </p:txBody>
      </p:sp>
      <p:sp>
        <p:nvSpPr>
          <p:cNvPr id="3076" name="Rectangle 4">
            <a:extLst>
              <a:ext uri="{FF2B5EF4-FFF2-40B4-BE49-F238E27FC236}">
                <a16:creationId xmlns:a16="http://schemas.microsoft.com/office/drawing/2014/main" id="{6132CDFD-A4C4-484E-B9D5-843F2B6E47E4}"/>
              </a:ext>
            </a:extLst>
          </p:cNvPr>
          <p:cNvSpPr>
            <a:spLocks noGrp="1" noRot="1" noChangeAspect="1" noChangeArrowheads="1" noTextEdit="1"/>
          </p:cNvSpPr>
          <p:nvPr>
            <p:ph type="sldImg" idx="2"/>
          </p:nvPr>
        </p:nvSpPr>
        <p:spPr bwMode="auto">
          <a:xfrm>
            <a:off x="423863" y="704850"/>
            <a:ext cx="6254750" cy="35194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989" name="Rectangle 5">
            <a:extLst>
              <a:ext uri="{FF2B5EF4-FFF2-40B4-BE49-F238E27FC236}">
                <a16:creationId xmlns:a16="http://schemas.microsoft.com/office/drawing/2014/main" id="{5A681342-CF9C-4B54-B31F-5F6C42E24714}"/>
              </a:ext>
            </a:extLst>
          </p:cNvPr>
          <p:cNvSpPr>
            <a:spLocks noGrp="1" noChangeArrowheads="1"/>
          </p:cNvSpPr>
          <p:nvPr>
            <p:ph type="body" sz="quarter" idx="3"/>
          </p:nvPr>
        </p:nvSpPr>
        <p:spPr bwMode="auto">
          <a:xfrm>
            <a:off x="709613" y="4459288"/>
            <a:ext cx="5683250" cy="422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09" tIns="47104" rIns="94209" bIns="47104"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1990" name="Rectangle 6">
            <a:extLst>
              <a:ext uri="{FF2B5EF4-FFF2-40B4-BE49-F238E27FC236}">
                <a16:creationId xmlns:a16="http://schemas.microsoft.com/office/drawing/2014/main" id="{D5DDD393-E6A0-4826-BB0C-059D0E8E5FAD}"/>
              </a:ext>
            </a:extLst>
          </p:cNvPr>
          <p:cNvSpPr>
            <a:spLocks noGrp="1" noChangeArrowheads="1"/>
          </p:cNvSpPr>
          <p:nvPr>
            <p:ph type="ftr" sz="quarter" idx="4"/>
          </p:nvPr>
        </p:nvSpPr>
        <p:spPr bwMode="auto">
          <a:xfrm>
            <a:off x="0" y="8916988"/>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09" tIns="47104" rIns="94209" bIns="47104" numCol="1" anchor="b" anchorCtr="0" compatLnSpc="1">
            <a:prstTxWarp prst="textNoShape">
              <a:avLst/>
            </a:prstTxWarp>
          </a:bodyPr>
          <a:lstStyle>
            <a:lvl1pPr eaLnBrk="1" hangingPunct="1">
              <a:defRPr sz="1200"/>
            </a:lvl1pPr>
          </a:lstStyle>
          <a:p>
            <a:pPr>
              <a:defRPr/>
            </a:pPr>
            <a:r>
              <a:rPr lang="en-US" altLang="en-US"/>
              <a:t>Practical Solutions To Problems in the Church</a:t>
            </a:r>
          </a:p>
        </p:txBody>
      </p:sp>
      <p:sp>
        <p:nvSpPr>
          <p:cNvPr id="41991" name="Rectangle 7">
            <a:extLst>
              <a:ext uri="{FF2B5EF4-FFF2-40B4-BE49-F238E27FC236}">
                <a16:creationId xmlns:a16="http://schemas.microsoft.com/office/drawing/2014/main" id="{46D82B0A-7A6E-4CE0-918A-BC9081A54085}"/>
              </a:ext>
            </a:extLst>
          </p:cNvPr>
          <p:cNvSpPr>
            <a:spLocks noGrp="1" noChangeArrowheads="1"/>
          </p:cNvSpPr>
          <p:nvPr>
            <p:ph type="sldNum" sz="quarter" idx="5"/>
          </p:nvPr>
        </p:nvSpPr>
        <p:spPr bwMode="auto">
          <a:xfrm>
            <a:off x="4022725" y="8916988"/>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09" tIns="47104" rIns="94209" bIns="47104" numCol="1" anchor="b" anchorCtr="0" compatLnSpc="1">
            <a:prstTxWarp prst="textNoShape">
              <a:avLst/>
            </a:prstTxWarp>
          </a:bodyPr>
          <a:lstStyle>
            <a:lvl1pPr algn="r" eaLnBrk="1" hangingPunct="1">
              <a:defRPr sz="1200"/>
            </a:lvl1pPr>
          </a:lstStyle>
          <a:p>
            <a:fld id="{5BE75D75-294F-44BE-8D41-F57A7B5A3AF3}"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42960998-43D6-4F61-9A14-F78E91FDEA29}"/>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5F6F96D-29AD-4C2F-A705-46247693762D}" type="slidenum">
              <a:rPr lang="en-US" altLang="en-US"/>
              <a:pPr/>
              <a:t>1</a:t>
            </a:fld>
            <a:endParaRPr lang="en-US" altLang="en-US"/>
          </a:p>
        </p:txBody>
      </p:sp>
      <p:sp>
        <p:nvSpPr>
          <p:cNvPr id="6147" name="Rectangle 2">
            <a:extLst>
              <a:ext uri="{FF2B5EF4-FFF2-40B4-BE49-F238E27FC236}">
                <a16:creationId xmlns:a16="http://schemas.microsoft.com/office/drawing/2014/main" id="{7AD2E742-95ED-4478-A8AC-14CF567EF540}"/>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CEF8BD44-CE03-4593-B1EE-221AD5377039}"/>
              </a:ext>
            </a:extLst>
          </p:cNvPr>
          <p:cNvSpPr>
            <a:spLocks noGrp="1" noChangeArrowheads="1"/>
          </p:cNvSpPr>
          <p:nvPr>
            <p:ph type="body" idx="1"/>
          </p:nvPr>
        </p:nvSpPr>
        <p:spPr>
          <a:noFill/>
        </p:spPr>
        <p:txBody>
          <a:bodyPr/>
          <a:lstStyle/>
          <a:p>
            <a:pPr eaLnBrk="1" hangingPunct="1"/>
            <a:endParaRPr lang="en-US" altLang="en-US"/>
          </a:p>
        </p:txBody>
      </p:sp>
      <p:sp>
        <p:nvSpPr>
          <p:cNvPr id="2" name="Date Placeholder 1">
            <a:extLst>
              <a:ext uri="{FF2B5EF4-FFF2-40B4-BE49-F238E27FC236}">
                <a16:creationId xmlns:a16="http://schemas.microsoft.com/office/drawing/2014/main" id="{707A1811-D899-46DA-A1B4-8E2009807140}"/>
              </a:ext>
            </a:extLst>
          </p:cNvPr>
          <p:cNvSpPr>
            <a:spLocks noGrp="1"/>
          </p:cNvSpPr>
          <p:nvPr>
            <p:ph type="dt" idx="1"/>
          </p:nvPr>
        </p:nvSpPr>
        <p:spPr/>
        <p:txBody>
          <a:bodyPr/>
          <a:lstStyle/>
          <a:p>
            <a:pPr>
              <a:defRPr/>
            </a:pPr>
            <a:r>
              <a:rPr lang="en-US" altLang="en-US"/>
              <a:t>9/26/21 am</a:t>
            </a:r>
          </a:p>
        </p:txBody>
      </p:sp>
      <p:sp>
        <p:nvSpPr>
          <p:cNvPr id="3" name="Footer Placeholder 2">
            <a:extLst>
              <a:ext uri="{FF2B5EF4-FFF2-40B4-BE49-F238E27FC236}">
                <a16:creationId xmlns:a16="http://schemas.microsoft.com/office/drawing/2014/main" id="{C100D943-A1B1-4645-ACDB-4FA8092F6EC9}"/>
              </a:ext>
            </a:extLst>
          </p:cNvPr>
          <p:cNvSpPr>
            <a:spLocks noGrp="1"/>
          </p:cNvSpPr>
          <p:nvPr>
            <p:ph type="ftr" sz="quarter" idx="4"/>
          </p:nvPr>
        </p:nvSpPr>
        <p:spPr/>
        <p:txBody>
          <a:bodyPr/>
          <a:lstStyle/>
          <a:p>
            <a:pPr>
              <a:defRPr/>
            </a:pPr>
            <a:r>
              <a:rPr lang="en-US" altLang="en-US"/>
              <a:t>Practical Solutions To Problems in the Church</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A6F9CA73-626D-4355-A32D-92D40773D0FD}"/>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483A8CE-FB4B-4505-9421-10B713F08A37}" type="slidenum">
              <a:rPr lang="en-US" altLang="en-US"/>
              <a:pPr/>
              <a:t>10</a:t>
            </a:fld>
            <a:endParaRPr lang="en-US" altLang="en-US"/>
          </a:p>
        </p:txBody>
      </p:sp>
      <p:sp>
        <p:nvSpPr>
          <p:cNvPr id="28675" name="Rectangle 2">
            <a:extLst>
              <a:ext uri="{FF2B5EF4-FFF2-40B4-BE49-F238E27FC236}">
                <a16:creationId xmlns:a16="http://schemas.microsoft.com/office/drawing/2014/main" id="{26300DEA-8317-405F-85AE-AE5587FED76E}"/>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75B8CB6B-B1ED-412A-A188-B43CB761CCC6}"/>
              </a:ext>
            </a:extLst>
          </p:cNvPr>
          <p:cNvSpPr>
            <a:spLocks noGrp="1" noChangeArrowheads="1"/>
          </p:cNvSpPr>
          <p:nvPr>
            <p:ph type="body" idx="1"/>
          </p:nvPr>
        </p:nvSpPr>
        <p:spPr>
          <a:noFill/>
        </p:spPr>
        <p:txBody>
          <a:bodyPr/>
          <a:lstStyle/>
          <a:p>
            <a:pPr eaLnBrk="1" hangingPunct="1">
              <a:lnSpc>
                <a:spcPct val="80000"/>
              </a:lnSpc>
            </a:pPr>
            <a:r>
              <a:rPr lang="en-US" altLang="en-US" sz="1400" dirty="0"/>
              <a:t>Matt 19:20-21 - The young man said to Him, "All these things I have kept; what am I still lacking?" </a:t>
            </a:r>
            <a:r>
              <a:rPr lang="en-US" altLang="en-US" sz="1400" b="1" dirty="0"/>
              <a:t>21 </a:t>
            </a:r>
            <a:r>
              <a:rPr lang="en-US" altLang="en-US" sz="1400" dirty="0"/>
              <a:t>Jesus said to him, "If you wish to be complete, go </a:t>
            </a:r>
            <a:r>
              <a:rPr lang="en-US" altLang="en-US" sz="1400" i="1" dirty="0"/>
              <a:t>and </a:t>
            </a:r>
            <a:r>
              <a:rPr lang="en-US" altLang="en-US" sz="1400" dirty="0"/>
              <a:t>sell your possessions and give to </a:t>
            </a:r>
            <a:r>
              <a:rPr lang="en-US" altLang="en-US" sz="1400" i="1" dirty="0"/>
              <a:t>the </a:t>
            </a:r>
            <a:r>
              <a:rPr lang="en-US" altLang="en-US" sz="1400" dirty="0"/>
              <a:t>poor, and you shall have treasure in heaven; and come, follow Me.“</a:t>
            </a:r>
          </a:p>
          <a:p>
            <a:pPr eaLnBrk="1" hangingPunct="1">
              <a:lnSpc>
                <a:spcPct val="80000"/>
              </a:lnSpc>
            </a:pPr>
            <a:r>
              <a:rPr lang="en-US" altLang="en-US" sz="1400" dirty="0"/>
              <a:t> </a:t>
            </a:r>
          </a:p>
          <a:p>
            <a:pPr eaLnBrk="1" hangingPunct="1">
              <a:lnSpc>
                <a:spcPct val="80000"/>
              </a:lnSpc>
            </a:pPr>
            <a:r>
              <a:rPr lang="en-US" altLang="en-US" sz="1400" dirty="0"/>
              <a:t>1 Cor 14:20 - Brethren, do not be children in your thinking; yet in evil be babes, but in your thinking be mature.</a:t>
            </a:r>
          </a:p>
          <a:p>
            <a:pPr eaLnBrk="1" hangingPunct="1">
              <a:lnSpc>
                <a:spcPct val="80000"/>
              </a:lnSpc>
            </a:pPr>
            <a:r>
              <a:rPr lang="en-US" altLang="en-US" sz="1400" dirty="0"/>
              <a:t> </a:t>
            </a:r>
          </a:p>
          <a:p>
            <a:pPr eaLnBrk="1" hangingPunct="1">
              <a:lnSpc>
                <a:spcPct val="80000"/>
              </a:lnSpc>
            </a:pPr>
            <a:r>
              <a:rPr lang="en-US" altLang="en-US" sz="1400" dirty="0"/>
              <a:t>Phil 3:15-16 - Let us therefore, as many as are perfect, have this attitude; and if in anything you have a different attitude, God will reveal that also to you; </a:t>
            </a:r>
            <a:r>
              <a:rPr lang="en-US" altLang="en-US" sz="1400" b="1" dirty="0"/>
              <a:t>16 </a:t>
            </a:r>
            <a:r>
              <a:rPr lang="en-US" altLang="en-US" sz="1400" dirty="0"/>
              <a:t>however, let us keep living by that same </a:t>
            </a:r>
            <a:r>
              <a:rPr lang="en-US" altLang="en-US" sz="1400" i="1" dirty="0"/>
              <a:t>standard </a:t>
            </a:r>
            <a:r>
              <a:rPr lang="en-US" altLang="en-US" sz="1400" dirty="0"/>
              <a:t>to which we have attained. </a:t>
            </a:r>
          </a:p>
          <a:p>
            <a:pPr eaLnBrk="1" hangingPunct="1">
              <a:lnSpc>
                <a:spcPct val="80000"/>
              </a:lnSpc>
            </a:pPr>
            <a:r>
              <a:rPr lang="en-US" altLang="en-US" sz="1400" dirty="0"/>
              <a:t> </a:t>
            </a:r>
          </a:p>
          <a:p>
            <a:pPr eaLnBrk="1" hangingPunct="1">
              <a:lnSpc>
                <a:spcPct val="80000"/>
              </a:lnSpc>
            </a:pPr>
            <a:r>
              <a:rPr lang="en-US" altLang="en-US" sz="1400" dirty="0"/>
              <a:t>Eph 4:11-13 - And He gave some </a:t>
            </a:r>
            <a:r>
              <a:rPr lang="en-US" altLang="en-US" sz="1400" i="1" dirty="0"/>
              <a:t>as </a:t>
            </a:r>
            <a:r>
              <a:rPr lang="en-US" altLang="en-US" sz="1400" dirty="0"/>
              <a:t>apostles, and some </a:t>
            </a:r>
            <a:r>
              <a:rPr lang="en-US" altLang="en-US" sz="1400" i="1" dirty="0"/>
              <a:t>as </a:t>
            </a:r>
            <a:r>
              <a:rPr lang="en-US" altLang="en-US" sz="1400" dirty="0"/>
              <a:t>prophets, and some </a:t>
            </a:r>
            <a:r>
              <a:rPr lang="en-US" altLang="en-US" sz="1400" i="1" dirty="0"/>
              <a:t>as </a:t>
            </a:r>
            <a:r>
              <a:rPr lang="en-US" altLang="en-US" sz="1400" dirty="0"/>
              <a:t>evangelists, and some </a:t>
            </a:r>
            <a:r>
              <a:rPr lang="en-US" altLang="en-US" sz="1400" i="1" dirty="0"/>
              <a:t>as </a:t>
            </a:r>
            <a:r>
              <a:rPr lang="en-US" altLang="en-US" sz="1400" dirty="0"/>
              <a:t>pastors and teachers, </a:t>
            </a:r>
            <a:r>
              <a:rPr lang="en-US" altLang="en-US" sz="1400" b="1" dirty="0"/>
              <a:t>12 </a:t>
            </a:r>
            <a:r>
              <a:rPr lang="en-US" altLang="en-US" sz="1400" dirty="0"/>
              <a:t>for the equipping of the saints for the work of service, to the building up of the body of Christ; </a:t>
            </a:r>
            <a:r>
              <a:rPr lang="en-US" altLang="en-US" sz="1400" b="1" dirty="0"/>
              <a:t>13 </a:t>
            </a:r>
            <a:r>
              <a:rPr lang="en-US" altLang="en-US" sz="1400" dirty="0"/>
              <a:t>until we all attain to the unity of the faith, and of the knowledge of the Son of God, to a mature man, to the measure of the stature which belongs to the fulness of Christ.</a:t>
            </a:r>
          </a:p>
          <a:p>
            <a:pPr eaLnBrk="1" hangingPunct="1">
              <a:lnSpc>
                <a:spcPct val="80000"/>
              </a:lnSpc>
            </a:pPr>
            <a:r>
              <a:rPr lang="en-US" altLang="en-US" sz="1400" dirty="0"/>
              <a:t> </a:t>
            </a:r>
          </a:p>
          <a:p>
            <a:pPr eaLnBrk="1" hangingPunct="1">
              <a:lnSpc>
                <a:spcPct val="80000"/>
              </a:lnSpc>
            </a:pPr>
            <a:r>
              <a:rPr lang="en-US" altLang="en-US" sz="1400" dirty="0"/>
              <a:t>Col 1:28-29 - And we proclaim Him, admonishing every man and teaching every man with all wisdom, that we may present every man complete in Christ. </a:t>
            </a:r>
            <a:r>
              <a:rPr lang="en-US" altLang="en-US" sz="1400" b="1" dirty="0"/>
              <a:t>29 </a:t>
            </a:r>
            <a:r>
              <a:rPr lang="en-US" altLang="en-US" sz="1400" dirty="0"/>
              <a:t>And for this purpose also I labor, striving according to His power, which mightily works within me. </a:t>
            </a:r>
          </a:p>
          <a:p>
            <a:pPr eaLnBrk="1" hangingPunct="1">
              <a:lnSpc>
                <a:spcPct val="80000"/>
              </a:lnSpc>
            </a:pPr>
            <a:r>
              <a:rPr lang="en-US" altLang="en-US" sz="1400" dirty="0"/>
              <a:t> </a:t>
            </a:r>
          </a:p>
          <a:p>
            <a:pPr eaLnBrk="1" hangingPunct="1">
              <a:lnSpc>
                <a:spcPct val="80000"/>
              </a:lnSpc>
            </a:pPr>
            <a:r>
              <a:rPr lang="en-US" altLang="en-US" sz="1400" dirty="0"/>
              <a:t>James 1:3-4 - the testing of your faith produces endurance. </a:t>
            </a:r>
            <a:r>
              <a:rPr lang="en-US" altLang="en-US" sz="1400" b="1" dirty="0"/>
              <a:t>4 </a:t>
            </a:r>
            <a:r>
              <a:rPr lang="en-US" altLang="en-US" sz="1400" dirty="0"/>
              <a:t>And let endurance have </a:t>
            </a:r>
            <a:r>
              <a:rPr lang="en-US" altLang="en-US" sz="1400" i="1" dirty="0"/>
              <a:t>its </a:t>
            </a:r>
            <a:r>
              <a:rPr lang="en-US" altLang="en-US" sz="1400" dirty="0"/>
              <a:t>perfect result, that you may be perfect and complete, lacking in nothing.</a:t>
            </a:r>
          </a:p>
          <a:p>
            <a:pPr eaLnBrk="1" hangingPunct="1">
              <a:lnSpc>
                <a:spcPct val="80000"/>
              </a:lnSpc>
            </a:pPr>
            <a:r>
              <a:rPr lang="en-US" altLang="en-US" sz="1400" dirty="0"/>
              <a:t> </a:t>
            </a:r>
          </a:p>
          <a:p>
            <a:pPr eaLnBrk="1" hangingPunct="1">
              <a:lnSpc>
                <a:spcPct val="80000"/>
              </a:lnSpc>
            </a:pPr>
            <a:r>
              <a:rPr lang="en-US" altLang="en-US" sz="1400" dirty="0"/>
              <a:t>Heb 5:14-6:1 - But solid food is for the mature, who because of practice have their senses trained to discern good and evil. </a:t>
            </a:r>
          </a:p>
          <a:p>
            <a:pPr eaLnBrk="1" hangingPunct="1">
              <a:lnSpc>
                <a:spcPct val="80000"/>
              </a:lnSpc>
            </a:pPr>
            <a:r>
              <a:rPr lang="en-US" altLang="en-US" sz="1400" b="1" dirty="0"/>
              <a:t>6 </a:t>
            </a:r>
            <a:r>
              <a:rPr lang="en-US" altLang="en-US" sz="1400" dirty="0"/>
              <a:t>Therefore leaving the elementary teaching about the Christ, let us press on to maturity, not laying again a foundation of repentance from dead works and of faith toward God,</a:t>
            </a:r>
          </a:p>
          <a:p>
            <a:pPr eaLnBrk="1" hangingPunct="1">
              <a:lnSpc>
                <a:spcPct val="80000"/>
              </a:lnSpc>
            </a:pPr>
            <a:r>
              <a:rPr lang="en-US" altLang="en-US" sz="1400" dirty="0"/>
              <a:t> </a:t>
            </a:r>
          </a:p>
          <a:p>
            <a:pPr eaLnBrk="1" hangingPunct="1">
              <a:lnSpc>
                <a:spcPct val="80000"/>
              </a:lnSpc>
            </a:pPr>
            <a:r>
              <a:rPr lang="en-US" altLang="en-US" sz="1400" dirty="0"/>
              <a:t>1 Peter 2:1-3 - Therefore, putting aside all malice and all guile and hypocrisy and envy and all slander, </a:t>
            </a:r>
            <a:r>
              <a:rPr lang="en-US" altLang="en-US" sz="1400" b="1" dirty="0"/>
              <a:t>2 </a:t>
            </a:r>
            <a:r>
              <a:rPr lang="en-US" altLang="en-US" sz="1400" dirty="0"/>
              <a:t>like newborn babes, long for the pure milk of the word, that by it you may grow in respect to salvation, </a:t>
            </a:r>
            <a:r>
              <a:rPr lang="en-US" altLang="en-US" sz="1400" b="1" dirty="0"/>
              <a:t>3 </a:t>
            </a:r>
            <a:r>
              <a:rPr lang="en-US" altLang="en-US" sz="1400" dirty="0"/>
              <a:t>if you have tasted the kindness of the Lord.</a:t>
            </a:r>
            <a:endParaRPr lang="en-US" altLang="en-US" sz="1400" b="1" dirty="0"/>
          </a:p>
          <a:p>
            <a:pPr eaLnBrk="1" hangingPunct="1">
              <a:lnSpc>
                <a:spcPct val="80000"/>
              </a:lnSpc>
            </a:pPr>
            <a:r>
              <a:rPr lang="en-US" altLang="en-US" sz="1400" dirty="0"/>
              <a:t> </a:t>
            </a:r>
          </a:p>
          <a:p>
            <a:pPr eaLnBrk="1" hangingPunct="1">
              <a:lnSpc>
                <a:spcPct val="80000"/>
              </a:lnSpc>
            </a:pPr>
            <a:r>
              <a:rPr lang="en-US" altLang="en-US" sz="1400" dirty="0"/>
              <a:t>Eph 4:15, “…we are to grow up in all </a:t>
            </a:r>
            <a:r>
              <a:rPr lang="en-US" altLang="en-US" sz="1400" i="1" dirty="0"/>
              <a:t>aspects </a:t>
            </a:r>
            <a:r>
              <a:rPr lang="en-US" altLang="en-US" sz="1400" dirty="0"/>
              <a:t>into Him,..”</a:t>
            </a:r>
            <a:endParaRPr lang="en-US" altLang="en-US" sz="800" dirty="0"/>
          </a:p>
        </p:txBody>
      </p:sp>
      <p:sp>
        <p:nvSpPr>
          <p:cNvPr id="2" name="Date Placeholder 1">
            <a:extLst>
              <a:ext uri="{FF2B5EF4-FFF2-40B4-BE49-F238E27FC236}">
                <a16:creationId xmlns:a16="http://schemas.microsoft.com/office/drawing/2014/main" id="{BEEA4DA1-ACB9-4961-A4E0-7FF1809FFDD7}"/>
              </a:ext>
            </a:extLst>
          </p:cNvPr>
          <p:cNvSpPr>
            <a:spLocks noGrp="1"/>
          </p:cNvSpPr>
          <p:nvPr>
            <p:ph type="dt" idx="1"/>
          </p:nvPr>
        </p:nvSpPr>
        <p:spPr/>
        <p:txBody>
          <a:bodyPr/>
          <a:lstStyle/>
          <a:p>
            <a:pPr>
              <a:defRPr/>
            </a:pPr>
            <a:r>
              <a:rPr lang="en-US" altLang="en-US"/>
              <a:t>9/26/21 am</a:t>
            </a:r>
          </a:p>
        </p:txBody>
      </p:sp>
      <p:sp>
        <p:nvSpPr>
          <p:cNvPr id="3" name="Footer Placeholder 2">
            <a:extLst>
              <a:ext uri="{FF2B5EF4-FFF2-40B4-BE49-F238E27FC236}">
                <a16:creationId xmlns:a16="http://schemas.microsoft.com/office/drawing/2014/main" id="{9BA94EA9-5A30-4635-8F62-C4AF23C05DBB}"/>
              </a:ext>
            </a:extLst>
          </p:cNvPr>
          <p:cNvSpPr>
            <a:spLocks noGrp="1"/>
          </p:cNvSpPr>
          <p:nvPr>
            <p:ph type="ftr" sz="quarter" idx="4"/>
          </p:nvPr>
        </p:nvSpPr>
        <p:spPr/>
        <p:txBody>
          <a:bodyPr/>
          <a:lstStyle/>
          <a:p>
            <a:pPr>
              <a:defRPr/>
            </a:pPr>
            <a:r>
              <a:rPr lang="en-US" altLang="en-US"/>
              <a:t>Practical Solutions To Problems in the Church</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C544D67B-5F46-42C3-BC9C-A80ACFE6A97A}"/>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D0AB234-4D4F-4290-8C2D-419AB3FCF51B}" type="slidenum">
              <a:rPr lang="en-US" altLang="en-US"/>
              <a:pPr/>
              <a:t>11</a:t>
            </a:fld>
            <a:endParaRPr lang="en-US" altLang="en-US"/>
          </a:p>
        </p:txBody>
      </p:sp>
      <p:sp>
        <p:nvSpPr>
          <p:cNvPr id="30723" name="Rectangle 2">
            <a:extLst>
              <a:ext uri="{FF2B5EF4-FFF2-40B4-BE49-F238E27FC236}">
                <a16:creationId xmlns:a16="http://schemas.microsoft.com/office/drawing/2014/main" id="{26A9B75D-0C86-4572-89F8-43947A64D352}"/>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203EEA40-A0EA-4231-8D45-4EB73E729464}"/>
              </a:ext>
            </a:extLst>
          </p:cNvPr>
          <p:cNvSpPr>
            <a:spLocks noGrp="1" noChangeArrowheads="1"/>
          </p:cNvSpPr>
          <p:nvPr>
            <p:ph type="body" idx="1"/>
          </p:nvPr>
        </p:nvSpPr>
        <p:spPr>
          <a:noFill/>
        </p:spPr>
        <p:txBody>
          <a:bodyPr/>
          <a:lstStyle/>
          <a:p>
            <a:pPr eaLnBrk="1" hangingPunct="1"/>
            <a:endParaRPr lang="en-US" altLang="en-US"/>
          </a:p>
        </p:txBody>
      </p:sp>
      <p:sp>
        <p:nvSpPr>
          <p:cNvPr id="2" name="Date Placeholder 1">
            <a:extLst>
              <a:ext uri="{FF2B5EF4-FFF2-40B4-BE49-F238E27FC236}">
                <a16:creationId xmlns:a16="http://schemas.microsoft.com/office/drawing/2014/main" id="{2EC7B6F9-7EE0-43E3-AB9B-FE3BAA32F313}"/>
              </a:ext>
            </a:extLst>
          </p:cNvPr>
          <p:cNvSpPr>
            <a:spLocks noGrp="1"/>
          </p:cNvSpPr>
          <p:nvPr>
            <p:ph type="dt" idx="1"/>
          </p:nvPr>
        </p:nvSpPr>
        <p:spPr/>
        <p:txBody>
          <a:bodyPr/>
          <a:lstStyle/>
          <a:p>
            <a:pPr>
              <a:defRPr/>
            </a:pPr>
            <a:r>
              <a:rPr lang="en-US" altLang="en-US"/>
              <a:t>9/26/21 am</a:t>
            </a:r>
          </a:p>
        </p:txBody>
      </p:sp>
      <p:sp>
        <p:nvSpPr>
          <p:cNvPr id="3" name="Footer Placeholder 2">
            <a:extLst>
              <a:ext uri="{FF2B5EF4-FFF2-40B4-BE49-F238E27FC236}">
                <a16:creationId xmlns:a16="http://schemas.microsoft.com/office/drawing/2014/main" id="{BE38B21C-06F3-4ECB-ADBC-DD1D8B1AA26C}"/>
              </a:ext>
            </a:extLst>
          </p:cNvPr>
          <p:cNvSpPr>
            <a:spLocks noGrp="1"/>
          </p:cNvSpPr>
          <p:nvPr>
            <p:ph type="ftr" sz="quarter" idx="4"/>
          </p:nvPr>
        </p:nvSpPr>
        <p:spPr/>
        <p:txBody>
          <a:bodyPr/>
          <a:lstStyle/>
          <a:p>
            <a:pPr>
              <a:defRPr/>
            </a:pPr>
            <a:r>
              <a:rPr lang="en-US" altLang="en-US"/>
              <a:t>Practical Solutions To Problems in the Church</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F4152E98-D7E8-4EB4-8076-8133BA80CECF}"/>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B2A1FBB-1C14-42E4-8DCD-977029133012}" type="slidenum">
              <a:rPr lang="en-US" altLang="en-US"/>
              <a:pPr/>
              <a:t>12</a:t>
            </a:fld>
            <a:endParaRPr lang="en-US" altLang="en-US"/>
          </a:p>
        </p:txBody>
      </p:sp>
      <p:sp>
        <p:nvSpPr>
          <p:cNvPr id="32771" name="Rectangle 2">
            <a:extLst>
              <a:ext uri="{FF2B5EF4-FFF2-40B4-BE49-F238E27FC236}">
                <a16:creationId xmlns:a16="http://schemas.microsoft.com/office/drawing/2014/main" id="{FA9E223F-F4D4-4375-AA7D-3187337D07EE}"/>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BCD4B403-3102-4AEB-A856-1E6257D077B9}"/>
              </a:ext>
            </a:extLst>
          </p:cNvPr>
          <p:cNvSpPr>
            <a:spLocks noGrp="1" noChangeArrowheads="1"/>
          </p:cNvSpPr>
          <p:nvPr>
            <p:ph type="body" idx="1"/>
          </p:nvPr>
        </p:nvSpPr>
        <p:spPr>
          <a:noFill/>
        </p:spPr>
        <p:txBody>
          <a:bodyPr/>
          <a:lstStyle/>
          <a:p>
            <a:pPr lvl="2" eaLnBrk="1" hangingPunct="1">
              <a:lnSpc>
                <a:spcPct val="90000"/>
              </a:lnSpc>
            </a:pPr>
            <a:r>
              <a:rPr lang="en-US" altLang="en-US" sz="1400" dirty="0"/>
              <a:t>Lack of faith = lack of strength</a:t>
            </a:r>
          </a:p>
          <a:p>
            <a:pPr lvl="2" eaLnBrk="1" hangingPunct="1">
              <a:lnSpc>
                <a:spcPct val="90000"/>
              </a:lnSpc>
            </a:pPr>
            <a:endParaRPr lang="en-US" altLang="en-US" sz="1400" dirty="0"/>
          </a:p>
          <a:p>
            <a:pPr lvl="2" eaLnBrk="1" hangingPunct="1">
              <a:lnSpc>
                <a:spcPct val="90000"/>
              </a:lnSpc>
            </a:pPr>
            <a:r>
              <a:rPr lang="en-US" altLang="en-US" sz="1400" dirty="0"/>
              <a:t>1 Tim 4:6-8 -- In pointing out these things to the brethren, you will be a good servant of Christ Jesus, </a:t>
            </a:r>
            <a:r>
              <a:rPr lang="en-US" altLang="en-US" sz="1400" i="1" dirty="0"/>
              <a:t>constantly </a:t>
            </a:r>
            <a:r>
              <a:rPr lang="en-US" altLang="en-US" sz="1400" dirty="0"/>
              <a:t>nourished on the words of the faith and of the sound doctrine which you have been following. </a:t>
            </a:r>
            <a:r>
              <a:rPr lang="en-US" altLang="en-US" sz="1400" b="1" dirty="0"/>
              <a:t>7 </a:t>
            </a:r>
            <a:r>
              <a:rPr lang="en-US" altLang="en-US" sz="1400" dirty="0"/>
              <a:t>But have nothing to do with worldly fables fit only for old women. On the other hand, discipline yourself for the purpose of godliness; </a:t>
            </a:r>
            <a:endParaRPr lang="en-US" altLang="en-US" sz="1400" b="1" dirty="0"/>
          </a:p>
          <a:p>
            <a:pPr lvl="2" eaLnBrk="1" hangingPunct="1">
              <a:lnSpc>
                <a:spcPct val="90000"/>
              </a:lnSpc>
            </a:pPr>
            <a:r>
              <a:rPr lang="en-US" altLang="en-US" sz="1400" dirty="0"/>
              <a:t> </a:t>
            </a:r>
          </a:p>
          <a:p>
            <a:pPr lvl="2" eaLnBrk="1" hangingPunct="1">
              <a:lnSpc>
                <a:spcPct val="90000"/>
              </a:lnSpc>
            </a:pPr>
            <a:r>
              <a:rPr lang="en-US" altLang="en-US" sz="1400" dirty="0"/>
              <a:t>Matt 13:20-21 -- And the one on whom seed was sown on the rocky places, this is the man who hears the word, and immediately receives it with joy; </a:t>
            </a:r>
            <a:r>
              <a:rPr lang="en-US" altLang="en-US" sz="1400" b="1" dirty="0"/>
              <a:t>21 </a:t>
            </a:r>
            <a:r>
              <a:rPr lang="en-US" altLang="en-US" sz="1400" dirty="0"/>
              <a:t>yet he has no </a:t>
            </a:r>
            <a:r>
              <a:rPr lang="en-US" altLang="en-US" sz="1400" i="1" dirty="0"/>
              <a:t>firm </a:t>
            </a:r>
            <a:r>
              <a:rPr lang="en-US" altLang="en-US" sz="1400" dirty="0"/>
              <a:t>root in himself, but is </a:t>
            </a:r>
            <a:r>
              <a:rPr lang="en-US" altLang="en-US" sz="1400" i="1" dirty="0"/>
              <a:t>only </a:t>
            </a:r>
            <a:r>
              <a:rPr lang="en-US" altLang="en-US" sz="1400" dirty="0"/>
              <a:t>temporary, and when affliction or persecution arises because of the word, immediately he falls away.</a:t>
            </a:r>
          </a:p>
          <a:p>
            <a:pPr lvl="2" eaLnBrk="1" hangingPunct="1">
              <a:lnSpc>
                <a:spcPct val="90000"/>
              </a:lnSpc>
            </a:pPr>
            <a:r>
              <a:rPr lang="en-US" altLang="en-US" sz="1400" dirty="0"/>
              <a:t> </a:t>
            </a:r>
          </a:p>
          <a:p>
            <a:pPr lvl="2" eaLnBrk="1" hangingPunct="1">
              <a:lnSpc>
                <a:spcPct val="90000"/>
              </a:lnSpc>
            </a:pPr>
            <a:r>
              <a:rPr lang="en-US" altLang="en-US" sz="1400" dirty="0"/>
              <a:t>Rev 3:1-3 -- And to the angel of the church in Sardis write: -- He who has the seven Spirits of God, and the seven stars, says this: 'I know your deeds, that you have a name that you are alive, but you are dead. </a:t>
            </a:r>
            <a:r>
              <a:rPr lang="en-US" altLang="en-US" sz="1400" b="1" dirty="0"/>
              <a:t>2 </a:t>
            </a:r>
            <a:r>
              <a:rPr lang="en-US" altLang="en-US" sz="1400" dirty="0"/>
              <a:t>'Wake up, and strengthen the things that remain, which were about to die; for I have not found your deeds completed in the sight of My God.</a:t>
            </a:r>
          </a:p>
          <a:p>
            <a:pPr lvl="2" eaLnBrk="1" hangingPunct="1">
              <a:lnSpc>
                <a:spcPct val="90000"/>
              </a:lnSpc>
            </a:pPr>
            <a:r>
              <a:rPr lang="en-US" altLang="en-US" sz="1400" dirty="0"/>
              <a:t> </a:t>
            </a:r>
          </a:p>
          <a:p>
            <a:pPr lvl="2" eaLnBrk="1" hangingPunct="1">
              <a:lnSpc>
                <a:spcPct val="90000"/>
              </a:lnSpc>
            </a:pPr>
            <a:r>
              <a:rPr lang="en-US" altLang="en-US" sz="1400" dirty="0"/>
              <a:t>James 5:7-8 -- Be patient, therefore, brethren, until the coming of the Lord. Behold, the farmer waits for the precious produce of the soil, being patient about it, until it gets the early and late rains. </a:t>
            </a:r>
            <a:r>
              <a:rPr lang="en-US" altLang="en-US" sz="1400" b="1" dirty="0"/>
              <a:t>8 </a:t>
            </a:r>
            <a:r>
              <a:rPr lang="en-US" altLang="en-US" sz="1400" dirty="0"/>
              <a:t>You too be patient; strengthen your hearts, for the coming of the Lord is at hand.</a:t>
            </a:r>
          </a:p>
          <a:p>
            <a:pPr lvl="2" eaLnBrk="1" hangingPunct="1">
              <a:lnSpc>
                <a:spcPct val="90000"/>
              </a:lnSpc>
            </a:pPr>
            <a:r>
              <a:rPr lang="en-US" altLang="en-US" sz="1400" dirty="0"/>
              <a:t> </a:t>
            </a:r>
          </a:p>
          <a:p>
            <a:pPr lvl="2" eaLnBrk="1" hangingPunct="1">
              <a:lnSpc>
                <a:spcPct val="90000"/>
              </a:lnSpc>
            </a:pPr>
            <a:r>
              <a:rPr lang="en-US" altLang="en-US" sz="1400" dirty="0"/>
              <a:t>Heb 12:12-13 -- Therefore, strengthen the hands that are weak and the knees that are feeble, </a:t>
            </a:r>
            <a:r>
              <a:rPr lang="en-US" altLang="en-US" sz="1400" b="1" dirty="0"/>
              <a:t>13 </a:t>
            </a:r>
            <a:r>
              <a:rPr lang="en-US" altLang="en-US" sz="1400" dirty="0"/>
              <a:t>and make straight paths for your feet, so that </a:t>
            </a:r>
            <a:r>
              <a:rPr lang="en-US" altLang="en-US" sz="1400" i="1" dirty="0"/>
              <a:t>the limb </a:t>
            </a:r>
            <a:r>
              <a:rPr lang="en-US" altLang="en-US" sz="1400" dirty="0"/>
              <a:t>which is lame may not be put out of joint, but rather be healed. </a:t>
            </a:r>
            <a:endParaRPr lang="en-US" altLang="en-US" sz="1000" dirty="0"/>
          </a:p>
        </p:txBody>
      </p:sp>
      <p:sp>
        <p:nvSpPr>
          <p:cNvPr id="2" name="Date Placeholder 1">
            <a:extLst>
              <a:ext uri="{FF2B5EF4-FFF2-40B4-BE49-F238E27FC236}">
                <a16:creationId xmlns:a16="http://schemas.microsoft.com/office/drawing/2014/main" id="{908CBE00-FE39-4529-852C-15CE6D6A4586}"/>
              </a:ext>
            </a:extLst>
          </p:cNvPr>
          <p:cNvSpPr>
            <a:spLocks noGrp="1"/>
          </p:cNvSpPr>
          <p:nvPr>
            <p:ph type="dt" idx="1"/>
          </p:nvPr>
        </p:nvSpPr>
        <p:spPr/>
        <p:txBody>
          <a:bodyPr/>
          <a:lstStyle/>
          <a:p>
            <a:pPr>
              <a:defRPr/>
            </a:pPr>
            <a:r>
              <a:rPr lang="en-US" altLang="en-US"/>
              <a:t>9/26/21 am</a:t>
            </a:r>
          </a:p>
        </p:txBody>
      </p:sp>
      <p:sp>
        <p:nvSpPr>
          <p:cNvPr id="3" name="Footer Placeholder 2">
            <a:extLst>
              <a:ext uri="{FF2B5EF4-FFF2-40B4-BE49-F238E27FC236}">
                <a16:creationId xmlns:a16="http://schemas.microsoft.com/office/drawing/2014/main" id="{4B5E4520-B367-400B-BD43-C3CE30A6E829}"/>
              </a:ext>
            </a:extLst>
          </p:cNvPr>
          <p:cNvSpPr>
            <a:spLocks noGrp="1"/>
          </p:cNvSpPr>
          <p:nvPr>
            <p:ph type="ftr" sz="quarter" idx="4"/>
          </p:nvPr>
        </p:nvSpPr>
        <p:spPr/>
        <p:txBody>
          <a:bodyPr/>
          <a:lstStyle/>
          <a:p>
            <a:pPr>
              <a:defRPr/>
            </a:pPr>
            <a:r>
              <a:rPr lang="en-US" altLang="en-US"/>
              <a:t>Practical Solutions To Problems in the Church</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C346DEF0-1F65-41C0-9909-7DA98D201523}"/>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75B295D-42A3-4FF7-8B62-B5DA73F96A6E}" type="slidenum">
              <a:rPr lang="en-US" altLang="en-US"/>
              <a:pPr/>
              <a:t>13</a:t>
            </a:fld>
            <a:endParaRPr lang="en-US" altLang="en-US"/>
          </a:p>
        </p:txBody>
      </p:sp>
      <p:sp>
        <p:nvSpPr>
          <p:cNvPr id="34819" name="Rectangle 2">
            <a:extLst>
              <a:ext uri="{FF2B5EF4-FFF2-40B4-BE49-F238E27FC236}">
                <a16:creationId xmlns:a16="http://schemas.microsoft.com/office/drawing/2014/main" id="{C6F0F0E5-88BE-4590-925D-D7225268E570}"/>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D03F26A6-090F-4F47-9CE0-32B830818826}"/>
              </a:ext>
            </a:extLst>
          </p:cNvPr>
          <p:cNvSpPr>
            <a:spLocks noGrp="1" noChangeArrowheads="1"/>
          </p:cNvSpPr>
          <p:nvPr>
            <p:ph type="body" idx="1"/>
          </p:nvPr>
        </p:nvSpPr>
        <p:spPr>
          <a:noFill/>
        </p:spPr>
        <p:txBody>
          <a:bodyPr/>
          <a:lstStyle/>
          <a:p>
            <a:pPr eaLnBrk="1" hangingPunct="1"/>
            <a:r>
              <a:rPr lang="en-US" altLang="en-US" sz="1000" dirty="0"/>
              <a:t> </a:t>
            </a:r>
          </a:p>
          <a:p>
            <a:pPr eaLnBrk="1" hangingPunct="1"/>
            <a:r>
              <a:rPr lang="en-US" altLang="en-US" sz="1400" dirty="0"/>
              <a:t>Heb 5:12-14</a:t>
            </a:r>
          </a:p>
          <a:p>
            <a:pPr eaLnBrk="1" hangingPunct="1"/>
            <a:r>
              <a:rPr lang="en-US" altLang="en-US" sz="1400" dirty="0"/>
              <a:t>For though by this time you ought to be teachers, you have need again for someone to teach you the elementary principles of the oracles of God, and you have come to need milk and not solid food. </a:t>
            </a:r>
            <a:r>
              <a:rPr lang="en-US" altLang="en-US" sz="1400" b="1" dirty="0"/>
              <a:t>13 </a:t>
            </a:r>
            <a:r>
              <a:rPr lang="en-US" altLang="en-US" sz="1400" dirty="0"/>
              <a:t>For everyone who partakes </a:t>
            </a:r>
            <a:r>
              <a:rPr lang="en-US" altLang="en-US" sz="1400" i="1" dirty="0"/>
              <a:t>only </a:t>
            </a:r>
            <a:r>
              <a:rPr lang="en-US" altLang="en-US" sz="1400" dirty="0"/>
              <a:t>of milk is not accustomed to the word of righteousness, for he is a babe. </a:t>
            </a:r>
            <a:r>
              <a:rPr lang="en-US" altLang="en-US" sz="1400" b="1" dirty="0"/>
              <a:t>14 </a:t>
            </a:r>
            <a:r>
              <a:rPr lang="en-US" altLang="en-US" sz="1400" dirty="0"/>
              <a:t>But solid food is for the mature, who because of practice have their senses trained to discern good and evil. </a:t>
            </a:r>
          </a:p>
          <a:p>
            <a:pPr eaLnBrk="1" hangingPunct="1"/>
            <a:endParaRPr lang="en-US" altLang="en-US" sz="1400" dirty="0"/>
          </a:p>
          <a:p>
            <a:pPr eaLnBrk="1" hangingPunct="1"/>
            <a:r>
              <a:rPr lang="en-US" altLang="en-US" sz="1400" dirty="0"/>
              <a:t> </a:t>
            </a:r>
          </a:p>
          <a:p>
            <a:pPr eaLnBrk="1" hangingPunct="1"/>
            <a:r>
              <a:rPr lang="en-US" altLang="en-US" sz="1400" dirty="0"/>
              <a:t>2 Tim 3:14-17</a:t>
            </a:r>
          </a:p>
          <a:p>
            <a:pPr eaLnBrk="1" hangingPunct="1"/>
            <a:r>
              <a:rPr lang="en-US" altLang="en-US" sz="1400" dirty="0"/>
              <a:t>You, however, continue in the things you have learned and become convinced of, knowing from whom you have learned </a:t>
            </a:r>
            <a:r>
              <a:rPr lang="en-US" altLang="en-US" sz="1400" i="1" dirty="0"/>
              <a:t>them</a:t>
            </a:r>
            <a:r>
              <a:rPr lang="en-US" altLang="en-US" sz="1400" dirty="0"/>
              <a:t>; </a:t>
            </a:r>
            <a:r>
              <a:rPr lang="en-US" altLang="en-US" sz="1400" b="1" dirty="0"/>
              <a:t>15 </a:t>
            </a:r>
            <a:r>
              <a:rPr lang="en-US" altLang="en-US" sz="1400" dirty="0"/>
              <a:t>and that from childhood you have known the sacred writings which are able to give you the wisdom that leads to salvation through faith which is in Christ Jesus. </a:t>
            </a:r>
            <a:r>
              <a:rPr lang="en-US" altLang="en-US" sz="1400" b="1" dirty="0"/>
              <a:t>16 </a:t>
            </a:r>
            <a:r>
              <a:rPr lang="en-US" altLang="en-US" sz="1400" dirty="0"/>
              <a:t>All Scripture is inspired by God and profitable for teaching, for reproof, for correction, for training in righteousness; </a:t>
            </a:r>
            <a:r>
              <a:rPr lang="en-US" altLang="en-US" sz="1400" b="1" dirty="0"/>
              <a:t>17 </a:t>
            </a:r>
            <a:r>
              <a:rPr lang="en-US" altLang="en-US" sz="1400" dirty="0"/>
              <a:t>that the man of God may be adequate, equipped for every good work.</a:t>
            </a:r>
          </a:p>
          <a:p>
            <a:pPr eaLnBrk="1" hangingPunct="1"/>
            <a:r>
              <a:rPr lang="en-US" altLang="en-US" sz="1400" dirty="0"/>
              <a:t> </a:t>
            </a:r>
          </a:p>
          <a:p>
            <a:pPr eaLnBrk="1" hangingPunct="1"/>
            <a:r>
              <a:rPr lang="en-US" altLang="en-US" sz="1400" dirty="0"/>
              <a:t>Luke 6:40-41 -- A pupil is not above his teacher; but everyone, after he has been fully trained, will be like his teacher. </a:t>
            </a:r>
            <a:endParaRPr lang="en-US" altLang="en-US" sz="1400" b="1" dirty="0"/>
          </a:p>
          <a:p>
            <a:pPr eaLnBrk="1" hangingPunct="1"/>
            <a:r>
              <a:rPr lang="en-US" altLang="en-US" sz="1400" dirty="0"/>
              <a:t> </a:t>
            </a:r>
          </a:p>
          <a:p>
            <a:pPr eaLnBrk="1" hangingPunct="1"/>
            <a:r>
              <a:rPr lang="en-US" altLang="en-US" sz="1400" dirty="0"/>
              <a:t>Mark 13:13 -- And you will be hated by all on account of My name, but the one who endures to the end, he shall be saved. </a:t>
            </a:r>
          </a:p>
          <a:p>
            <a:pPr eaLnBrk="1" hangingPunct="1"/>
            <a:endParaRPr lang="en-US" altLang="en-US" sz="1000" dirty="0"/>
          </a:p>
        </p:txBody>
      </p:sp>
      <p:sp>
        <p:nvSpPr>
          <p:cNvPr id="2" name="Date Placeholder 1">
            <a:extLst>
              <a:ext uri="{FF2B5EF4-FFF2-40B4-BE49-F238E27FC236}">
                <a16:creationId xmlns:a16="http://schemas.microsoft.com/office/drawing/2014/main" id="{41485882-460B-4BAF-A38F-FF6DF10BB92A}"/>
              </a:ext>
            </a:extLst>
          </p:cNvPr>
          <p:cNvSpPr>
            <a:spLocks noGrp="1"/>
          </p:cNvSpPr>
          <p:nvPr>
            <p:ph type="dt" idx="1"/>
          </p:nvPr>
        </p:nvSpPr>
        <p:spPr/>
        <p:txBody>
          <a:bodyPr/>
          <a:lstStyle/>
          <a:p>
            <a:pPr>
              <a:defRPr/>
            </a:pPr>
            <a:r>
              <a:rPr lang="en-US" altLang="en-US"/>
              <a:t>9/26/21 am</a:t>
            </a:r>
          </a:p>
        </p:txBody>
      </p:sp>
      <p:sp>
        <p:nvSpPr>
          <p:cNvPr id="3" name="Footer Placeholder 2">
            <a:extLst>
              <a:ext uri="{FF2B5EF4-FFF2-40B4-BE49-F238E27FC236}">
                <a16:creationId xmlns:a16="http://schemas.microsoft.com/office/drawing/2014/main" id="{30FA9FC8-F9AE-4863-B22B-E98AC020BEBE}"/>
              </a:ext>
            </a:extLst>
          </p:cNvPr>
          <p:cNvSpPr>
            <a:spLocks noGrp="1"/>
          </p:cNvSpPr>
          <p:nvPr>
            <p:ph type="ftr" sz="quarter" idx="4"/>
          </p:nvPr>
        </p:nvSpPr>
        <p:spPr/>
        <p:txBody>
          <a:bodyPr/>
          <a:lstStyle/>
          <a:p>
            <a:pPr>
              <a:defRPr/>
            </a:pPr>
            <a:r>
              <a:rPr lang="en-US" altLang="en-US"/>
              <a:t>Practical Solutions To Problems in the Church</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CAB4BE5A-67D6-43BA-98B4-06BA898742E0}"/>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8B9F3CE-2793-41FD-BEA1-18312D371D19}" type="slidenum">
              <a:rPr lang="en-US" altLang="en-US"/>
              <a:pPr/>
              <a:t>14</a:t>
            </a:fld>
            <a:endParaRPr lang="en-US" altLang="en-US"/>
          </a:p>
        </p:txBody>
      </p:sp>
      <p:sp>
        <p:nvSpPr>
          <p:cNvPr id="36867" name="Rectangle 2">
            <a:extLst>
              <a:ext uri="{FF2B5EF4-FFF2-40B4-BE49-F238E27FC236}">
                <a16:creationId xmlns:a16="http://schemas.microsoft.com/office/drawing/2014/main" id="{E9B16209-8A90-43BD-82C6-B4AF17F6A348}"/>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A3D1A75C-DA8E-4744-82EC-06DA55378BB9}"/>
              </a:ext>
            </a:extLst>
          </p:cNvPr>
          <p:cNvSpPr>
            <a:spLocks noGrp="1" noChangeArrowheads="1"/>
          </p:cNvSpPr>
          <p:nvPr>
            <p:ph type="body" idx="1"/>
          </p:nvPr>
        </p:nvSpPr>
        <p:spPr>
          <a:noFill/>
        </p:spPr>
        <p:txBody>
          <a:bodyPr/>
          <a:lstStyle/>
          <a:p>
            <a:pPr eaLnBrk="1" hangingPunct="1"/>
            <a:r>
              <a:rPr lang="en-US" altLang="en-US" sz="1000" dirty="0"/>
              <a:t> </a:t>
            </a:r>
          </a:p>
          <a:p>
            <a:pPr eaLnBrk="1" hangingPunct="1"/>
            <a:r>
              <a:rPr lang="en-US" altLang="en-US" sz="1400" dirty="0"/>
              <a:t>Phil 2:1-3 -- If therefore there is any encouragement in Christ, if there is any consolation of love, if there is any fellowship of the Spirit, if any affection and compassion, </a:t>
            </a:r>
            <a:r>
              <a:rPr lang="en-US" altLang="en-US" sz="1400" b="1" dirty="0"/>
              <a:t>2 </a:t>
            </a:r>
            <a:r>
              <a:rPr lang="en-US" altLang="en-US" sz="1400" dirty="0"/>
              <a:t>make my joy complete by being of the same mind, maintaining the same love, united in spirit, intent on one purpose. </a:t>
            </a:r>
            <a:r>
              <a:rPr lang="en-US" altLang="en-US" sz="1400" b="1" dirty="0"/>
              <a:t>3 </a:t>
            </a:r>
            <a:r>
              <a:rPr lang="en-US" altLang="en-US" sz="1400" dirty="0"/>
              <a:t>Do nothing from selfishness or empty conceit, but with humility of mind let each of you regard one another as more important than himself;</a:t>
            </a:r>
          </a:p>
          <a:p>
            <a:pPr eaLnBrk="1" hangingPunct="1"/>
            <a:r>
              <a:rPr lang="en-US" altLang="en-US" sz="1400" dirty="0"/>
              <a:t> </a:t>
            </a:r>
          </a:p>
          <a:p>
            <a:pPr eaLnBrk="1" hangingPunct="1"/>
            <a:r>
              <a:rPr lang="en-US" altLang="en-US" sz="1400" dirty="0"/>
              <a:t>1 John 4:7-12 - Beloved, let us love one another, for love is from God; and everyone who loves is born of God and knows God. </a:t>
            </a:r>
            <a:r>
              <a:rPr lang="en-US" altLang="en-US" sz="1400" b="1" dirty="0"/>
              <a:t>8 </a:t>
            </a:r>
            <a:r>
              <a:rPr lang="en-US" altLang="en-US" sz="1400" dirty="0"/>
              <a:t>The one who does not love does not know God, for God is love. </a:t>
            </a:r>
            <a:r>
              <a:rPr lang="en-US" altLang="en-US" sz="1400" b="1" dirty="0"/>
              <a:t>9 </a:t>
            </a:r>
            <a:r>
              <a:rPr lang="en-US" altLang="en-US" sz="1400" dirty="0"/>
              <a:t>By this the love of God was manifested in us, that God has sent His only begotten Son into the world so that we might live through Him. </a:t>
            </a:r>
            <a:r>
              <a:rPr lang="en-US" altLang="en-US" sz="1400" b="1" dirty="0"/>
              <a:t>10 </a:t>
            </a:r>
            <a:r>
              <a:rPr lang="en-US" altLang="en-US" sz="1400" dirty="0"/>
              <a:t>In this is love, not that we loved God, but that He loved us and sent His Son </a:t>
            </a:r>
            <a:r>
              <a:rPr lang="en-US" altLang="en-US" sz="1400" i="1" dirty="0"/>
              <a:t>to be </a:t>
            </a:r>
            <a:r>
              <a:rPr lang="en-US" altLang="en-US" sz="1400" dirty="0"/>
              <a:t>the propitiation for our sins. </a:t>
            </a:r>
            <a:r>
              <a:rPr lang="en-US" altLang="en-US" sz="1400" b="1" dirty="0"/>
              <a:t>11 </a:t>
            </a:r>
            <a:r>
              <a:rPr lang="en-US" altLang="en-US" sz="1400" dirty="0"/>
              <a:t>Beloved, if God so loved us, we also ought to love one another. </a:t>
            </a:r>
            <a:r>
              <a:rPr lang="en-US" altLang="en-US" sz="1400" b="1" dirty="0"/>
              <a:t>12 </a:t>
            </a:r>
            <a:r>
              <a:rPr lang="en-US" altLang="en-US" sz="1400" dirty="0"/>
              <a:t>No one has beheld God at any time; if we love one another, God abides in us, and His love is perfected in us. </a:t>
            </a:r>
          </a:p>
          <a:p>
            <a:pPr eaLnBrk="1" hangingPunct="1"/>
            <a:r>
              <a:rPr lang="en-US" altLang="en-US" sz="1400" dirty="0"/>
              <a:t> </a:t>
            </a:r>
          </a:p>
          <a:p>
            <a:pPr eaLnBrk="1" hangingPunct="1"/>
            <a:r>
              <a:rPr lang="en-US" altLang="en-US" sz="1400" dirty="0"/>
              <a:t>1 Peter 1:22 -- Since you have in obedience to the truth purified your souls for a sincere love of the brethren, fervently love one another from the heart, </a:t>
            </a:r>
          </a:p>
          <a:p>
            <a:pPr eaLnBrk="1" hangingPunct="1"/>
            <a:r>
              <a:rPr lang="en-US" altLang="en-US" sz="1400" dirty="0"/>
              <a:t> </a:t>
            </a:r>
          </a:p>
          <a:p>
            <a:pPr eaLnBrk="1" hangingPunct="1"/>
            <a:r>
              <a:rPr lang="en-US" altLang="en-US" sz="1400" dirty="0"/>
              <a:t>Col 3:12-14 -- And so, as those who have been chosen of God, holy and beloved, put on a heart of compassion, kindness, humility, gentleness and patience; </a:t>
            </a:r>
            <a:r>
              <a:rPr lang="en-US" altLang="en-US" sz="1400" b="1" dirty="0"/>
              <a:t>13 </a:t>
            </a:r>
            <a:r>
              <a:rPr lang="en-US" altLang="en-US" sz="1400" dirty="0"/>
              <a:t>bearing with one another, and forgiving each other, whoever has a complaint against anyone; just as the Lord forgave you, so also should you. </a:t>
            </a:r>
            <a:r>
              <a:rPr lang="en-US" altLang="en-US" sz="1400" b="1" dirty="0"/>
              <a:t>14 </a:t>
            </a:r>
            <a:r>
              <a:rPr lang="en-US" altLang="en-US" sz="1400" dirty="0"/>
              <a:t>And beyond all these things </a:t>
            </a:r>
            <a:r>
              <a:rPr lang="en-US" altLang="en-US" sz="1400" i="1" dirty="0"/>
              <a:t>put on </a:t>
            </a:r>
            <a:r>
              <a:rPr lang="en-US" altLang="en-US" sz="1400" dirty="0"/>
              <a:t>love, which is the perfect bond of unity.</a:t>
            </a:r>
            <a:endParaRPr lang="en-US" altLang="en-US" sz="1000" dirty="0"/>
          </a:p>
        </p:txBody>
      </p:sp>
      <p:sp>
        <p:nvSpPr>
          <p:cNvPr id="2" name="Date Placeholder 1">
            <a:extLst>
              <a:ext uri="{FF2B5EF4-FFF2-40B4-BE49-F238E27FC236}">
                <a16:creationId xmlns:a16="http://schemas.microsoft.com/office/drawing/2014/main" id="{7D788C27-199B-45C8-B9DD-CC727B290FDE}"/>
              </a:ext>
            </a:extLst>
          </p:cNvPr>
          <p:cNvSpPr>
            <a:spLocks noGrp="1"/>
          </p:cNvSpPr>
          <p:nvPr>
            <p:ph type="dt" idx="1"/>
          </p:nvPr>
        </p:nvSpPr>
        <p:spPr/>
        <p:txBody>
          <a:bodyPr/>
          <a:lstStyle/>
          <a:p>
            <a:pPr>
              <a:defRPr/>
            </a:pPr>
            <a:r>
              <a:rPr lang="en-US" altLang="en-US"/>
              <a:t>9/26/21 am</a:t>
            </a:r>
          </a:p>
        </p:txBody>
      </p:sp>
      <p:sp>
        <p:nvSpPr>
          <p:cNvPr id="3" name="Footer Placeholder 2">
            <a:extLst>
              <a:ext uri="{FF2B5EF4-FFF2-40B4-BE49-F238E27FC236}">
                <a16:creationId xmlns:a16="http://schemas.microsoft.com/office/drawing/2014/main" id="{04A263C6-169E-413D-9A13-5E28FD020F33}"/>
              </a:ext>
            </a:extLst>
          </p:cNvPr>
          <p:cNvSpPr>
            <a:spLocks noGrp="1"/>
          </p:cNvSpPr>
          <p:nvPr>
            <p:ph type="ftr" sz="quarter" idx="4"/>
          </p:nvPr>
        </p:nvSpPr>
        <p:spPr/>
        <p:txBody>
          <a:bodyPr/>
          <a:lstStyle/>
          <a:p>
            <a:pPr>
              <a:defRPr/>
            </a:pPr>
            <a:r>
              <a:rPr lang="en-US" altLang="en-US"/>
              <a:t>Practical Solutions To Problems in the Church</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DE0303E5-3C15-40FA-AF9F-DAC0E71846EB}"/>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5B3671-DEC9-46A7-B87C-8C08E2233DF8}" type="slidenum">
              <a:rPr lang="en-US" altLang="en-US"/>
              <a:pPr/>
              <a:t>15</a:t>
            </a:fld>
            <a:endParaRPr lang="en-US" altLang="en-US"/>
          </a:p>
        </p:txBody>
      </p:sp>
      <p:sp>
        <p:nvSpPr>
          <p:cNvPr id="38915" name="Rectangle 2">
            <a:extLst>
              <a:ext uri="{FF2B5EF4-FFF2-40B4-BE49-F238E27FC236}">
                <a16:creationId xmlns:a16="http://schemas.microsoft.com/office/drawing/2014/main" id="{22DA1709-21EE-4040-BE99-11249059CD8E}"/>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67B58419-A71C-4738-BD40-BB9CB53A3ED4}"/>
              </a:ext>
            </a:extLst>
          </p:cNvPr>
          <p:cNvSpPr>
            <a:spLocks noGrp="1" noChangeArrowheads="1"/>
          </p:cNvSpPr>
          <p:nvPr>
            <p:ph type="body" idx="1"/>
          </p:nvPr>
        </p:nvSpPr>
        <p:spPr>
          <a:noFill/>
        </p:spPr>
        <p:txBody>
          <a:bodyPr/>
          <a:lstStyle/>
          <a:p>
            <a:pPr eaLnBrk="1" hangingPunct="1">
              <a:lnSpc>
                <a:spcPct val="90000"/>
              </a:lnSpc>
            </a:pPr>
            <a:r>
              <a:rPr lang="en-US" altLang="en-US" dirty="0"/>
              <a:t> </a:t>
            </a:r>
          </a:p>
          <a:p>
            <a:pPr eaLnBrk="1" hangingPunct="1">
              <a:lnSpc>
                <a:spcPct val="90000"/>
              </a:lnSpc>
            </a:pPr>
            <a:r>
              <a:rPr lang="en-US" altLang="en-US" sz="1400" dirty="0"/>
              <a:t>Phil 2:1-3</a:t>
            </a:r>
          </a:p>
          <a:p>
            <a:pPr eaLnBrk="1" hangingPunct="1">
              <a:lnSpc>
                <a:spcPct val="90000"/>
              </a:lnSpc>
            </a:pPr>
            <a:r>
              <a:rPr lang="en-US" altLang="en-US" sz="1400" dirty="0"/>
              <a:t>If therefore there is any encouragement in Christ, if there is any consolation of love, if there is any fellowship of the Spirit, if any affection and compassion, </a:t>
            </a:r>
            <a:r>
              <a:rPr lang="en-US" altLang="en-US" sz="1400" b="1" dirty="0"/>
              <a:t>2 </a:t>
            </a:r>
            <a:r>
              <a:rPr lang="en-US" altLang="en-US" sz="1400" dirty="0"/>
              <a:t>make my joy complete by being of the same mind, maintaining the same love, united in spirit, intent on one purpose. </a:t>
            </a:r>
            <a:r>
              <a:rPr lang="en-US" altLang="en-US" sz="1400" b="1" dirty="0"/>
              <a:t>3 </a:t>
            </a:r>
            <a:r>
              <a:rPr lang="en-US" altLang="en-US" sz="1400" dirty="0"/>
              <a:t>Do nothing from selfishness or empty conceit, but with humility of mind let each of you regard one another as more important than himself;</a:t>
            </a:r>
          </a:p>
          <a:p>
            <a:pPr eaLnBrk="1" hangingPunct="1">
              <a:lnSpc>
                <a:spcPct val="90000"/>
              </a:lnSpc>
            </a:pPr>
            <a:r>
              <a:rPr lang="en-US" altLang="en-US" sz="1400" dirty="0"/>
              <a:t> </a:t>
            </a:r>
          </a:p>
          <a:p>
            <a:pPr eaLnBrk="1" hangingPunct="1">
              <a:lnSpc>
                <a:spcPct val="90000"/>
              </a:lnSpc>
            </a:pPr>
            <a:r>
              <a:rPr lang="en-US" altLang="en-US" sz="1400" dirty="0"/>
              <a:t>1 John 4:7-12 - Beloved, let us love one another, for love is from God; and everyone who loves is born of God and knows God. </a:t>
            </a:r>
            <a:r>
              <a:rPr lang="en-US" altLang="en-US" sz="1400" b="1" dirty="0"/>
              <a:t>8 </a:t>
            </a:r>
            <a:r>
              <a:rPr lang="en-US" altLang="en-US" sz="1400" dirty="0"/>
              <a:t>The one who does not love does not know God, for God is love. </a:t>
            </a:r>
            <a:r>
              <a:rPr lang="en-US" altLang="en-US" sz="1400" b="1" dirty="0"/>
              <a:t>9 </a:t>
            </a:r>
            <a:r>
              <a:rPr lang="en-US" altLang="en-US" sz="1400" dirty="0"/>
              <a:t>By this the love of God was manifested in us, that God has sent His only begotten Son into the world so that we might live through Him. </a:t>
            </a:r>
            <a:r>
              <a:rPr lang="en-US" altLang="en-US" sz="1400" b="1" dirty="0"/>
              <a:t>10 </a:t>
            </a:r>
            <a:r>
              <a:rPr lang="en-US" altLang="en-US" sz="1400" dirty="0"/>
              <a:t>In this is love, not that we loved God, but that He loved us and sent His Son </a:t>
            </a:r>
            <a:r>
              <a:rPr lang="en-US" altLang="en-US" sz="1400" i="1" dirty="0"/>
              <a:t>to be </a:t>
            </a:r>
            <a:r>
              <a:rPr lang="en-US" altLang="en-US" sz="1400" dirty="0"/>
              <a:t>the propitiation for our sins. </a:t>
            </a:r>
            <a:r>
              <a:rPr lang="en-US" altLang="en-US" sz="1400" b="1" dirty="0"/>
              <a:t>11 </a:t>
            </a:r>
            <a:r>
              <a:rPr lang="en-US" altLang="en-US" sz="1400" dirty="0"/>
              <a:t>Beloved, if God so loved us, we also ought to love one another. </a:t>
            </a:r>
            <a:r>
              <a:rPr lang="en-US" altLang="en-US" sz="1400" b="1" dirty="0"/>
              <a:t>12 </a:t>
            </a:r>
            <a:r>
              <a:rPr lang="en-US" altLang="en-US" sz="1400" dirty="0"/>
              <a:t>No one has beheld God at any time; if we love one another, God abides in us, and His love is perfected in us. </a:t>
            </a:r>
          </a:p>
          <a:p>
            <a:pPr eaLnBrk="1" hangingPunct="1">
              <a:lnSpc>
                <a:spcPct val="90000"/>
              </a:lnSpc>
            </a:pPr>
            <a:r>
              <a:rPr lang="en-US" altLang="en-US" sz="1400" dirty="0"/>
              <a:t> </a:t>
            </a:r>
          </a:p>
          <a:p>
            <a:pPr eaLnBrk="1" hangingPunct="1">
              <a:lnSpc>
                <a:spcPct val="90000"/>
              </a:lnSpc>
            </a:pPr>
            <a:r>
              <a:rPr lang="en-US" altLang="en-US" sz="1400" dirty="0"/>
              <a:t>1 Peter 1:22</a:t>
            </a:r>
          </a:p>
          <a:p>
            <a:pPr eaLnBrk="1" hangingPunct="1">
              <a:lnSpc>
                <a:spcPct val="90000"/>
              </a:lnSpc>
            </a:pPr>
            <a:r>
              <a:rPr lang="en-US" altLang="en-US" sz="1400" dirty="0"/>
              <a:t>Since you have in obedience to the truth purified your souls for a sincere love of the brethren, fervently love one another from the heart, </a:t>
            </a:r>
          </a:p>
          <a:p>
            <a:pPr eaLnBrk="1" hangingPunct="1">
              <a:lnSpc>
                <a:spcPct val="90000"/>
              </a:lnSpc>
            </a:pPr>
            <a:endParaRPr lang="en-US" altLang="en-US" dirty="0"/>
          </a:p>
        </p:txBody>
      </p:sp>
      <p:sp>
        <p:nvSpPr>
          <p:cNvPr id="2" name="Date Placeholder 1">
            <a:extLst>
              <a:ext uri="{FF2B5EF4-FFF2-40B4-BE49-F238E27FC236}">
                <a16:creationId xmlns:a16="http://schemas.microsoft.com/office/drawing/2014/main" id="{E1C3FB65-9570-408D-AE54-DFBB9BF0AC74}"/>
              </a:ext>
            </a:extLst>
          </p:cNvPr>
          <p:cNvSpPr>
            <a:spLocks noGrp="1"/>
          </p:cNvSpPr>
          <p:nvPr>
            <p:ph type="dt" idx="1"/>
          </p:nvPr>
        </p:nvSpPr>
        <p:spPr/>
        <p:txBody>
          <a:bodyPr/>
          <a:lstStyle/>
          <a:p>
            <a:pPr>
              <a:defRPr/>
            </a:pPr>
            <a:r>
              <a:rPr lang="en-US" altLang="en-US"/>
              <a:t>9/26/21 am</a:t>
            </a:r>
          </a:p>
        </p:txBody>
      </p:sp>
      <p:sp>
        <p:nvSpPr>
          <p:cNvPr id="3" name="Footer Placeholder 2">
            <a:extLst>
              <a:ext uri="{FF2B5EF4-FFF2-40B4-BE49-F238E27FC236}">
                <a16:creationId xmlns:a16="http://schemas.microsoft.com/office/drawing/2014/main" id="{9BB065BD-5855-4DAD-A8FE-EB33479AE331}"/>
              </a:ext>
            </a:extLst>
          </p:cNvPr>
          <p:cNvSpPr>
            <a:spLocks noGrp="1"/>
          </p:cNvSpPr>
          <p:nvPr>
            <p:ph type="ftr" sz="quarter" idx="4"/>
          </p:nvPr>
        </p:nvSpPr>
        <p:spPr/>
        <p:txBody>
          <a:bodyPr/>
          <a:lstStyle/>
          <a:p>
            <a:pPr>
              <a:defRPr/>
            </a:pPr>
            <a:r>
              <a:rPr lang="en-US" altLang="en-US"/>
              <a:t>Practical Solutions To Problems in the Church</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60E581F9-9AAA-44E8-AAA3-832880927512}"/>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CEBC7DC-7260-416A-A10F-E102B49B3D9A}" type="slidenum">
              <a:rPr lang="en-US" altLang="en-US"/>
              <a:pPr/>
              <a:t>2</a:t>
            </a:fld>
            <a:endParaRPr lang="en-US" altLang="en-US"/>
          </a:p>
        </p:txBody>
      </p:sp>
      <p:sp>
        <p:nvSpPr>
          <p:cNvPr id="8195" name="Rectangle 2">
            <a:extLst>
              <a:ext uri="{FF2B5EF4-FFF2-40B4-BE49-F238E27FC236}">
                <a16:creationId xmlns:a16="http://schemas.microsoft.com/office/drawing/2014/main" id="{07AE55E7-0233-4C40-B372-0A350B771231}"/>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E46842E0-FFE3-4581-A24B-24B0960F69E9}"/>
              </a:ext>
            </a:extLst>
          </p:cNvPr>
          <p:cNvSpPr>
            <a:spLocks noGrp="1" noChangeArrowheads="1"/>
          </p:cNvSpPr>
          <p:nvPr>
            <p:ph type="body" idx="1"/>
          </p:nvPr>
        </p:nvSpPr>
        <p:spPr>
          <a:noFill/>
        </p:spPr>
        <p:txBody>
          <a:bodyPr/>
          <a:lstStyle/>
          <a:p>
            <a:pPr eaLnBrk="1" hangingPunct="1"/>
            <a:endParaRPr lang="en-US" altLang="en-US"/>
          </a:p>
        </p:txBody>
      </p:sp>
      <p:sp>
        <p:nvSpPr>
          <p:cNvPr id="2" name="Date Placeholder 1">
            <a:extLst>
              <a:ext uri="{FF2B5EF4-FFF2-40B4-BE49-F238E27FC236}">
                <a16:creationId xmlns:a16="http://schemas.microsoft.com/office/drawing/2014/main" id="{539FCC66-FA1E-418F-8821-1CDA6C42F7C8}"/>
              </a:ext>
            </a:extLst>
          </p:cNvPr>
          <p:cNvSpPr>
            <a:spLocks noGrp="1"/>
          </p:cNvSpPr>
          <p:nvPr>
            <p:ph type="dt" idx="1"/>
          </p:nvPr>
        </p:nvSpPr>
        <p:spPr/>
        <p:txBody>
          <a:bodyPr/>
          <a:lstStyle/>
          <a:p>
            <a:pPr>
              <a:defRPr/>
            </a:pPr>
            <a:r>
              <a:rPr lang="en-US" altLang="en-US"/>
              <a:t>9/26/21 am</a:t>
            </a:r>
          </a:p>
        </p:txBody>
      </p:sp>
      <p:sp>
        <p:nvSpPr>
          <p:cNvPr id="3" name="Footer Placeholder 2">
            <a:extLst>
              <a:ext uri="{FF2B5EF4-FFF2-40B4-BE49-F238E27FC236}">
                <a16:creationId xmlns:a16="http://schemas.microsoft.com/office/drawing/2014/main" id="{33A02970-6438-4F78-95DF-1F36C4D524DA}"/>
              </a:ext>
            </a:extLst>
          </p:cNvPr>
          <p:cNvSpPr>
            <a:spLocks noGrp="1"/>
          </p:cNvSpPr>
          <p:nvPr>
            <p:ph type="ftr" sz="quarter" idx="4"/>
          </p:nvPr>
        </p:nvSpPr>
        <p:spPr/>
        <p:txBody>
          <a:bodyPr/>
          <a:lstStyle/>
          <a:p>
            <a:pPr>
              <a:defRPr/>
            </a:pPr>
            <a:r>
              <a:rPr lang="en-US" altLang="en-US"/>
              <a:t>Practical Solutions To Problems in the Church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6A21C81B-4095-4790-9ECB-614F7F09976D}"/>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DB0BD8E-3BB7-40D7-8B13-320B4A056D71}" type="slidenum">
              <a:rPr lang="en-US" altLang="en-US"/>
              <a:pPr/>
              <a:t>3</a:t>
            </a:fld>
            <a:endParaRPr lang="en-US" altLang="en-US"/>
          </a:p>
        </p:txBody>
      </p:sp>
      <p:sp>
        <p:nvSpPr>
          <p:cNvPr id="12291" name="Rectangle 2">
            <a:extLst>
              <a:ext uri="{FF2B5EF4-FFF2-40B4-BE49-F238E27FC236}">
                <a16:creationId xmlns:a16="http://schemas.microsoft.com/office/drawing/2014/main" id="{5D2A1C71-B6F0-411E-AC3B-577957C50D06}"/>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E770ACF5-14F3-4335-9930-2B12F6D27AA2}"/>
              </a:ext>
            </a:extLst>
          </p:cNvPr>
          <p:cNvSpPr>
            <a:spLocks noGrp="1" noChangeArrowheads="1"/>
          </p:cNvSpPr>
          <p:nvPr>
            <p:ph type="body" idx="1"/>
          </p:nvPr>
        </p:nvSpPr>
        <p:spPr>
          <a:noFill/>
        </p:spPr>
        <p:txBody>
          <a:bodyPr/>
          <a:lstStyle/>
          <a:p>
            <a:pPr eaLnBrk="1" hangingPunct="1"/>
            <a:endParaRPr lang="en-US" altLang="en-US"/>
          </a:p>
        </p:txBody>
      </p:sp>
      <p:sp>
        <p:nvSpPr>
          <p:cNvPr id="2" name="Date Placeholder 1">
            <a:extLst>
              <a:ext uri="{FF2B5EF4-FFF2-40B4-BE49-F238E27FC236}">
                <a16:creationId xmlns:a16="http://schemas.microsoft.com/office/drawing/2014/main" id="{466D3EA4-A9C3-4DB0-B9B3-2F7219FD5358}"/>
              </a:ext>
            </a:extLst>
          </p:cNvPr>
          <p:cNvSpPr>
            <a:spLocks noGrp="1"/>
          </p:cNvSpPr>
          <p:nvPr>
            <p:ph type="dt" idx="1"/>
          </p:nvPr>
        </p:nvSpPr>
        <p:spPr/>
        <p:txBody>
          <a:bodyPr/>
          <a:lstStyle/>
          <a:p>
            <a:pPr>
              <a:defRPr/>
            </a:pPr>
            <a:r>
              <a:rPr lang="en-US" altLang="en-US"/>
              <a:t>9/26/21 am</a:t>
            </a:r>
          </a:p>
        </p:txBody>
      </p:sp>
      <p:sp>
        <p:nvSpPr>
          <p:cNvPr id="3" name="Footer Placeholder 2">
            <a:extLst>
              <a:ext uri="{FF2B5EF4-FFF2-40B4-BE49-F238E27FC236}">
                <a16:creationId xmlns:a16="http://schemas.microsoft.com/office/drawing/2014/main" id="{9941DF66-4744-4C8F-9C4C-D0058F8127B8}"/>
              </a:ext>
            </a:extLst>
          </p:cNvPr>
          <p:cNvSpPr>
            <a:spLocks noGrp="1"/>
          </p:cNvSpPr>
          <p:nvPr>
            <p:ph type="ftr" sz="quarter" idx="4"/>
          </p:nvPr>
        </p:nvSpPr>
        <p:spPr/>
        <p:txBody>
          <a:bodyPr/>
          <a:lstStyle/>
          <a:p>
            <a:pPr>
              <a:defRPr/>
            </a:pPr>
            <a:r>
              <a:rPr lang="en-US" altLang="en-US"/>
              <a:t>Practical Solutions To Problems in the Church</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9521778A-7F9A-4D36-8319-1D944820C882}"/>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5FE12F7-C0B7-4201-A170-D7B7D02A8F58}" type="slidenum">
              <a:rPr lang="en-US" altLang="en-US"/>
              <a:pPr/>
              <a:t>4</a:t>
            </a:fld>
            <a:endParaRPr lang="en-US" altLang="en-US"/>
          </a:p>
        </p:txBody>
      </p:sp>
      <p:sp>
        <p:nvSpPr>
          <p:cNvPr id="14339" name="Rectangle 2">
            <a:extLst>
              <a:ext uri="{FF2B5EF4-FFF2-40B4-BE49-F238E27FC236}">
                <a16:creationId xmlns:a16="http://schemas.microsoft.com/office/drawing/2014/main" id="{53CA08FC-D7AC-4CC2-8D34-69BA8FB2B44B}"/>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32A7F828-5832-4372-A854-A9A0FA66D418}"/>
              </a:ext>
            </a:extLst>
          </p:cNvPr>
          <p:cNvSpPr>
            <a:spLocks noGrp="1" noChangeArrowheads="1"/>
          </p:cNvSpPr>
          <p:nvPr>
            <p:ph type="body" idx="1"/>
          </p:nvPr>
        </p:nvSpPr>
        <p:spPr>
          <a:noFill/>
        </p:spPr>
        <p:txBody>
          <a:bodyPr/>
          <a:lstStyle/>
          <a:p>
            <a:pPr eaLnBrk="1" hangingPunct="1"/>
            <a:r>
              <a:rPr lang="en-US" altLang="en-US" dirty="0"/>
              <a:t> </a:t>
            </a:r>
          </a:p>
          <a:p>
            <a:pPr eaLnBrk="1" hangingPunct="1"/>
            <a:r>
              <a:rPr lang="en-US" altLang="en-US" sz="1400" dirty="0"/>
              <a:t>Matt 24:43-44</a:t>
            </a:r>
          </a:p>
          <a:p>
            <a:pPr eaLnBrk="1" hangingPunct="1"/>
            <a:r>
              <a:rPr lang="en-US" altLang="en-US" sz="1400" dirty="0"/>
              <a:t>But be sure of this, that if the head of the house had known at what time of the night the thief was coming, he would have been on the alert and would not have allowed his house to be broken into. </a:t>
            </a:r>
            <a:r>
              <a:rPr lang="en-US" altLang="en-US" sz="1400" b="1" dirty="0"/>
              <a:t>44 </a:t>
            </a:r>
            <a:r>
              <a:rPr lang="en-US" altLang="en-US" sz="1400" dirty="0"/>
              <a:t>"For this reason you be ready too; for the Son of Man is coming at an hour when you do not think </a:t>
            </a:r>
            <a:r>
              <a:rPr lang="en-US" altLang="en-US" sz="1400" i="1" dirty="0"/>
              <a:t>He will</a:t>
            </a:r>
            <a:r>
              <a:rPr lang="en-US" altLang="en-US" sz="1400" dirty="0"/>
              <a:t>. </a:t>
            </a:r>
          </a:p>
          <a:p>
            <a:pPr eaLnBrk="1" hangingPunct="1"/>
            <a:endParaRPr lang="en-US" altLang="en-US" dirty="0"/>
          </a:p>
        </p:txBody>
      </p:sp>
      <p:sp>
        <p:nvSpPr>
          <p:cNvPr id="2" name="Date Placeholder 1">
            <a:extLst>
              <a:ext uri="{FF2B5EF4-FFF2-40B4-BE49-F238E27FC236}">
                <a16:creationId xmlns:a16="http://schemas.microsoft.com/office/drawing/2014/main" id="{5C630933-7433-4F09-819E-A3A0B79BAF63}"/>
              </a:ext>
            </a:extLst>
          </p:cNvPr>
          <p:cNvSpPr>
            <a:spLocks noGrp="1"/>
          </p:cNvSpPr>
          <p:nvPr>
            <p:ph type="dt" idx="1"/>
          </p:nvPr>
        </p:nvSpPr>
        <p:spPr/>
        <p:txBody>
          <a:bodyPr/>
          <a:lstStyle/>
          <a:p>
            <a:pPr>
              <a:defRPr/>
            </a:pPr>
            <a:r>
              <a:rPr lang="en-US" altLang="en-US"/>
              <a:t>9/26/21 am</a:t>
            </a:r>
          </a:p>
        </p:txBody>
      </p:sp>
      <p:sp>
        <p:nvSpPr>
          <p:cNvPr id="3" name="Footer Placeholder 2">
            <a:extLst>
              <a:ext uri="{FF2B5EF4-FFF2-40B4-BE49-F238E27FC236}">
                <a16:creationId xmlns:a16="http://schemas.microsoft.com/office/drawing/2014/main" id="{1B9467A6-4E58-4C45-9D3E-913B7DAC69B4}"/>
              </a:ext>
            </a:extLst>
          </p:cNvPr>
          <p:cNvSpPr>
            <a:spLocks noGrp="1"/>
          </p:cNvSpPr>
          <p:nvPr>
            <p:ph type="ftr" sz="quarter" idx="4"/>
          </p:nvPr>
        </p:nvSpPr>
        <p:spPr/>
        <p:txBody>
          <a:bodyPr/>
          <a:lstStyle/>
          <a:p>
            <a:pPr>
              <a:defRPr/>
            </a:pPr>
            <a:r>
              <a:rPr lang="en-US" altLang="en-US"/>
              <a:t>Practical Solutions To Problems in the Church</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8FCB7206-B3C1-4A86-A320-5C9D5AABBFD0}"/>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9BC90D-742D-49B0-846A-7DEF7E35ACF3}" type="slidenum">
              <a:rPr lang="en-US" altLang="en-US"/>
              <a:pPr/>
              <a:t>5</a:t>
            </a:fld>
            <a:endParaRPr lang="en-US" altLang="en-US"/>
          </a:p>
        </p:txBody>
      </p:sp>
      <p:sp>
        <p:nvSpPr>
          <p:cNvPr id="16387" name="Rectangle 2">
            <a:extLst>
              <a:ext uri="{FF2B5EF4-FFF2-40B4-BE49-F238E27FC236}">
                <a16:creationId xmlns:a16="http://schemas.microsoft.com/office/drawing/2014/main" id="{905F6005-B079-4BF4-98CE-67F40924669F}"/>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867B3EB6-6903-4F0F-AE2C-2E59DCDA2520}"/>
              </a:ext>
            </a:extLst>
          </p:cNvPr>
          <p:cNvSpPr>
            <a:spLocks noGrp="1" noChangeArrowheads="1"/>
          </p:cNvSpPr>
          <p:nvPr>
            <p:ph type="body" idx="1"/>
          </p:nvPr>
        </p:nvSpPr>
        <p:spPr>
          <a:noFill/>
        </p:spPr>
        <p:txBody>
          <a:bodyPr/>
          <a:lstStyle/>
          <a:p>
            <a:pPr eaLnBrk="1" hangingPunct="1">
              <a:lnSpc>
                <a:spcPct val="80000"/>
              </a:lnSpc>
            </a:pPr>
            <a:r>
              <a:rPr lang="en-US" altLang="en-US" sz="1000" dirty="0"/>
              <a:t> </a:t>
            </a:r>
            <a:r>
              <a:rPr lang="en-US" altLang="en-US" sz="1400" dirty="0"/>
              <a:t>Rev 3:2-3 - Wake up, and strengthen the things that remain, which were about to die; for I have not found your deeds completed in the sight of My God. </a:t>
            </a:r>
            <a:r>
              <a:rPr lang="en-US" altLang="en-US" sz="1400" b="1" dirty="0"/>
              <a:t>3 </a:t>
            </a:r>
            <a:r>
              <a:rPr lang="en-US" altLang="en-US" sz="1400" dirty="0"/>
              <a:t>'Remember therefore what you have received and heard; and keep </a:t>
            </a:r>
            <a:r>
              <a:rPr lang="en-US" altLang="en-US" sz="1400" i="1" dirty="0"/>
              <a:t>it</a:t>
            </a:r>
            <a:r>
              <a:rPr lang="en-US" altLang="en-US" sz="1400" dirty="0"/>
              <a:t>, and repent. If therefore you will not wake up, I will come like a thief, and you will not know at what hour I will come upon you.</a:t>
            </a:r>
          </a:p>
          <a:p>
            <a:pPr eaLnBrk="1" hangingPunct="1">
              <a:lnSpc>
                <a:spcPct val="80000"/>
              </a:lnSpc>
            </a:pPr>
            <a:r>
              <a:rPr lang="en-US" altLang="en-US" sz="1400" dirty="0"/>
              <a:t> </a:t>
            </a:r>
          </a:p>
          <a:p>
            <a:pPr eaLnBrk="1" hangingPunct="1">
              <a:lnSpc>
                <a:spcPct val="80000"/>
              </a:lnSpc>
            </a:pPr>
            <a:r>
              <a:rPr lang="en-US" altLang="en-US" sz="1400" dirty="0"/>
              <a:t>1 </a:t>
            </a:r>
            <a:r>
              <a:rPr lang="en-US" altLang="en-US" sz="1400" dirty="0" err="1"/>
              <a:t>Thess</a:t>
            </a:r>
            <a:r>
              <a:rPr lang="en-US" altLang="en-US" sz="1400" dirty="0"/>
              <a:t> 5:4-8 - But you, brethren, are not in darkness, that the day should overtake you like a thief; </a:t>
            </a:r>
            <a:r>
              <a:rPr lang="en-US" altLang="en-US" sz="1400" b="1" dirty="0"/>
              <a:t>5 </a:t>
            </a:r>
            <a:r>
              <a:rPr lang="en-US" altLang="en-US" sz="1400" dirty="0"/>
              <a:t>for you are all sons of light and sons of day. We are not of night nor of darkness; </a:t>
            </a:r>
            <a:r>
              <a:rPr lang="en-US" altLang="en-US" sz="1400" b="1" dirty="0"/>
              <a:t>6 </a:t>
            </a:r>
            <a:r>
              <a:rPr lang="en-US" altLang="en-US" sz="1400" dirty="0"/>
              <a:t>so then let us not sleep as others do, but let us be alert and sober. </a:t>
            </a:r>
            <a:r>
              <a:rPr lang="en-US" altLang="en-US" sz="1400" b="1" dirty="0"/>
              <a:t>7 </a:t>
            </a:r>
            <a:r>
              <a:rPr lang="en-US" altLang="en-US" sz="1400" dirty="0"/>
              <a:t>For those who sleep do their sleeping at night, and those who get drunk get drunk at night. </a:t>
            </a:r>
            <a:r>
              <a:rPr lang="en-US" altLang="en-US" sz="1400" b="1" dirty="0"/>
              <a:t>8 </a:t>
            </a:r>
            <a:r>
              <a:rPr lang="en-US" altLang="en-US" sz="1400" dirty="0"/>
              <a:t>But since we are of </a:t>
            </a:r>
            <a:r>
              <a:rPr lang="en-US" altLang="en-US" sz="1400" i="1" dirty="0"/>
              <a:t>the </a:t>
            </a:r>
            <a:r>
              <a:rPr lang="en-US" altLang="en-US" sz="1400" dirty="0"/>
              <a:t>day, let us be sober, having put on the breastplate of faith and love, and as a helmet, the hope of salvation.</a:t>
            </a:r>
          </a:p>
          <a:p>
            <a:pPr eaLnBrk="1" hangingPunct="1">
              <a:lnSpc>
                <a:spcPct val="80000"/>
              </a:lnSpc>
            </a:pPr>
            <a:r>
              <a:rPr lang="en-US" altLang="en-US" sz="1400" dirty="0"/>
              <a:t> </a:t>
            </a:r>
          </a:p>
          <a:p>
            <a:pPr eaLnBrk="1" hangingPunct="1">
              <a:lnSpc>
                <a:spcPct val="80000"/>
              </a:lnSpc>
            </a:pPr>
            <a:r>
              <a:rPr lang="en-US" altLang="en-US" sz="1400" dirty="0"/>
              <a:t>Col 4:2-3 - Devote yourselves to prayer, keeping alert in it with </a:t>
            </a:r>
            <a:r>
              <a:rPr lang="en-US" altLang="en-US" sz="1400" i="1" dirty="0"/>
              <a:t>an attitude of </a:t>
            </a:r>
            <a:r>
              <a:rPr lang="en-US" altLang="en-US" sz="1400" dirty="0"/>
              <a:t>thanksgiving; </a:t>
            </a:r>
            <a:r>
              <a:rPr lang="en-US" altLang="en-US" sz="1400" b="1" dirty="0"/>
              <a:t>3 </a:t>
            </a:r>
            <a:r>
              <a:rPr lang="en-US" altLang="en-US" sz="1400" dirty="0"/>
              <a:t>praying at the same time for us as well, that God may open up to us a door for the word, so that we may speak forth the mystery of Christ, for which I have also been imprisoned; </a:t>
            </a:r>
          </a:p>
          <a:p>
            <a:pPr eaLnBrk="1" hangingPunct="1">
              <a:lnSpc>
                <a:spcPct val="80000"/>
              </a:lnSpc>
            </a:pPr>
            <a:r>
              <a:rPr lang="en-US" altLang="en-US" sz="1400" dirty="0"/>
              <a:t> </a:t>
            </a:r>
          </a:p>
          <a:p>
            <a:pPr eaLnBrk="1" hangingPunct="1">
              <a:lnSpc>
                <a:spcPct val="80000"/>
              </a:lnSpc>
            </a:pPr>
            <a:r>
              <a:rPr lang="en-US" altLang="en-US" sz="1400" dirty="0"/>
              <a:t>Acts 20:29-32 - I know that after my departure savage wolves will come in among you, not sparing the flock; </a:t>
            </a:r>
            <a:r>
              <a:rPr lang="en-US" altLang="en-US" sz="1400" b="1" dirty="0"/>
              <a:t>30 </a:t>
            </a:r>
            <a:r>
              <a:rPr lang="en-US" altLang="en-US" sz="1400" dirty="0"/>
              <a:t>and from among your own selves men will arise, speaking perverse things, to draw away the disciples after them. </a:t>
            </a:r>
            <a:r>
              <a:rPr lang="en-US" altLang="en-US" sz="1400" b="1" dirty="0"/>
              <a:t>31 </a:t>
            </a:r>
            <a:r>
              <a:rPr lang="en-US" altLang="en-US" sz="1400" dirty="0"/>
              <a:t>"Therefore be on the alert, remembering that night and day for a period of three years I did not cease to admonish each one with tears. </a:t>
            </a:r>
            <a:r>
              <a:rPr lang="en-US" altLang="en-US" sz="1400" b="1" dirty="0"/>
              <a:t>32 </a:t>
            </a:r>
            <a:r>
              <a:rPr lang="en-US" altLang="en-US" sz="1400" dirty="0"/>
              <a:t>"And now I commend you to God and to the word of His grace, which is able to build </a:t>
            </a:r>
            <a:r>
              <a:rPr lang="en-US" altLang="en-US" sz="1400" i="1" dirty="0"/>
              <a:t>you </a:t>
            </a:r>
            <a:r>
              <a:rPr lang="en-US" altLang="en-US" sz="1400" dirty="0"/>
              <a:t>up and to give </a:t>
            </a:r>
            <a:r>
              <a:rPr lang="en-US" altLang="en-US" sz="1400" i="1" dirty="0"/>
              <a:t>you </a:t>
            </a:r>
            <a:r>
              <a:rPr lang="en-US" altLang="en-US" sz="1400" dirty="0"/>
              <a:t>the inheritance among all those who are sanctified.</a:t>
            </a:r>
          </a:p>
          <a:p>
            <a:pPr eaLnBrk="1" hangingPunct="1">
              <a:lnSpc>
                <a:spcPct val="80000"/>
              </a:lnSpc>
            </a:pPr>
            <a:r>
              <a:rPr lang="en-US" altLang="en-US" sz="1400" dirty="0"/>
              <a:t> </a:t>
            </a:r>
          </a:p>
          <a:p>
            <a:pPr eaLnBrk="1" hangingPunct="1">
              <a:lnSpc>
                <a:spcPct val="80000"/>
              </a:lnSpc>
            </a:pPr>
            <a:r>
              <a:rPr lang="en-US" altLang="en-US" sz="1400" dirty="0"/>
              <a:t>Matt 26:38-42 - Then He said to them, "My soul is deeply grieved, to the point of death; remain here and keep watch with Me."  </a:t>
            </a:r>
            <a:r>
              <a:rPr lang="en-US" altLang="en-US" sz="1400" b="1" dirty="0"/>
              <a:t>…</a:t>
            </a:r>
            <a:r>
              <a:rPr lang="en-US" altLang="en-US" sz="1400" dirty="0"/>
              <a:t>  </a:t>
            </a:r>
            <a:r>
              <a:rPr lang="en-US" altLang="en-US" sz="1400" b="1" dirty="0"/>
              <a:t>40 </a:t>
            </a:r>
            <a:r>
              <a:rPr lang="en-US" altLang="en-US" sz="1400" dirty="0"/>
              <a:t>And He came to the disciples and found them sleeping, and said to Peter, "So, you </a:t>
            </a:r>
            <a:r>
              <a:rPr lang="en-US" altLang="en-US" sz="1400" i="1" dirty="0"/>
              <a:t>men </a:t>
            </a:r>
            <a:r>
              <a:rPr lang="en-US" altLang="en-US" sz="1400" dirty="0"/>
              <a:t>could not keep watch with Me for one hour? </a:t>
            </a:r>
            <a:r>
              <a:rPr lang="en-US" altLang="en-US" sz="1400" b="1" dirty="0"/>
              <a:t>41 </a:t>
            </a:r>
            <a:r>
              <a:rPr lang="en-US" altLang="en-US" sz="1400" dirty="0"/>
              <a:t>"Keep watching and praying, that you may not enter into temptation; the spirit is willing, but the flesh is weak." </a:t>
            </a:r>
            <a:endParaRPr lang="en-US" altLang="en-US" sz="1000" dirty="0"/>
          </a:p>
        </p:txBody>
      </p:sp>
      <p:sp>
        <p:nvSpPr>
          <p:cNvPr id="2" name="Date Placeholder 1">
            <a:extLst>
              <a:ext uri="{FF2B5EF4-FFF2-40B4-BE49-F238E27FC236}">
                <a16:creationId xmlns:a16="http://schemas.microsoft.com/office/drawing/2014/main" id="{B476C54C-E596-432B-923F-762ACD8E2B63}"/>
              </a:ext>
            </a:extLst>
          </p:cNvPr>
          <p:cNvSpPr>
            <a:spLocks noGrp="1"/>
          </p:cNvSpPr>
          <p:nvPr>
            <p:ph type="dt" idx="1"/>
          </p:nvPr>
        </p:nvSpPr>
        <p:spPr/>
        <p:txBody>
          <a:bodyPr/>
          <a:lstStyle/>
          <a:p>
            <a:pPr>
              <a:defRPr/>
            </a:pPr>
            <a:r>
              <a:rPr lang="en-US" altLang="en-US"/>
              <a:t>9/26/21 am</a:t>
            </a:r>
          </a:p>
        </p:txBody>
      </p:sp>
      <p:sp>
        <p:nvSpPr>
          <p:cNvPr id="3" name="Footer Placeholder 2">
            <a:extLst>
              <a:ext uri="{FF2B5EF4-FFF2-40B4-BE49-F238E27FC236}">
                <a16:creationId xmlns:a16="http://schemas.microsoft.com/office/drawing/2014/main" id="{CB54BBCE-712A-4620-A3F9-2BBFACBCD3F5}"/>
              </a:ext>
            </a:extLst>
          </p:cNvPr>
          <p:cNvSpPr>
            <a:spLocks noGrp="1"/>
          </p:cNvSpPr>
          <p:nvPr>
            <p:ph type="ftr" sz="quarter" idx="4"/>
          </p:nvPr>
        </p:nvSpPr>
        <p:spPr/>
        <p:txBody>
          <a:bodyPr/>
          <a:lstStyle/>
          <a:p>
            <a:pPr>
              <a:defRPr/>
            </a:pPr>
            <a:r>
              <a:rPr lang="en-US" altLang="en-US"/>
              <a:t>Practical Solutions To Problems in the Church</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C1248A4A-D8DD-48A6-89D9-56E61804F86A}"/>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59409C9-950A-42FB-A98C-43466EA514B0}" type="slidenum">
              <a:rPr lang="en-US" altLang="en-US"/>
              <a:pPr/>
              <a:t>6</a:t>
            </a:fld>
            <a:endParaRPr lang="en-US" altLang="en-US"/>
          </a:p>
        </p:txBody>
      </p:sp>
      <p:sp>
        <p:nvSpPr>
          <p:cNvPr id="20483" name="Rectangle 2">
            <a:extLst>
              <a:ext uri="{FF2B5EF4-FFF2-40B4-BE49-F238E27FC236}">
                <a16:creationId xmlns:a16="http://schemas.microsoft.com/office/drawing/2014/main" id="{B2DC01EE-20F7-4011-BE0D-914893D0E62A}"/>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029606FA-5167-4C28-BA8B-84429B0815BE}"/>
              </a:ext>
            </a:extLst>
          </p:cNvPr>
          <p:cNvSpPr>
            <a:spLocks noGrp="1" noChangeArrowheads="1"/>
          </p:cNvSpPr>
          <p:nvPr>
            <p:ph type="body" idx="1"/>
          </p:nvPr>
        </p:nvSpPr>
        <p:spPr>
          <a:noFill/>
        </p:spPr>
        <p:txBody>
          <a:bodyPr/>
          <a:lstStyle/>
          <a:p>
            <a:pPr eaLnBrk="1" hangingPunct="1"/>
            <a:r>
              <a:rPr lang="en-US" altLang="en-US" dirty="0"/>
              <a:t> </a:t>
            </a:r>
          </a:p>
          <a:p>
            <a:pPr eaLnBrk="1" hangingPunct="1"/>
            <a:r>
              <a:rPr lang="en-US" altLang="en-US" sz="1400" dirty="0"/>
              <a:t>Eph 4:11-15</a:t>
            </a:r>
          </a:p>
          <a:p>
            <a:pPr eaLnBrk="1" hangingPunct="1"/>
            <a:r>
              <a:rPr lang="en-US" altLang="en-US" sz="1400" dirty="0"/>
              <a:t>And He gave some </a:t>
            </a:r>
            <a:r>
              <a:rPr lang="en-US" altLang="en-US" sz="1400" i="1" dirty="0"/>
              <a:t>as </a:t>
            </a:r>
            <a:r>
              <a:rPr lang="en-US" altLang="en-US" sz="1400" dirty="0"/>
              <a:t>apostles, and some </a:t>
            </a:r>
            <a:r>
              <a:rPr lang="en-US" altLang="en-US" sz="1400" i="1" dirty="0"/>
              <a:t>as </a:t>
            </a:r>
            <a:r>
              <a:rPr lang="en-US" altLang="en-US" sz="1400" dirty="0"/>
              <a:t>prophets, and some </a:t>
            </a:r>
            <a:r>
              <a:rPr lang="en-US" altLang="en-US" sz="1400" i="1" dirty="0"/>
              <a:t>as </a:t>
            </a:r>
            <a:r>
              <a:rPr lang="en-US" altLang="en-US" sz="1400" dirty="0"/>
              <a:t>evangelists, and some </a:t>
            </a:r>
            <a:r>
              <a:rPr lang="en-US" altLang="en-US" sz="1400" i="1" dirty="0"/>
              <a:t>as </a:t>
            </a:r>
            <a:r>
              <a:rPr lang="en-US" altLang="en-US" sz="1400" dirty="0"/>
              <a:t>pastors and teachers, </a:t>
            </a:r>
            <a:r>
              <a:rPr lang="en-US" altLang="en-US" sz="1400" b="1" dirty="0"/>
              <a:t>12 </a:t>
            </a:r>
            <a:r>
              <a:rPr lang="en-US" altLang="en-US" sz="1400" dirty="0"/>
              <a:t>for the equipping of the saints for the work of service, to the building up of the body of Christ; </a:t>
            </a:r>
            <a:r>
              <a:rPr lang="en-US" altLang="en-US" sz="1400" b="1" dirty="0"/>
              <a:t>13 </a:t>
            </a:r>
            <a:r>
              <a:rPr lang="en-US" altLang="en-US" sz="1400" dirty="0"/>
              <a:t>until we all attain to the unity of the faith, and of the knowledge of the Son of God, to a mature man, to the measure of the stature which belongs to the fulness of Christ. </a:t>
            </a:r>
            <a:r>
              <a:rPr lang="en-US" altLang="en-US" sz="1400" b="1" dirty="0"/>
              <a:t>14 </a:t>
            </a:r>
            <a:r>
              <a:rPr lang="en-US" altLang="en-US" sz="1400" dirty="0"/>
              <a:t>As a result, we are no longer to be children, tossed here and there by waves, and carried about by every wind of doctrine, by the trickery of men, by craftiness in deceitful scheming; </a:t>
            </a:r>
            <a:r>
              <a:rPr lang="en-US" altLang="en-US" sz="1400" b="1" dirty="0"/>
              <a:t>15 </a:t>
            </a:r>
            <a:r>
              <a:rPr lang="en-US" altLang="en-US" sz="1400" dirty="0"/>
              <a:t>but speaking the truth in love, we are to grow up in all </a:t>
            </a:r>
            <a:r>
              <a:rPr lang="en-US" altLang="en-US" sz="1400" i="1" dirty="0"/>
              <a:t>aspects </a:t>
            </a:r>
            <a:r>
              <a:rPr lang="en-US" altLang="en-US" sz="1400" dirty="0"/>
              <a:t>into Him, who is the head, </a:t>
            </a:r>
            <a:r>
              <a:rPr lang="en-US" altLang="en-US" sz="1400" i="1" dirty="0"/>
              <a:t>even </a:t>
            </a:r>
            <a:r>
              <a:rPr lang="en-US" altLang="en-US" sz="1400" dirty="0"/>
              <a:t>Christ,</a:t>
            </a:r>
          </a:p>
          <a:p>
            <a:pPr eaLnBrk="1" hangingPunct="1"/>
            <a:endParaRPr lang="en-US" altLang="en-US" dirty="0"/>
          </a:p>
        </p:txBody>
      </p:sp>
      <p:sp>
        <p:nvSpPr>
          <p:cNvPr id="2" name="Date Placeholder 1">
            <a:extLst>
              <a:ext uri="{FF2B5EF4-FFF2-40B4-BE49-F238E27FC236}">
                <a16:creationId xmlns:a16="http://schemas.microsoft.com/office/drawing/2014/main" id="{CE3FED88-041F-42D1-9229-B739B43267F7}"/>
              </a:ext>
            </a:extLst>
          </p:cNvPr>
          <p:cNvSpPr>
            <a:spLocks noGrp="1"/>
          </p:cNvSpPr>
          <p:nvPr>
            <p:ph type="dt" idx="1"/>
          </p:nvPr>
        </p:nvSpPr>
        <p:spPr/>
        <p:txBody>
          <a:bodyPr/>
          <a:lstStyle/>
          <a:p>
            <a:pPr>
              <a:defRPr/>
            </a:pPr>
            <a:r>
              <a:rPr lang="en-US" altLang="en-US"/>
              <a:t>9/26/21 am</a:t>
            </a:r>
          </a:p>
        </p:txBody>
      </p:sp>
      <p:sp>
        <p:nvSpPr>
          <p:cNvPr id="3" name="Footer Placeholder 2">
            <a:extLst>
              <a:ext uri="{FF2B5EF4-FFF2-40B4-BE49-F238E27FC236}">
                <a16:creationId xmlns:a16="http://schemas.microsoft.com/office/drawing/2014/main" id="{4CE182F1-BAF0-4EFF-9C13-B9C5346FD88F}"/>
              </a:ext>
            </a:extLst>
          </p:cNvPr>
          <p:cNvSpPr>
            <a:spLocks noGrp="1"/>
          </p:cNvSpPr>
          <p:nvPr>
            <p:ph type="ftr" sz="quarter" idx="4"/>
          </p:nvPr>
        </p:nvSpPr>
        <p:spPr/>
        <p:txBody>
          <a:bodyPr/>
          <a:lstStyle/>
          <a:p>
            <a:pPr>
              <a:defRPr/>
            </a:pPr>
            <a:r>
              <a:rPr lang="en-US" altLang="en-US"/>
              <a:t>Practical Solutions To Problems in the Church</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6CFAC5C2-5C63-4771-9786-275B2D493F98}"/>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AEAB1E1-B6F0-44F9-A021-A9D5BC6D1EB1}" type="slidenum">
              <a:rPr lang="en-US" altLang="en-US"/>
              <a:pPr/>
              <a:t>7</a:t>
            </a:fld>
            <a:endParaRPr lang="en-US" altLang="en-US"/>
          </a:p>
        </p:txBody>
      </p:sp>
      <p:sp>
        <p:nvSpPr>
          <p:cNvPr id="22531" name="Rectangle 2">
            <a:extLst>
              <a:ext uri="{FF2B5EF4-FFF2-40B4-BE49-F238E27FC236}">
                <a16:creationId xmlns:a16="http://schemas.microsoft.com/office/drawing/2014/main" id="{FFEDC5BD-2D02-4D08-990B-B12851748E71}"/>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B9950DE2-FC59-4E25-A731-E959944CE697}"/>
              </a:ext>
            </a:extLst>
          </p:cNvPr>
          <p:cNvSpPr>
            <a:spLocks noGrp="1" noChangeArrowheads="1"/>
          </p:cNvSpPr>
          <p:nvPr>
            <p:ph type="body" idx="1"/>
          </p:nvPr>
        </p:nvSpPr>
        <p:spPr>
          <a:noFill/>
        </p:spPr>
        <p:txBody>
          <a:bodyPr/>
          <a:lstStyle/>
          <a:p>
            <a:pPr eaLnBrk="1" hangingPunct="1">
              <a:lnSpc>
                <a:spcPct val="80000"/>
              </a:lnSpc>
            </a:pPr>
            <a:r>
              <a:rPr lang="en-US" altLang="en-US" sz="1400" dirty="0"/>
              <a:t> 1 Cor 15:1-2 - Now I make known to you, brethren, the gospel which I preached to you, which also you received, in which also you stand</a:t>
            </a:r>
            <a:r>
              <a:rPr lang="en-US" altLang="en-US" sz="1400" b="1" dirty="0"/>
              <a:t> </a:t>
            </a:r>
            <a:r>
              <a:rPr lang="en-US" altLang="en-US" sz="1400" dirty="0"/>
              <a:t>by which also you are saved, if you hold fast the word which I preached to you, unless you believed in vain. </a:t>
            </a:r>
          </a:p>
          <a:p>
            <a:pPr eaLnBrk="1" hangingPunct="1">
              <a:lnSpc>
                <a:spcPct val="80000"/>
              </a:lnSpc>
            </a:pPr>
            <a:r>
              <a:rPr lang="en-US" altLang="en-US" sz="1400" dirty="0"/>
              <a:t> </a:t>
            </a:r>
          </a:p>
          <a:p>
            <a:pPr eaLnBrk="1" hangingPunct="1">
              <a:lnSpc>
                <a:spcPct val="80000"/>
              </a:lnSpc>
            </a:pPr>
            <a:r>
              <a:rPr lang="en-US" altLang="en-US" sz="1400" dirty="0"/>
              <a:t>2 Cor 13:5 - Test yourselves </a:t>
            </a:r>
            <a:r>
              <a:rPr lang="en-US" altLang="en-US" sz="1400" i="1" dirty="0"/>
              <a:t>to see </a:t>
            </a:r>
            <a:r>
              <a:rPr lang="en-US" altLang="en-US" sz="1400" dirty="0"/>
              <a:t>if you are in the faith; examine yourselves! Or do you not recognize this about yourselves, that Jesus Christ is in you —  unless indeed you fail the test? </a:t>
            </a:r>
          </a:p>
          <a:p>
            <a:pPr eaLnBrk="1" hangingPunct="1">
              <a:lnSpc>
                <a:spcPct val="80000"/>
              </a:lnSpc>
            </a:pPr>
            <a:r>
              <a:rPr lang="en-US" altLang="en-US" sz="1400" dirty="0"/>
              <a:t> </a:t>
            </a:r>
          </a:p>
          <a:p>
            <a:pPr eaLnBrk="1" hangingPunct="1">
              <a:lnSpc>
                <a:spcPct val="80000"/>
              </a:lnSpc>
            </a:pPr>
            <a:r>
              <a:rPr lang="en-US" altLang="en-US" sz="1400" dirty="0"/>
              <a:t>Gal 1:11-23 - For I would have you know, brethren, that the gospel which was preached by me is not according to man. </a:t>
            </a:r>
            <a:r>
              <a:rPr lang="en-US" altLang="en-US" sz="1400" b="1" dirty="0"/>
              <a:t>12 </a:t>
            </a:r>
            <a:r>
              <a:rPr lang="en-US" altLang="en-US" sz="1400" dirty="0"/>
              <a:t>For I neither received it from man, nor was I taught it, but </a:t>
            </a:r>
            <a:r>
              <a:rPr lang="en-US" altLang="en-US" sz="1400" i="1" dirty="0"/>
              <a:t>I received it </a:t>
            </a:r>
            <a:r>
              <a:rPr lang="en-US" altLang="en-US" sz="1400" dirty="0"/>
              <a:t>through a revelation of Jesus Christ…. </a:t>
            </a:r>
            <a:r>
              <a:rPr lang="en-US" altLang="en-US" sz="1400" b="1" dirty="0"/>
              <a:t>22 </a:t>
            </a:r>
            <a:r>
              <a:rPr lang="en-US" altLang="en-US" sz="1400" dirty="0"/>
              <a:t>And I was </a:t>
            </a:r>
            <a:r>
              <a:rPr lang="en-US" altLang="en-US" sz="1400" i="1" dirty="0"/>
              <a:t>still </a:t>
            </a:r>
            <a:r>
              <a:rPr lang="en-US" altLang="en-US" sz="1400" dirty="0"/>
              <a:t>unknown by sight to the churches of Judea which were in Christ; </a:t>
            </a:r>
            <a:r>
              <a:rPr lang="en-US" altLang="en-US" sz="1400" b="1" dirty="0"/>
              <a:t>23 </a:t>
            </a:r>
            <a:r>
              <a:rPr lang="en-US" altLang="en-US" sz="1400" dirty="0"/>
              <a:t>but only, they kept hearing, "He who once persecuted us is now preaching the faith which he once tried to destroy.“</a:t>
            </a:r>
          </a:p>
          <a:p>
            <a:pPr eaLnBrk="1" hangingPunct="1">
              <a:lnSpc>
                <a:spcPct val="80000"/>
              </a:lnSpc>
            </a:pPr>
            <a:r>
              <a:rPr lang="en-US" altLang="en-US" sz="1400" dirty="0"/>
              <a:t> </a:t>
            </a:r>
          </a:p>
          <a:p>
            <a:pPr eaLnBrk="1" hangingPunct="1">
              <a:lnSpc>
                <a:spcPct val="80000"/>
              </a:lnSpc>
            </a:pPr>
            <a:r>
              <a:rPr lang="en-US" altLang="en-US" sz="1400" dirty="0"/>
              <a:t>Col 1:22-23 - yet He has now reconciled you in His fleshly body through death, in order to present you before Him holy and blameless and beyond reproach —  </a:t>
            </a:r>
            <a:r>
              <a:rPr lang="en-US" altLang="en-US" sz="1400" b="1" dirty="0"/>
              <a:t>23 </a:t>
            </a:r>
            <a:r>
              <a:rPr lang="en-US" altLang="en-US" sz="1400" dirty="0"/>
              <a:t>if indeed you continue in the faith firmly established and steadfast, and not moved away from the hope of the gospel that you have heard, which was proclaimed in all creation under heaven,</a:t>
            </a:r>
          </a:p>
          <a:p>
            <a:pPr eaLnBrk="1" hangingPunct="1">
              <a:lnSpc>
                <a:spcPct val="80000"/>
              </a:lnSpc>
            </a:pPr>
            <a:r>
              <a:rPr lang="en-US" altLang="en-US" sz="1400" dirty="0"/>
              <a:t> </a:t>
            </a:r>
          </a:p>
          <a:p>
            <a:pPr eaLnBrk="1" hangingPunct="1">
              <a:lnSpc>
                <a:spcPct val="80000"/>
              </a:lnSpc>
            </a:pPr>
            <a:r>
              <a:rPr lang="en-US" altLang="en-US" sz="1400" dirty="0"/>
              <a:t>1 Tim 4:1 - But the Spirit explicitly says that in later times some will fall away from the faith…</a:t>
            </a:r>
          </a:p>
          <a:p>
            <a:pPr eaLnBrk="1" hangingPunct="1">
              <a:lnSpc>
                <a:spcPct val="80000"/>
              </a:lnSpc>
            </a:pPr>
            <a:r>
              <a:rPr lang="en-US" altLang="en-US" sz="1400" dirty="0"/>
              <a:t> 1 Tim 4:6 - In pointing out these things to the brethren, you will be a good servant of Christ Jesus, </a:t>
            </a:r>
            <a:r>
              <a:rPr lang="en-US" altLang="en-US" sz="1400" i="1" dirty="0"/>
              <a:t>constantly </a:t>
            </a:r>
            <a:r>
              <a:rPr lang="en-US" altLang="en-US" sz="1400" dirty="0"/>
              <a:t>nourished on the words of the faith and of the sound doctrine which you have been following</a:t>
            </a:r>
          </a:p>
          <a:p>
            <a:pPr eaLnBrk="1" hangingPunct="1">
              <a:lnSpc>
                <a:spcPct val="80000"/>
              </a:lnSpc>
            </a:pPr>
            <a:r>
              <a:rPr lang="en-US" altLang="en-US" sz="1400" dirty="0"/>
              <a:t> </a:t>
            </a:r>
          </a:p>
          <a:p>
            <a:pPr eaLnBrk="1" hangingPunct="1">
              <a:lnSpc>
                <a:spcPct val="80000"/>
              </a:lnSpc>
            </a:pPr>
            <a:r>
              <a:rPr lang="en-US" altLang="en-US" sz="1400" dirty="0"/>
              <a:t>2 Tim 4:7 - I have fought the good fight, I have finished the course, I have kept the faith;</a:t>
            </a:r>
          </a:p>
          <a:p>
            <a:pPr eaLnBrk="1" hangingPunct="1">
              <a:lnSpc>
                <a:spcPct val="80000"/>
              </a:lnSpc>
            </a:pPr>
            <a:r>
              <a:rPr lang="en-US" altLang="en-US" sz="1400" dirty="0"/>
              <a:t> </a:t>
            </a:r>
          </a:p>
          <a:p>
            <a:pPr eaLnBrk="1" hangingPunct="1">
              <a:lnSpc>
                <a:spcPct val="80000"/>
              </a:lnSpc>
            </a:pPr>
            <a:r>
              <a:rPr lang="en-US" altLang="en-US" sz="1400" dirty="0"/>
              <a:t> </a:t>
            </a:r>
          </a:p>
          <a:p>
            <a:pPr eaLnBrk="1" hangingPunct="1">
              <a:lnSpc>
                <a:spcPct val="80000"/>
              </a:lnSpc>
            </a:pPr>
            <a:r>
              <a:rPr lang="en-US" altLang="en-US" sz="1400" dirty="0"/>
              <a:t>2 </a:t>
            </a:r>
            <a:r>
              <a:rPr lang="en-US" altLang="en-US" sz="1400" dirty="0" err="1"/>
              <a:t>Thess</a:t>
            </a:r>
            <a:r>
              <a:rPr lang="en-US" altLang="en-US" sz="1400" dirty="0"/>
              <a:t> 2:14-15 -- And it was for this He called you through our gospel, that you may gain the glory of our Lord Jesus Christ. </a:t>
            </a:r>
            <a:r>
              <a:rPr lang="en-US" altLang="en-US" sz="1400" b="1" dirty="0"/>
              <a:t>15 </a:t>
            </a:r>
            <a:r>
              <a:rPr lang="en-US" altLang="en-US" sz="1400" dirty="0"/>
              <a:t>So then, brethren, stand firm and hold to the traditions which you were taught, whether by word </a:t>
            </a:r>
            <a:r>
              <a:rPr lang="en-US" altLang="en-US" sz="1400" i="1" dirty="0"/>
              <a:t>of mouth </a:t>
            </a:r>
            <a:r>
              <a:rPr lang="en-US" altLang="en-US" sz="1400" dirty="0"/>
              <a:t>or by letter from us.</a:t>
            </a:r>
          </a:p>
          <a:p>
            <a:pPr eaLnBrk="1" hangingPunct="1">
              <a:lnSpc>
                <a:spcPct val="80000"/>
              </a:lnSpc>
            </a:pPr>
            <a:r>
              <a:rPr lang="en-US" altLang="en-US" sz="1400" dirty="0"/>
              <a:t> </a:t>
            </a:r>
          </a:p>
          <a:p>
            <a:pPr eaLnBrk="1" hangingPunct="1">
              <a:lnSpc>
                <a:spcPct val="80000"/>
              </a:lnSpc>
            </a:pPr>
            <a:r>
              <a:rPr lang="en-US" altLang="en-US" sz="1400" dirty="0"/>
              <a:t>Phil 4:9 -- The things you have learned and received and heard and seen in me, practice these things; and the God of peace shall be with you.</a:t>
            </a:r>
          </a:p>
        </p:txBody>
      </p:sp>
      <p:sp>
        <p:nvSpPr>
          <p:cNvPr id="2" name="Date Placeholder 1">
            <a:extLst>
              <a:ext uri="{FF2B5EF4-FFF2-40B4-BE49-F238E27FC236}">
                <a16:creationId xmlns:a16="http://schemas.microsoft.com/office/drawing/2014/main" id="{FBC32550-1F5B-468A-806E-914F9F5171B9}"/>
              </a:ext>
            </a:extLst>
          </p:cNvPr>
          <p:cNvSpPr>
            <a:spLocks noGrp="1"/>
          </p:cNvSpPr>
          <p:nvPr>
            <p:ph type="dt" idx="1"/>
          </p:nvPr>
        </p:nvSpPr>
        <p:spPr/>
        <p:txBody>
          <a:bodyPr/>
          <a:lstStyle/>
          <a:p>
            <a:pPr>
              <a:defRPr/>
            </a:pPr>
            <a:r>
              <a:rPr lang="en-US" altLang="en-US"/>
              <a:t>9/26/21 am</a:t>
            </a:r>
          </a:p>
        </p:txBody>
      </p:sp>
      <p:sp>
        <p:nvSpPr>
          <p:cNvPr id="3" name="Footer Placeholder 2">
            <a:extLst>
              <a:ext uri="{FF2B5EF4-FFF2-40B4-BE49-F238E27FC236}">
                <a16:creationId xmlns:a16="http://schemas.microsoft.com/office/drawing/2014/main" id="{054A8929-F0AC-4514-A86E-062D2A7F7D6D}"/>
              </a:ext>
            </a:extLst>
          </p:cNvPr>
          <p:cNvSpPr>
            <a:spLocks noGrp="1"/>
          </p:cNvSpPr>
          <p:nvPr>
            <p:ph type="ftr" sz="quarter" idx="4"/>
          </p:nvPr>
        </p:nvSpPr>
        <p:spPr/>
        <p:txBody>
          <a:bodyPr/>
          <a:lstStyle/>
          <a:p>
            <a:pPr>
              <a:defRPr/>
            </a:pPr>
            <a:r>
              <a:rPr lang="en-US" altLang="en-US"/>
              <a:t>Practical Solutions To Problems in the Church</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C731B972-C6D2-4489-95F4-21921905F0D8}"/>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1F316AD-5549-4E0E-9512-7DE4F60C90AB}" type="slidenum">
              <a:rPr lang="en-US" altLang="en-US"/>
              <a:pPr/>
              <a:t>8</a:t>
            </a:fld>
            <a:endParaRPr lang="en-US" altLang="en-US"/>
          </a:p>
        </p:txBody>
      </p:sp>
      <p:sp>
        <p:nvSpPr>
          <p:cNvPr id="24579" name="Rectangle 2">
            <a:extLst>
              <a:ext uri="{FF2B5EF4-FFF2-40B4-BE49-F238E27FC236}">
                <a16:creationId xmlns:a16="http://schemas.microsoft.com/office/drawing/2014/main" id="{52CFE556-9D67-4206-840D-AEF88A939477}"/>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2164FF86-CF47-4C92-881F-1FEFE3E42A1E}"/>
              </a:ext>
            </a:extLst>
          </p:cNvPr>
          <p:cNvSpPr>
            <a:spLocks noGrp="1" noChangeArrowheads="1"/>
          </p:cNvSpPr>
          <p:nvPr>
            <p:ph type="body" idx="1"/>
          </p:nvPr>
        </p:nvSpPr>
        <p:spPr>
          <a:noFill/>
        </p:spPr>
        <p:txBody>
          <a:bodyPr/>
          <a:lstStyle/>
          <a:p>
            <a:pPr eaLnBrk="1" hangingPunct="1">
              <a:lnSpc>
                <a:spcPct val="90000"/>
              </a:lnSpc>
            </a:pPr>
            <a:endParaRPr lang="en-US" altLang="en-US" sz="1000" dirty="0"/>
          </a:p>
          <a:p>
            <a:pPr eaLnBrk="1" hangingPunct="1">
              <a:lnSpc>
                <a:spcPct val="90000"/>
              </a:lnSpc>
            </a:pPr>
            <a:r>
              <a:rPr lang="en-US" altLang="en-US" sz="1400" b="1" dirty="0"/>
              <a:t>It’s ones hope that enables us to consider the tribulations of this life “unworthy” of comparison to the hope that we have.</a:t>
            </a:r>
            <a:r>
              <a:rPr lang="en-US" altLang="en-US" sz="1400" dirty="0"/>
              <a:t> </a:t>
            </a:r>
          </a:p>
          <a:p>
            <a:pPr eaLnBrk="1" hangingPunct="1">
              <a:lnSpc>
                <a:spcPct val="90000"/>
              </a:lnSpc>
            </a:pPr>
            <a:endParaRPr lang="en-US" altLang="en-US" sz="1400" dirty="0"/>
          </a:p>
          <a:p>
            <a:pPr eaLnBrk="1" hangingPunct="1">
              <a:lnSpc>
                <a:spcPct val="90000"/>
              </a:lnSpc>
            </a:pPr>
            <a:r>
              <a:rPr lang="en-US" altLang="en-US" sz="1400" b="1" dirty="0"/>
              <a:t>Do we understand the urgency to surround yourself with others who will support and build you up. Eccles. 4:9-12</a:t>
            </a:r>
          </a:p>
          <a:p>
            <a:pPr eaLnBrk="1" hangingPunct="1">
              <a:lnSpc>
                <a:spcPct val="90000"/>
              </a:lnSpc>
            </a:pPr>
            <a:r>
              <a:rPr lang="en-US" altLang="en-US" sz="1400" dirty="0"/>
              <a:t> </a:t>
            </a:r>
          </a:p>
          <a:p>
            <a:pPr eaLnBrk="1" hangingPunct="1">
              <a:lnSpc>
                <a:spcPct val="90000"/>
              </a:lnSpc>
            </a:pPr>
            <a:r>
              <a:rPr lang="en-US" altLang="en-US" sz="1400" dirty="0"/>
              <a:t>Phil 1:27-28</a:t>
            </a:r>
          </a:p>
          <a:p>
            <a:pPr eaLnBrk="1" hangingPunct="1">
              <a:lnSpc>
                <a:spcPct val="90000"/>
              </a:lnSpc>
            </a:pPr>
            <a:r>
              <a:rPr lang="en-US" altLang="en-US" sz="1400" dirty="0"/>
              <a:t>Only conduct yourselves in a manner worthy of the gospel of Christ; so that whether I come and see you or remain absent, I may hear of you that you are standing firm in one spirit, with one mind striving together for the faith of the gospel; </a:t>
            </a:r>
            <a:r>
              <a:rPr lang="en-US" altLang="en-US" sz="1400" b="1" dirty="0"/>
              <a:t>28 </a:t>
            </a:r>
            <a:r>
              <a:rPr lang="en-US" altLang="en-US" sz="1400" dirty="0"/>
              <a:t>in no way alarmed by </a:t>
            </a:r>
            <a:r>
              <a:rPr lang="en-US" altLang="en-US" sz="1400" i="1" dirty="0"/>
              <a:t>your </a:t>
            </a:r>
            <a:r>
              <a:rPr lang="en-US" altLang="en-US" sz="1400" dirty="0"/>
              <a:t>opponents </a:t>
            </a:r>
          </a:p>
          <a:p>
            <a:pPr eaLnBrk="1" hangingPunct="1">
              <a:lnSpc>
                <a:spcPct val="90000"/>
              </a:lnSpc>
            </a:pPr>
            <a:r>
              <a:rPr lang="en-US" altLang="en-US" sz="1400" dirty="0"/>
              <a:t> </a:t>
            </a:r>
          </a:p>
          <a:p>
            <a:pPr eaLnBrk="1" hangingPunct="1">
              <a:lnSpc>
                <a:spcPct val="90000"/>
              </a:lnSpc>
            </a:pPr>
            <a:r>
              <a:rPr lang="en-US" altLang="en-US" sz="1400" dirty="0"/>
              <a:t>Heb 6:19-20</a:t>
            </a:r>
          </a:p>
          <a:p>
            <a:pPr eaLnBrk="1" hangingPunct="1">
              <a:lnSpc>
                <a:spcPct val="90000"/>
              </a:lnSpc>
            </a:pPr>
            <a:r>
              <a:rPr lang="en-US" altLang="en-US" sz="1400" dirty="0"/>
              <a:t>This hope we have as an anchor of the soul, a </a:t>
            </a:r>
            <a:r>
              <a:rPr lang="en-US" altLang="en-US" sz="1400" i="1" dirty="0"/>
              <a:t>hope </a:t>
            </a:r>
            <a:r>
              <a:rPr lang="en-US" altLang="en-US" sz="1400" dirty="0"/>
              <a:t>both sure and steadfast and one which enters within the veil, </a:t>
            </a:r>
            <a:endParaRPr lang="en-US" altLang="en-US" sz="1400" b="1" dirty="0"/>
          </a:p>
          <a:p>
            <a:pPr eaLnBrk="1" hangingPunct="1">
              <a:lnSpc>
                <a:spcPct val="90000"/>
              </a:lnSpc>
            </a:pPr>
            <a:r>
              <a:rPr lang="en-US" altLang="en-US" sz="1400" dirty="0"/>
              <a:t> </a:t>
            </a:r>
          </a:p>
          <a:p>
            <a:pPr eaLnBrk="1" hangingPunct="1">
              <a:lnSpc>
                <a:spcPct val="90000"/>
              </a:lnSpc>
            </a:pPr>
            <a:r>
              <a:rPr lang="en-US" altLang="en-US" sz="1400" dirty="0"/>
              <a:t>1 </a:t>
            </a:r>
            <a:r>
              <a:rPr lang="en-US" altLang="en-US" sz="1400" dirty="0" err="1"/>
              <a:t>Thess</a:t>
            </a:r>
            <a:r>
              <a:rPr lang="en-US" altLang="en-US" sz="1400" dirty="0"/>
              <a:t> 3:7-10</a:t>
            </a:r>
          </a:p>
          <a:p>
            <a:pPr eaLnBrk="1" hangingPunct="1">
              <a:lnSpc>
                <a:spcPct val="90000"/>
              </a:lnSpc>
            </a:pPr>
            <a:r>
              <a:rPr lang="en-US" altLang="en-US" sz="1400" dirty="0"/>
              <a:t>for this reason, brethren, in all our distress and affliction we were comforted about you through your faith; </a:t>
            </a:r>
            <a:r>
              <a:rPr lang="en-US" altLang="en-US" sz="1400" b="1" dirty="0"/>
              <a:t>8 </a:t>
            </a:r>
            <a:r>
              <a:rPr lang="en-US" altLang="en-US" sz="1400" dirty="0"/>
              <a:t>for now we </a:t>
            </a:r>
            <a:r>
              <a:rPr lang="en-US" altLang="en-US" sz="1400" i="1" dirty="0"/>
              <a:t>really </a:t>
            </a:r>
            <a:r>
              <a:rPr lang="en-US" altLang="en-US" sz="1400" dirty="0"/>
              <a:t>live, if you stand firm in the Lord. </a:t>
            </a:r>
            <a:r>
              <a:rPr lang="en-US" altLang="en-US" sz="1400" b="1" dirty="0"/>
              <a:t>9 </a:t>
            </a:r>
            <a:r>
              <a:rPr lang="en-US" altLang="en-US" sz="1400" dirty="0"/>
              <a:t>For what thanks can we render to God for you in return for all the joy with which we rejoice before our God on your account, </a:t>
            </a:r>
            <a:r>
              <a:rPr lang="en-US" altLang="en-US" sz="1400" b="1" dirty="0"/>
              <a:t>10 </a:t>
            </a:r>
            <a:r>
              <a:rPr lang="en-US" altLang="en-US" sz="1400" dirty="0"/>
              <a:t>as we night and day keep praying most earnestly that we may see your face, and may complete what is lacking in your faith? </a:t>
            </a:r>
          </a:p>
          <a:p>
            <a:pPr eaLnBrk="1" hangingPunct="1">
              <a:lnSpc>
                <a:spcPct val="90000"/>
              </a:lnSpc>
            </a:pPr>
            <a:endParaRPr lang="en-US" altLang="en-US" sz="1000" dirty="0"/>
          </a:p>
        </p:txBody>
      </p:sp>
      <p:sp>
        <p:nvSpPr>
          <p:cNvPr id="2" name="Date Placeholder 1">
            <a:extLst>
              <a:ext uri="{FF2B5EF4-FFF2-40B4-BE49-F238E27FC236}">
                <a16:creationId xmlns:a16="http://schemas.microsoft.com/office/drawing/2014/main" id="{52EA1A36-7D9F-4A7E-8367-5C2202B597D4}"/>
              </a:ext>
            </a:extLst>
          </p:cNvPr>
          <p:cNvSpPr>
            <a:spLocks noGrp="1"/>
          </p:cNvSpPr>
          <p:nvPr>
            <p:ph type="dt" idx="1"/>
          </p:nvPr>
        </p:nvSpPr>
        <p:spPr/>
        <p:txBody>
          <a:bodyPr/>
          <a:lstStyle/>
          <a:p>
            <a:pPr>
              <a:defRPr/>
            </a:pPr>
            <a:r>
              <a:rPr lang="en-US" altLang="en-US"/>
              <a:t>9/26/21 am</a:t>
            </a:r>
          </a:p>
        </p:txBody>
      </p:sp>
      <p:sp>
        <p:nvSpPr>
          <p:cNvPr id="3" name="Footer Placeholder 2">
            <a:extLst>
              <a:ext uri="{FF2B5EF4-FFF2-40B4-BE49-F238E27FC236}">
                <a16:creationId xmlns:a16="http://schemas.microsoft.com/office/drawing/2014/main" id="{A17B1C36-E426-49B3-958B-53DA1D51E819}"/>
              </a:ext>
            </a:extLst>
          </p:cNvPr>
          <p:cNvSpPr>
            <a:spLocks noGrp="1"/>
          </p:cNvSpPr>
          <p:nvPr>
            <p:ph type="ftr" sz="quarter" idx="4"/>
          </p:nvPr>
        </p:nvSpPr>
        <p:spPr/>
        <p:txBody>
          <a:bodyPr/>
          <a:lstStyle/>
          <a:p>
            <a:pPr>
              <a:defRPr/>
            </a:pPr>
            <a:r>
              <a:rPr lang="en-US" altLang="en-US"/>
              <a:t>Practical Solutions To Problems in the Church</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5F6985F1-F249-4B47-9D1E-49D97B72541E}"/>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DF3DC52-B6EA-4092-BFE5-C62CC8B95946}" type="slidenum">
              <a:rPr lang="en-US" altLang="en-US"/>
              <a:pPr/>
              <a:t>9</a:t>
            </a:fld>
            <a:endParaRPr lang="en-US" altLang="en-US"/>
          </a:p>
        </p:txBody>
      </p:sp>
      <p:sp>
        <p:nvSpPr>
          <p:cNvPr id="26627" name="Rectangle 2">
            <a:extLst>
              <a:ext uri="{FF2B5EF4-FFF2-40B4-BE49-F238E27FC236}">
                <a16:creationId xmlns:a16="http://schemas.microsoft.com/office/drawing/2014/main" id="{B45397FD-E69A-4193-B286-17C112602882}"/>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AAD62EFC-BCE0-4EFC-A1FB-29431F9CE5B4}"/>
              </a:ext>
            </a:extLst>
          </p:cNvPr>
          <p:cNvSpPr>
            <a:spLocks noGrp="1" noChangeArrowheads="1"/>
          </p:cNvSpPr>
          <p:nvPr>
            <p:ph type="body" idx="1"/>
          </p:nvPr>
        </p:nvSpPr>
        <p:spPr>
          <a:noFill/>
        </p:spPr>
        <p:txBody>
          <a:bodyPr/>
          <a:lstStyle/>
          <a:p>
            <a:pPr eaLnBrk="1" hangingPunct="1"/>
            <a:r>
              <a:rPr lang="en-US" altLang="en-US" dirty="0"/>
              <a:t> </a:t>
            </a:r>
          </a:p>
          <a:p>
            <a:pPr eaLnBrk="1" hangingPunct="1"/>
            <a:r>
              <a:rPr lang="en-US" altLang="en-US" dirty="0"/>
              <a:t>2 </a:t>
            </a:r>
            <a:r>
              <a:rPr lang="en-US" altLang="en-US" sz="1400" dirty="0"/>
              <a:t>Tim 1:7-8</a:t>
            </a:r>
          </a:p>
          <a:p>
            <a:pPr eaLnBrk="1" hangingPunct="1"/>
            <a:r>
              <a:rPr lang="en-US" altLang="en-US" sz="1400" dirty="0"/>
              <a:t>For God has not given us a spirit of timidity, but of power and love and discipline. </a:t>
            </a:r>
            <a:r>
              <a:rPr lang="en-US" altLang="en-US" sz="1400" b="1" dirty="0"/>
              <a:t>8 </a:t>
            </a:r>
            <a:r>
              <a:rPr lang="en-US" altLang="en-US" sz="1400" dirty="0"/>
              <a:t>Therefore do not be ashamed of the testimony of our Lord, or of me His prisoner; but join with </a:t>
            </a:r>
            <a:r>
              <a:rPr lang="en-US" altLang="en-US" sz="1400" i="1" dirty="0"/>
              <a:t>me </a:t>
            </a:r>
            <a:r>
              <a:rPr lang="en-US" altLang="en-US" sz="1400" dirty="0"/>
              <a:t>in suffering for the gospel according to the power of God,</a:t>
            </a:r>
          </a:p>
          <a:p>
            <a:pPr eaLnBrk="1" hangingPunct="1"/>
            <a:endParaRPr lang="en-US" altLang="en-US" dirty="0"/>
          </a:p>
        </p:txBody>
      </p:sp>
      <p:sp>
        <p:nvSpPr>
          <p:cNvPr id="2" name="Date Placeholder 1">
            <a:extLst>
              <a:ext uri="{FF2B5EF4-FFF2-40B4-BE49-F238E27FC236}">
                <a16:creationId xmlns:a16="http://schemas.microsoft.com/office/drawing/2014/main" id="{CA8FE440-A6FD-4766-9B7C-5965834D40E7}"/>
              </a:ext>
            </a:extLst>
          </p:cNvPr>
          <p:cNvSpPr>
            <a:spLocks noGrp="1"/>
          </p:cNvSpPr>
          <p:nvPr>
            <p:ph type="dt" idx="1"/>
          </p:nvPr>
        </p:nvSpPr>
        <p:spPr/>
        <p:txBody>
          <a:bodyPr/>
          <a:lstStyle/>
          <a:p>
            <a:pPr>
              <a:defRPr/>
            </a:pPr>
            <a:r>
              <a:rPr lang="en-US" altLang="en-US"/>
              <a:t>9/26/21 am</a:t>
            </a:r>
          </a:p>
        </p:txBody>
      </p:sp>
      <p:sp>
        <p:nvSpPr>
          <p:cNvPr id="3" name="Footer Placeholder 2">
            <a:extLst>
              <a:ext uri="{FF2B5EF4-FFF2-40B4-BE49-F238E27FC236}">
                <a16:creationId xmlns:a16="http://schemas.microsoft.com/office/drawing/2014/main" id="{E2068812-71B1-4714-BC65-2579DBFD6D79}"/>
              </a:ext>
            </a:extLst>
          </p:cNvPr>
          <p:cNvSpPr>
            <a:spLocks noGrp="1"/>
          </p:cNvSpPr>
          <p:nvPr>
            <p:ph type="ftr" sz="quarter" idx="4"/>
          </p:nvPr>
        </p:nvSpPr>
        <p:spPr/>
        <p:txBody>
          <a:bodyPr/>
          <a:lstStyle/>
          <a:p>
            <a:pPr>
              <a:defRPr/>
            </a:pPr>
            <a:r>
              <a:rPr lang="en-US" altLang="en-US"/>
              <a:t>Practical Solutions To Problems in the Church</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pPr>
              <a:defRPr/>
            </a:pPr>
            <a:endParaRPr lang="en-US" alt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pPr>
              <a:defRPr/>
            </a:pPr>
            <a:endParaRPr lang="en-US" alt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5DFB8D5-A709-45CF-98B6-5CB108D8D267}" type="slidenum">
              <a:rPr lang="en-US" altLang="en-US" smtClean="0"/>
              <a:pPr/>
              <a:t>‹#›</a:t>
            </a:fld>
            <a:endParaRPr lang="en-US" altLang="en-US"/>
          </a:p>
        </p:txBody>
      </p:sp>
    </p:spTree>
    <p:extLst>
      <p:ext uri="{BB962C8B-B14F-4D97-AF65-F5344CB8AC3E}">
        <p14:creationId xmlns:p14="http://schemas.microsoft.com/office/powerpoint/2010/main" val="3780989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C839231-10E4-4965-B28F-B67391DB67B2}" type="slidenum">
              <a:rPr lang="en-US" altLang="en-US" smtClean="0"/>
              <a:pPr/>
              <a:t>‹#›</a:t>
            </a:fld>
            <a:endParaRPr lang="en-US" altLang="en-US"/>
          </a:p>
        </p:txBody>
      </p:sp>
    </p:spTree>
    <p:extLst>
      <p:ext uri="{BB962C8B-B14F-4D97-AF65-F5344CB8AC3E}">
        <p14:creationId xmlns:p14="http://schemas.microsoft.com/office/powerpoint/2010/main" val="2681931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C839231-10E4-4965-B28F-B67391DB67B2}" type="slidenum">
              <a:rPr lang="en-US" altLang="en-US" smtClean="0"/>
              <a:pPr/>
              <a:t>‹#›</a:t>
            </a:fld>
            <a:endParaRPr lang="en-US" altLang="en-US"/>
          </a:p>
        </p:txBody>
      </p:sp>
    </p:spTree>
    <p:extLst>
      <p:ext uri="{BB962C8B-B14F-4D97-AF65-F5344CB8AC3E}">
        <p14:creationId xmlns:p14="http://schemas.microsoft.com/office/powerpoint/2010/main" val="426891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C839231-10E4-4965-B28F-B67391DB67B2}" type="slidenum">
              <a:rPr lang="en-US" altLang="en-US" smtClean="0"/>
              <a:pPr/>
              <a:t>‹#›</a:t>
            </a:fld>
            <a:endParaRPr lang="en-US" altLang="en-US"/>
          </a:p>
        </p:txBody>
      </p:sp>
    </p:spTree>
    <p:extLst>
      <p:ext uri="{BB962C8B-B14F-4D97-AF65-F5344CB8AC3E}">
        <p14:creationId xmlns:p14="http://schemas.microsoft.com/office/powerpoint/2010/main" val="2690038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C839231-10E4-4965-B28F-B67391DB67B2}" type="slidenum">
              <a:rPr lang="en-US" altLang="en-US" smtClean="0"/>
              <a:pPr/>
              <a:t>‹#›</a:t>
            </a:fld>
            <a:endParaRPr lang="en-US" altLang="en-US"/>
          </a:p>
        </p:txBody>
      </p:sp>
    </p:spTree>
    <p:extLst>
      <p:ext uri="{BB962C8B-B14F-4D97-AF65-F5344CB8AC3E}">
        <p14:creationId xmlns:p14="http://schemas.microsoft.com/office/powerpoint/2010/main" val="722209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fld id="{9C839231-10E4-4965-B28F-B67391DB67B2}" type="slidenum">
              <a:rPr lang="en-US" altLang="en-US" smtClean="0"/>
              <a:pPr/>
              <a:t>‹#›</a:t>
            </a:fld>
            <a:endParaRPr lang="en-US" altLang="en-US"/>
          </a:p>
        </p:txBody>
      </p:sp>
    </p:spTree>
    <p:extLst>
      <p:ext uri="{BB962C8B-B14F-4D97-AF65-F5344CB8AC3E}">
        <p14:creationId xmlns:p14="http://schemas.microsoft.com/office/powerpoint/2010/main" val="41687948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a:xfrm>
            <a:off x="561111" y="6391838"/>
            <a:ext cx="3644282" cy="304801"/>
          </a:xfrm>
        </p:spPr>
        <p:txBody>
          <a:bodyPr/>
          <a:lstStyle/>
          <a:p>
            <a:pPr>
              <a:defRPr/>
            </a:pPr>
            <a:endParaRPr lang="en-US" altLang="en-US"/>
          </a:p>
        </p:txBody>
      </p:sp>
      <p:sp>
        <p:nvSpPr>
          <p:cNvPr id="9" name="Slide Number Placeholder 8"/>
          <p:cNvSpPr>
            <a:spLocks noGrp="1"/>
          </p:cNvSpPr>
          <p:nvPr>
            <p:ph type="sldNum" sz="quarter" idx="12"/>
          </p:nvPr>
        </p:nvSpPr>
        <p:spPr/>
        <p:txBody>
          <a:bodyPr/>
          <a:lstStyle/>
          <a:p>
            <a:fld id="{9C839231-10E4-4965-B28F-B67391DB67B2}" type="slidenum">
              <a:rPr lang="en-US" altLang="en-US" smtClean="0"/>
              <a:pPr/>
              <a:t>‹#›</a:t>
            </a:fld>
            <a:endParaRPr lang="en-US" altLang="en-US"/>
          </a:p>
        </p:txBody>
      </p:sp>
    </p:spTree>
    <p:extLst>
      <p:ext uri="{BB962C8B-B14F-4D97-AF65-F5344CB8AC3E}">
        <p14:creationId xmlns:p14="http://schemas.microsoft.com/office/powerpoint/2010/main" val="9685032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F4BDE41F-1588-47EC-9F31-42AB1A4104CB}" type="slidenum">
              <a:rPr lang="en-US" altLang="en-US" smtClean="0"/>
              <a:pPr/>
              <a:t>‹#›</a:t>
            </a:fld>
            <a:endParaRPr lang="en-US" altLang="en-US"/>
          </a:p>
        </p:txBody>
      </p:sp>
    </p:spTree>
    <p:extLst>
      <p:ext uri="{BB962C8B-B14F-4D97-AF65-F5344CB8AC3E}">
        <p14:creationId xmlns:p14="http://schemas.microsoft.com/office/powerpoint/2010/main" val="4254675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80FF7D4-8E3F-4C06-8744-65643C2E1D11}" type="slidenum">
              <a:rPr lang="en-US" altLang="en-US" smtClean="0"/>
              <a:pPr/>
              <a:t>‹#›</a:t>
            </a:fld>
            <a:endParaRPr lang="en-US" altLang="en-US"/>
          </a:p>
        </p:txBody>
      </p:sp>
    </p:spTree>
    <p:extLst>
      <p:ext uri="{BB962C8B-B14F-4D97-AF65-F5344CB8AC3E}">
        <p14:creationId xmlns:p14="http://schemas.microsoft.com/office/powerpoint/2010/main" val="3350935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9630B946-0B88-47EC-83A2-274661AEBDD7}" type="slidenum">
              <a:rPr lang="en-US" altLang="en-US" smtClean="0"/>
              <a:pPr/>
              <a:t>‹#›</a:t>
            </a:fld>
            <a:endParaRPr lang="en-US" altLang="en-US"/>
          </a:p>
        </p:txBody>
      </p:sp>
    </p:spTree>
    <p:extLst>
      <p:ext uri="{BB962C8B-B14F-4D97-AF65-F5344CB8AC3E}">
        <p14:creationId xmlns:p14="http://schemas.microsoft.com/office/powerpoint/2010/main" val="1875390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BE5C8FF-FE3E-4562-9E5F-0D02D355B872}" type="slidenum">
              <a:rPr lang="en-US" altLang="en-US" smtClean="0"/>
              <a:pPr/>
              <a:t>‹#›</a:t>
            </a:fld>
            <a:endParaRPr lang="en-US" altLang="en-US"/>
          </a:p>
        </p:txBody>
      </p:sp>
    </p:spTree>
    <p:extLst>
      <p:ext uri="{BB962C8B-B14F-4D97-AF65-F5344CB8AC3E}">
        <p14:creationId xmlns:p14="http://schemas.microsoft.com/office/powerpoint/2010/main" val="2079390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B0128512-9649-4857-9184-A71338D87A13}" type="slidenum">
              <a:rPr lang="en-US" altLang="en-US" smtClean="0"/>
              <a:pPr/>
              <a:t>‹#›</a:t>
            </a:fld>
            <a:endParaRPr lang="en-US" altLang="en-US"/>
          </a:p>
        </p:txBody>
      </p:sp>
    </p:spTree>
    <p:extLst>
      <p:ext uri="{BB962C8B-B14F-4D97-AF65-F5344CB8AC3E}">
        <p14:creationId xmlns:p14="http://schemas.microsoft.com/office/powerpoint/2010/main" val="372266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fld id="{2C1F3B2F-6B08-4050-B570-CE96FB74436E}" type="slidenum">
              <a:rPr lang="en-US" altLang="en-US" smtClean="0"/>
              <a:pPr/>
              <a:t>‹#›</a:t>
            </a:fld>
            <a:endParaRPr lang="en-US" altLang="en-US"/>
          </a:p>
        </p:txBody>
      </p:sp>
    </p:spTree>
    <p:extLst>
      <p:ext uri="{BB962C8B-B14F-4D97-AF65-F5344CB8AC3E}">
        <p14:creationId xmlns:p14="http://schemas.microsoft.com/office/powerpoint/2010/main" val="2930763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fld id="{40FD5900-9552-4401-81BA-C2B3B5912E7A}" type="slidenum">
              <a:rPr lang="en-US" altLang="en-US" smtClean="0"/>
              <a:pPr/>
              <a:t>‹#›</a:t>
            </a:fld>
            <a:endParaRPr lang="en-US" altLang="en-US"/>
          </a:p>
        </p:txBody>
      </p:sp>
    </p:spTree>
    <p:extLst>
      <p:ext uri="{BB962C8B-B14F-4D97-AF65-F5344CB8AC3E}">
        <p14:creationId xmlns:p14="http://schemas.microsoft.com/office/powerpoint/2010/main" val="596319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46F533C-73CD-4579-8F1A-A6E8E9216C6E}" type="slidenum">
              <a:rPr lang="en-US" altLang="en-US" smtClean="0"/>
              <a:pPr/>
              <a:t>‹#›</a:t>
            </a:fld>
            <a:endParaRPr lang="en-US" altLang="en-US"/>
          </a:p>
        </p:txBody>
      </p:sp>
    </p:spTree>
    <p:extLst>
      <p:ext uri="{BB962C8B-B14F-4D97-AF65-F5344CB8AC3E}">
        <p14:creationId xmlns:p14="http://schemas.microsoft.com/office/powerpoint/2010/main" val="3459136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145CD-E353-49E4-B222-4BFC22D84FFB}" type="slidenum">
              <a:rPr lang="en-US" altLang="en-US" smtClean="0"/>
              <a:pPr/>
              <a:t>‹#›</a:t>
            </a:fld>
            <a:endParaRPr lang="en-US" altLang="en-US"/>
          </a:p>
        </p:txBody>
      </p:sp>
    </p:spTree>
    <p:extLst>
      <p:ext uri="{BB962C8B-B14F-4D97-AF65-F5344CB8AC3E}">
        <p14:creationId xmlns:p14="http://schemas.microsoft.com/office/powerpoint/2010/main" val="264367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E1183CA-BDFE-4464-B57D-22C96EB69BE1}" type="slidenum">
              <a:rPr lang="en-US" altLang="en-US" smtClean="0"/>
              <a:pPr/>
              <a:t>‹#›</a:t>
            </a:fld>
            <a:endParaRPr lang="en-US" altLang="en-US"/>
          </a:p>
        </p:txBody>
      </p:sp>
    </p:spTree>
    <p:extLst>
      <p:ext uri="{BB962C8B-B14F-4D97-AF65-F5344CB8AC3E}">
        <p14:creationId xmlns:p14="http://schemas.microsoft.com/office/powerpoint/2010/main" val="3953673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pPr>
              <a:defRPr/>
            </a:pPr>
            <a:endParaRPr lang="en-US" alt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pPr>
              <a:defRPr/>
            </a:pPr>
            <a:endParaRPr lang="en-US" alt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C839231-10E4-4965-B28F-B67391DB67B2}" type="slidenum">
              <a:rPr lang="en-US" altLang="en-US" smtClean="0"/>
              <a:pPr/>
              <a:t>‹#›</a:t>
            </a:fld>
            <a:endParaRPr lang="en-US" altLang="en-US"/>
          </a:p>
        </p:txBody>
      </p:sp>
    </p:spTree>
    <p:extLst>
      <p:ext uri="{BB962C8B-B14F-4D97-AF65-F5344CB8AC3E}">
        <p14:creationId xmlns:p14="http://schemas.microsoft.com/office/powerpoint/2010/main" val="2237763180"/>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 id="2147483724" r:id="rId15"/>
    <p:sldLayoutId id="2147483725" r:id="rId16"/>
    <p:sldLayoutId id="2147483726" r:id="rId17"/>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BB8CA9B-347F-45B4-8D1F-44D1442D1B9D}"/>
              </a:ext>
            </a:extLst>
          </p:cNvPr>
          <p:cNvSpPr>
            <a:spLocks noGrp="1" noChangeArrowheads="1"/>
          </p:cNvSpPr>
          <p:nvPr>
            <p:ph type="ctrTitle"/>
          </p:nvPr>
        </p:nvSpPr>
        <p:spPr/>
        <p:txBody>
          <a:bodyPr/>
          <a:lstStyle/>
          <a:p>
            <a:pPr eaLnBrk="1" hangingPunct="1"/>
            <a:r>
              <a:rPr lang="en-US" altLang="en-US" sz="4600" dirty="0"/>
              <a:t>Practical Solutions To Problems In The Church</a:t>
            </a:r>
          </a:p>
        </p:txBody>
      </p:sp>
      <p:sp>
        <p:nvSpPr>
          <p:cNvPr id="5123" name="Rectangle 3">
            <a:extLst>
              <a:ext uri="{FF2B5EF4-FFF2-40B4-BE49-F238E27FC236}">
                <a16:creationId xmlns:a16="http://schemas.microsoft.com/office/drawing/2014/main" id="{5780FCB3-8A84-477F-820B-F1A9E127E470}"/>
              </a:ext>
            </a:extLst>
          </p:cNvPr>
          <p:cNvSpPr>
            <a:spLocks noGrp="1" noChangeArrowheads="1"/>
          </p:cNvSpPr>
          <p:nvPr>
            <p:ph type="subTitle" idx="1"/>
          </p:nvPr>
        </p:nvSpPr>
        <p:spPr>
          <a:xfrm>
            <a:off x="5029200" y="4267200"/>
            <a:ext cx="5486400" cy="1752600"/>
          </a:xfrm>
        </p:spPr>
        <p:txBody>
          <a:bodyPr/>
          <a:lstStyle/>
          <a:p>
            <a:pPr eaLnBrk="1" hangingPunct="1"/>
            <a:r>
              <a:rPr lang="en-US" altLang="en-US"/>
              <a:t>1 Corinthians 16:10-14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9EE13C3C-6695-40A8-8F19-DC24F3F628BE}"/>
              </a:ext>
            </a:extLst>
          </p:cNvPr>
          <p:cNvSpPr>
            <a:spLocks noGrp="1" noChangeArrowheads="1"/>
          </p:cNvSpPr>
          <p:nvPr>
            <p:ph type="title"/>
          </p:nvPr>
        </p:nvSpPr>
        <p:spPr>
          <a:xfrm>
            <a:off x="1981200" y="838200"/>
            <a:ext cx="8229600" cy="914400"/>
          </a:xfrm>
        </p:spPr>
        <p:txBody>
          <a:bodyPr/>
          <a:lstStyle/>
          <a:p>
            <a:pPr algn="ctr" eaLnBrk="1" hangingPunct="1"/>
            <a:r>
              <a:rPr lang="en-US" altLang="en-US" sz="4400" b="1" dirty="0"/>
              <a:t>Warnings for the </a:t>
            </a:r>
            <a:r>
              <a:rPr lang="en-US" altLang="en-US" sz="4400" b="1" dirty="0">
                <a:solidFill>
                  <a:srgbClr val="FFFF66"/>
                </a:solidFill>
              </a:rPr>
              <a:t>IMMATURE</a:t>
            </a:r>
            <a:endParaRPr lang="en-US" altLang="en-US" sz="4400" dirty="0">
              <a:solidFill>
                <a:srgbClr val="FFFF66"/>
              </a:solidFill>
            </a:endParaRPr>
          </a:p>
        </p:txBody>
      </p:sp>
      <p:sp>
        <p:nvSpPr>
          <p:cNvPr id="27651" name="Rectangle 3">
            <a:extLst>
              <a:ext uri="{FF2B5EF4-FFF2-40B4-BE49-F238E27FC236}">
                <a16:creationId xmlns:a16="http://schemas.microsoft.com/office/drawing/2014/main" id="{5EFFA846-A873-4050-B964-71038F549685}"/>
              </a:ext>
            </a:extLst>
          </p:cNvPr>
          <p:cNvSpPr>
            <a:spLocks noGrp="1" noChangeArrowheads="1"/>
          </p:cNvSpPr>
          <p:nvPr>
            <p:ph idx="1"/>
          </p:nvPr>
        </p:nvSpPr>
        <p:spPr>
          <a:xfrm>
            <a:off x="533400" y="2514600"/>
            <a:ext cx="11049000" cy="3886200"/>
          </a:xfrm>
        </p:spPr>
        <p:txBody>
          <a:bodyPr/>
          <a:lstStyle/>
          <a:p>
            <a:pPr eaLnBrk="1" hangingPunct="1"/>
            <a:r>
              <a:rPr lang="en-US" altLang="en-US" sz="3200" dirty="0">
                <a:solidFill>
                  <a:schemeClr val="tx1"/>
                </a:solidFill>
              </a:rPr>
              <a:t>The idea of </a:t>
            </a:r>
            <a:r>
              <a:rPr lang="en-US" altLang="en-US" sz="3200" b="1" dirty="0">
                <a:solidFill>
                  <a:schemeClr val="tx1"/>
                </a:solidFill>
              </a:rPr>
              <a:t>becoming complete</a:t>
            </a:r>
            <a:r>
              <a:rPr lang="en-US" altLang="en-US" sz="3200" dirty="0">
                <a:solidFill>
                  <a:schemeClr val="tx1"/>
                </a:solidFill>
              </a:rPr>
              <a:t> – </a:t>
            </a:r>
            <a:r>
              <a:rPr lang="en-US" altLang="en-US" sz="3200" b="1" dirty="0">
                <a:solidFill>
                  <a:schemeClr val="tx1"/>
                </a:solidFill>
              </a:rPr>
              <a:t>mature</a:t>
            </a:r>
            <a:r>
              <a:rPr lang="en-US" altLang="en-US" sz="3200" dirty="0">
                <a:solidFill>
                  <a:schemeClr val="tx1"/>
                </a:solidFill>
              </a:rPr>
              <a:t> &amp; </a:t>
            </a:r>
            <a:r>
              <a:rPr lang="en-US" altLang="en-US" sz="3200" b="1" dirty="0">
                <a:solidFill>
                  <a:schemeClr val="tx1"/>
                </a:solidFill>
              </a:rPr>
              <a:t>fully grown</a:t>
            </a:r>
            <a:r>
              <a:rPr lang="en-US" altLang="en-US" sz="3200" dirty="0">
                <a:solidFill>
                  <a:schemeClr val="tx1"/>
                </a:solidFill>
              </a:rPr>
              <a:t>. (Matthew 19:21; 1 Corinthians 14:20; </a:t>
            </a:r>
            <a:r>
              <a:rPr lang="en-US" altLang="en-US" sz="3200" b="1" dirty="0">
                <a:solidFill>
                  <a:schemeClr val="tx1"/>
                </a:solidFill>
              </a:rPr>
              <a:t>Philippians 3:15-16</a:t>
            </a:r>
            <a:r>
              <a:rPr lang="en-US" altLang="en-US" sz="3200" dirty="0">
                <a:solidFill>
                  <a:schemeClr val="tx1"/>
                </a:solidFill>
              </a:rPr>
              <a:t>; Ephesians 4:13; </a:t>
            </a:r>
            <a:r>
              <a:rPr lang="en-US" altLang="en-US" sz="3200" b="1" dirty="0">
                <a:solidFill>
                  <a:schemeClr val="tx1"/>
                </a:solidFill>
              </a:rPr>
              <a:t>Colossians 1:28</a:t>
            </a:r>
            <a:r>
              <a:rPr lang="en-US" altLang="en-US" sz="3200" dirty="0">
                <a:solidFill>
                  <a:schemeClr val="tx1"/>
                </a:solidFill>
              </a:rPr>
              <a:t>;   James 1:4; Hebrews 5:14)</a:t>
            </a:r>
          </a:p>
          <a:p>
            <a:pPr eaLnBrk="1" hangingPunct="1"/>
            <a:r>
              <a:rPr lang="en-US" altLang="en-US" sz="3200" dirty="0">
                <a:solidFill>
                  <a:schemeClr val="tx1"/>
                </a:solidFill>
              </a:rPr>
              <a:t>It has to be </a:t>
            </a:r>
            <a:r>
              <a:rPr lang="en-US" altLang="en-US" sz="3200" b="1" dirty="0">
                <a:solidFill>
                  <a:schemeClr val="tx1"/>
                </a:solidFill>
              </a:rPr>
              <a:t>pursued</a:t>
            </a:r>
            <a:r>
              <a:rPr lang="en-US" altLang="en-US" sz="3200" dirty="0">
                <a:solidFill>
                  <a:schemeClr val="tx1"/>
                </a:solidFill>
              </a:rPr>
              <a:t>, (</a:t>
            </a:r>
            <a:r>
              <a:rPr lang="en-US" altLang="en-US" sz="3200" b="1" dirty="0">
                <a:solidFill>
                  <a:schemeClr val="tx1"/>
                </a:solidFill>
              </a:rPr>
              <a:t>Hebrews 6:1)</a:t>
            </a:r>
          </a:p>
          <a:p>
            <a:pPr eaLnBrk="1" hangingPunct="1"/>
            <a:r>
              <a:rPr lang="en-US" altLang="en-US" sz="3200" b="1" dirty="0">
                <a:solidFill>
                  <a:schemeClr val="tx1"/>
                </a:solidFill>
              </a:rPr>
              <a:t>Never ending</a:t>
            </a:r>
            <a:r>
              <a:rPr lang="en-US" altLang="en-US" sz="3200" dirty="0">
                <a:solidFill>
                  <a:schemeClr val="tx1"/>
                </a:solidFill>
              </a:rPr>
              <a:t> (</a:t>
            </a:r>
            <a:r>
              <a:rPr lang="en-US" altLang="en-US" sz="3200" b="1" dirty="0">
                <a:solidFill>
                  <a:schemeClr val="tx1"/>
                </a:solidFill>
              </a:rPr>
              <a:t>1 Peter 2:1-3; 2 Peter 1:6-10)</a:t>
            </a:r>
          </a:p>
          <a:p>
            <a:pPr eaLnBrk="1" hangingPunct="1"/>
            <a:r>
              <a:rPr lang="en-US" altLang="en-US" sz="3200" dirty="0">
                <a:solidFill>
                  <a:schemeClr val="tx1"/>
                </a:solidFill>
              </a:rPr>
              <a:t>In “</a:t>
            </a:r>
            <a:r>
              <a:rPr lang="en-US" altLang="en-US" sz="3200" b="1" i="1" dirty="0">
                <a:solidFill>
                  <a:schemeClr val="tx1"/>
                </a:solidFill>
              </a:rPr>
              <a:t>all aspects</a:t>
            </a:r>
            <a:r>
              <a:rPr lang="en-US" altLang="en-US" sz="3200" dirty="0">
                <a:solidFill>
                  <a:schemeClr val="tx1"/>
                </a:solidFill>
              </a:rPr>
              <a:t>” of our life. (</a:t>
            </a:r>
            <a:r>
              <a:rPr lang="en-US" altLang="en-US" sz="3200" b="1" dirty="0">
                <a:solidFill>
                  <a:schemeClr val="tx1"/>
                </a:solidFill>
              </a:rPr>
              <a:t>Ephesians 4:15)</a:t>
            </a:r>
            <a:endParaRPr lang="en-US" alt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fade">
                                      <p:cBhvr>
                                        <p:cTn id="12" dur="500"/>
                                        <p:tgtEl>
                                          <p:spTgt spid="27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fade">
                                      <p:cBhvr>
                                        <p:cTn id="17" dur="500"/>
                                        <p:tgtEl>
                                          <p:spTgt spid="276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fade">
                                      <p:cBhvr>
                                        <p:cTn id="22"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81FAC3B-A315-49C2-B832-2C1E76F8C6A5}"/>
              </a:ext>
            </a:extLst>
          </p:cNvPr>
          <p:cNvSpPr>
            <a:spLocks noGrp="1" noChangeArrowheads="1"/>
          </p:cNvSpPr>
          <p:nvPr>
            <p:ph type="title"/>
          </p:nvPr>
        </p:nvSpPr>
        <p:spPr>
          <a:xfrm>
            <a:off x="1981200" y="741218"/>
            <a:ext cx="8229600" cy="914400"/>
          </a:xfrm>
        </p:spPr>
        <p:txBody>
          <a:bodyPr/>
          <a:lstStyle/>
          <a:p>
            <a:pPr algn="ctr" eaLnBrk="1" hangingPunct="1"/>
            <a:r>
              <a:rPr lang="en-US" altLang="en-US" sz="4400" b="1" dirty="0"/>
              <a:t>Warnings for the </a:t>
            </a:r>
            <a:r>
              <a:rPr lang="en-US" altLang="en-US" sz="4400" b="1" dirty="0">
                <a:solidFill>
                  <a:srgbClr val="FFFF66"/>
                </a:solidFill>
              </a:rPr>
              <a:t>WEAK</a:t>
            </a:r>
            <a:endParaRPr lang="en-US" altLang="en-US" sz="4400" dirty="0">
              <a:solidFill>
                <a:srgbClr val="FFFF66"/>
              </a:solidFill>
            </a:endParaRPr>
          </a:p>
        </p:txBody>
      </p:sp>
      <p:sp>
        <p:nvSpPr>
          <p:cNvPr id="29699" name="Rectangle 3">
            <a:extLst>
              <a:ext uri="{FF2B5EF4-FFF2-40B4-BE49-F238E27FC236}">
                <a16:creationId xmlns:a16="http://schemas.microsoft.com/office/drawing/2014/main" id="{3DAE7B8E-8078-4CDC-9B85-0AFAE843F117}"/>
              </a:ext>
            </a:extLst>
          </p:cNvPr>
          <p:cNvSpPr>
            <a:spLocks noGrp="1" noChangeArrowheads="1"/>
          </p:cNvSpPr>
          <p:nvPr>
            <p:ph idx="1"/>
          </p:nvPr>
        </p:nvSpPr>
        <p:spPr>
          <a:xfrm>
            <a:off x="533400" y="2362200"/>
            <a:ext cx="11125200" cy="4495800"/>
          </a:xfrm>
        </p:spPr>
        <p:txBody>
          <a:bodyPr>
            <a:normAutofit/>
          </a:bodyPr>
          <a:lstStyle/>
          <a:p>
            <a:pPr marL="0" indent="0" eaLnBrk="1" hangingPunct="1">
              <a:buNone/>
            </a:pPr>
            <a:r>
              <a:rPr lang="en-US" altLang="en-US" sz="4000" b="1" i="1" dirty="0">
                <a:solidFill>
                  <a:schemeClr val="accent5">
                    <a:lumMod val="50000"/>
                  </a:schemeClr>
                </a:solidFill>
              </a:rPr>
              <a:t>“Be strong”</a:t>
            </a:r>
            <a:endParaRPr lang="en-US" altLang="en-US" sz="4000" i="1" dirty="0">
              <a:solidFill>
                <a:schemeClr val="accent5">
                  <a:lumMod val="50000"/>
                </a:schemeClr>
              </a:solidFill>
            </a:endParaRPr>
          </a:p>
          <a:p>
            <a:r>
              <a:rPr lang="en-US" altLang="en-US" sz="3400" dirty="0">
                <a:solidFill>
                  <a:schemeClr val="tx1"/>
                </a:solidFill>
              </a:rPr>
              <a:t>Another military concept.</a:t>
            </a:r>
          </a:p>
          <a:p>
            <a:pPr lvl="1"/>
            <a:r>
              <a:rPr lang="en-US" altLang="en-US" sz="3400" dirty="0">
                <a:solidFill>
                  <a:schemeClr val="tx1"/>
                </a:solidFill>
              </a:rPr>
              <a:t>Must be strong to overcome – “</a:t>
            </a:r>
            <a:r>
              <a:rPr lang="en-US" altLang="en-US" sz="3400" b="1" dirty="0">
                <a:solidFill>
                  <a:schemeClr val="tx1"/>
                </a:solidFill>
              </a:rPr>
              <a:t>He who overcomes</a:t>
            </a:r>
            <a:r>
              <a:rPr lang="en-US" altLang="en-US" sz="3400" dirty="0">
                <a:solidFill>
                  <a:schemeClr val="tx1"/>
                </a:solidFill>
              </a:rPr>
              <a:t>” (7 times in </a:t>
            </a:r>
            <a:r>
              <a:rPr lang="en-US" altLang="en-US" sz="3400" b="1" dirty="0">
                <a:solidFill>
                  <a:schemeClr val="tx1"/>
                </a:solidFill>
              </a:rPr>
              <a:t>Revelation Ch’s 2 &amp; 3</a:t>
            </a:r>
            <a:r>
              <a:rPr lang="en-US" altLang="en-US" sz="3400" dirty="0">
                <a:solidFill>
                  <a:schemeClr val="tx1"/>
                </a:solidFill>
              </a:rPr>
              <a:t>)</a:t>
            </a:r>
          </a:p>
          <a:p>
            <a:r>
              <a:rPr lang="en-US" altLang="en-US" sz="3400" dirty="0">
                <a:solidFill>
                  <a:schemeClr val="tx1"/>
                </a:solidFill>
              </a:rPr>
              <a:t>Strength is achieved through </a:t>
            </a:r>
            <a:r>
              <a:rPr lang="en-US" altLang="en-US" sz="3400" b="1" dirty="0">
                <a:solidFill>
                  <a:schemeClr val="tx1"/>
                </a:solidFill>
              </a:rPr>
              <a:t>nourishment</a:t>
            </a:r>
            <a:r>
              <a:rPr lang="en-US" altLang="en-US" sz="3400" dirty="0">
                <a:solidFill>
                  <a:schemeClr val="tx1"/>
                </a:solidFill>
              </a:rPr>
              <a:t> &amp; </a:t>
            </a:r>
            <a:r>
              <a:rPr lang="en-US" altLang="en-US" sz="3400" b="1" dirty="0">
                <a:solidFill>
                  <a:schemeClr val="tx1"/>
                </a:solidFill>
              </a:rPr>
              <a:t>exercise</a:t>
            </a:r>
            <a:r>
              <a:rPr lang="en-US" altLang="en-US" sz="3400" dirty="0">
                <a:solidFill>
                  <a:schemeClr val="tx1"/>
                </a:solidFill>
              </a:rPr>
              <a:t>.</a:t>
            </a:r>
            <a:endParaRPr lang="en-US" altLang="en-US" sz="34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fade">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fade">
                                      <p:cBhvr>
                                        <p:cTn id="12" dur="500"/>
                                        <p:tgtEl>
                                          <p:spTgt spid="29699">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animEffect transition="in" filter="fade">
                                      <p:cBhvr>
                                        <p:cTn id="15" dur="500"/>
                                        <p:tgtEl>
                                          <p:spTgt spid="2969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9699">
                                            <p:txEl>
                                              <p:pRg st="3" end="3"/>
                                            </p:txEl>
                                          </p:spTgt>
                                        </p:tgtEl>
                                        <p:attrNameLst>
                                          <p:attrName>style.visibility</p:attrName>
                                        </p:attrNameLst>
                                      </p:cBhvr>
                                      <p:to>
                                        <p:strVal val="visible"/>
                                      </p:to>
                                    </p:set>
                                    <p:animEffect transition="in" filter="fade">
                                      <p:cBhvr>
                                        <p:cTn id="20" dur="5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6C8269C1-6588-4B8D-B0DA-80A15EB5E6D0}"/>
              </a:ext>
            </a:extLst>
          </p:cNvPr>
          <p:cNvSpPr>
            <a:spLocks noGrp="1" noChangeArrowheads="1"/>
          </p:cNvSpPr>
          <p:nvPr>
            <p:ph type="title"/>
          </p:nvPr>
        </p:nvSpPr>
        <p:spPr>
          <a:xfrm>
            <a:off x="1981200" y="838200"/>
            <a:ext cx="8229600" cy="914400"/>
          </a:xfrm>
        </p:spPr>
        <p:txBody>
          <a:bodyPr/>
          <a:lstStyle/>
          <a:p>
            <a:pPr algn="ctr" eaLnBrk="1" hangingPunct="1"/>
            <a:r>
              <a:rPr lang="en-US" altLang="en-US" sz="4400" b="1" dirty="0"/>
              <a:t>Warnings for the </a:t>
            </a:r>
            <a:r>
              <a:rPr lang="en-US" altLang="en-US" sz="4400" b="1" dirty="0">
                <a:solidFill>
                  <a:srgbClr val="FFFF66"/>
                </a:solidFill>
              </a:rPr>
              <a:t>WEAK</a:t>
            </a:r>
            <a:endParaRPr lang="en-US" altLang="en-US" sz="4400" dirty="0">
              <a:solidFill>
                <a:srgbClr val="FFFF66"/>
              </a:solidFill>
            </a:endParaRPr>
          </a:p>
        </p:txBody>
      </p:sp>
      <p:sp>
        <p:nvSpPr>
          <p:cNvPr id="31747" name="Rectangle 3">
            <a:extLst>
              <a:ext uri="{FF2B5EF4-FFF2-40B4-BE49-F238E27FC236}">
                <a16:creationId xmlns:a16="http://schemas.microsoft.com/office/drawing/2014/main" id="{1981AADB-F901-45D7-8E54-C221AD162537}"/>
              </a:ext>
            </a:extLst>
          </p:cNvPr>
          <p:cNvSpPr>
            <a:spLocks noGrp="1" noChangeArrowheads="1"/>
          </p:cNvSpPr>
          <p:nvPr>
            <p:ph idx="1"/>
          </p:nvPr>
        </p:nvSpPr>
        <p:spPr>
          <a:xfrm>
            <a:off x="533400" y="2438400"/>
            <a:ext cx="11658600" cy="4114800"/>
          </a:xfrm>
        </p:spPr>
        <p:txBody>
          <a:bodyPr>
            <a:noAutofit/>
          </a:bodyPr>
          <a:lstStyle/>
          <a:p>
            <a:pPr marL="0" indent="0">
              <a:buNone/>
            </a:pPr>
            <a:r>
              <a:rPr lang="en-US" altLang="en-US" sz="4000" b="1" dirty="0">
                <a:solidFill>
                  <a:schemeClr val="tx1"/>
                </a:solidFill>
              </a:rPr>
              <a:t>Nourishment</a:t>
            </a:r>
            <a:r>
              <a:rPr lang="en-US" altLang="en-US" sz="3400" dirty="0">
                <a:solidFill>
                  <a:schemeClr val="tx1"/>
                </a:solidFill>
              </a:rPr>
              <a:t>. </a:t>
            </a:r>
          </a:p>
          <a:p>
            <a:r>
              <a:rPr lang="en-US" altLang="en-US" sz="3200" dirty="0">
                <a:solidFill>
                  <a:schemeClr val="tx1"/>
                </a:solidFill>
              </a:rPr>
              <a:t>On the words of faith. (</a:t>
            </a:r>
            <a:r>
              <a:rPr lang="en-US" altLang="en-US" sz="3200" b="1" dirty="0">
                <a:solidFill>
                  <a:schemeClr val="tx1"/>
                </a:solidFill>
              </a:rPr>
              <a:t>1 Timothy 4:6; Matt.13:20-21</a:t>
            </a:r>
            <a:r>
              <a:rPr lang="en-US" altLang="en-US" sz="3200" dirty="0">
                <a:solidFill>
                  <a:schemeClr val="tx1"/>
                </a:solidFill>
              </a:rPr>
              <a:t>)</a:t>
            </a:r>
          </a:p>
          <a:p>
            <a:r>
              <a:rPr lang="en-US" altLang="en-US" sz="3200" dirty="0">
                <a:solidFill>
                  <a:schemeClr val="tx1"/>
                </a:solidFill>
              </a:rPr>
              <a:t>“</a:t>
            </a:r>
            <a:r>
              <a:rPr lang="en-US" altLang="en-US" sz="3200" b="1" i="1" dirty="0">
                <a:solidFill>
                  <a:schemeClr val="tx1"/>
                </a:solidFill>
              </a:rPr>
              <a:t>Wake up and strengthen the things that remain</a:t>
            </a:r>
            <a:r>
              <a:rPr lang="en-US" altLang="en-US" sz="3200" dirty="0">
                <a:solidFill>
                  <a:schemeClr val="tx1"/>
                </a:solidFill>
              </a:rPr>
              <a:t>”, (</a:t>
            </a:r>
            <a:r>
              <a:rPr lang="en-US" altLang="en-US" sz="3200" b="1" dirty="0">
                <a:solidFill>
                  <a:schemeClr val="tx1"/>
                </a:solidFill>
              </a:rPr>
              <a:t>Revelation 3:2</a:t>
            </a:r>
            <a:r>
              <a:rPr lang="en-US" altLang="en-US" sz="3200" dirty="0">
                <a:solidFill>
                  <a:schemeClr val="tx1"/>
                </a:solidFill>
              </a:rPr>
              <a:t>)</a:t>
            </a:r>
          </a:p>
          <a:p>
            <a:r>
              <a:rPr lang="en-US" altLang="en-US" sz="3200" dirty="0">
                <a:solidFill>
                  <a:schemeClr val="tx1"/>
                </a:solidFill>
              </a:rPr>
              <a:t>“</a:t>
            </a:r>
            <a:r>
              <a:rPr lang="en-US" altLang="en-US" sz="3200" b="1" i="1" dirty="0">
                <a:solidFill>
                  <a:schemeClr val="tx1"/>
                </a:solidFill>
              </a:rPr>
              <a:t>Strengthen your hearts</a:t>
            </a:r>
            <a:r>
              <a:rPr lang="en-US" altLang="en-US" sz="3200" dirty="0">
                <a:solidFill>
                  <a:schemeClr val="tx1"/>
                </a:solidFill>
              </a:rPr>
              <a:t>” (</a:t>
            </a:r>
            <a:r>
              <a:rPr lang="en-US" altLang="en-US" sz="3200" b="1" dirty="0">
                <a:solidFill>
                  <a:schemeClr val="tx1"/>
                </a:solidFill>
              </a:rPr>
              <a:t>James 5:7-8</a:t>
            </a:r>
            <a:r>
              <a:rPr lang="en-US" altLang="en-US" sz="3200" dirty="0">
                <a:solidFill>
                  <a:schemeClr val="tx1"/>
                </a:solidFill>
              </a:rPr>
              <a:t>)</a:t>
            </a:r>
          </a:p>
          <a:p>
            <a:r>
              <a:rPr lang="en-US" altLang="en-US" sz="3200" b="1" dirty="0">
                <a:solidFill>
                  <a:schemeClr val="tx1"/>
                </a:solidFill>
              </a:rPr>
              <a:t>Hebrews 12:12-13</a:t>
            </a:r>
            <a:r>
              <a:rPr lang="en-US" altLang="en-US" sz="3200" dirty="0">
                <a:solidFill>
                  <a:schemeClr val="tx1"/>
                </a:solidFill>
              </a:rPr>
              <a:t>, “</a:t>
            </a:r>
            <a:r>
              <a:rPr lang="en-US" altLang="en-US" sz="3200" b="1" i="1" dirty="0">
                <a:solidFill>
                  <a:schemeClr val="tx1"/>
                </a:solidFill>
              </a:rPr>
              <a:t>Therefore, strengthen the hands that are weak</a:t>
            </a:r>
            <a:r>
              <a:rPr lang="en-US" altLang="en-US" sz="3200" dirty="0">
                <a:solidFill>
                  <a:schemeClr val="tx1"/>
                </a:solidFill>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ACBA18BF-8E8D-482E-BFE9-009F9F1FC838}"/>
              </a:ext>
            </a:extLst>
          </p:cNvPr>
          <p:cNvSpPr>
            <a:spLocks noGrp="1" noChangeArrowheads="1"/>
          </p:cNvSpPr>
          <p:nvPr>
            <p:ph type="title"/>
          </p:nvPr>
        </p:nvSpPr>
        <p:spPr>
          <a:xfrm>
            <a:off x="1981200" y="955964"/>
            <a:ext cx="8229600" cy="914400"/>
          </a:xfrm>
        </p:spPr>
        <p:txBody>
          <a:bodyPr/>
          <a:lstStyle/>
          <a:p>
            <a:pPr algn="ctr" eaLnBrk="1" hangingPunct="1"/>
            <a:r>
              <a:rPr lang="en-US" altLang="en-US" sz="4400" b="1" dirty="0"/>
              <a:t>Warnings for the </a:t>
            </a:r>
            <a:r>
              <a:rPr lang="en-US" altLang="en-US" sz="4400" b="1" dirty="0">
                <a:solidFill>
                  <a:srgbClr val="FFFF66"/>
                </a:solidFill>
              </a:rPr>
              <a:t>WEAK</a:t>
            </a:r>
            <a:endParaRPr lang="en-US" altLang="en-US" sz="4400" dirty="0">
              <a:solidFill>
                <a:srgbClr val="FFFF66"/>
              </a:solidFill>
            </a:endParaRPr>
          </a:p>
        </p:txBody>
      </p:sp>
      <p:sp>
        <p:nvSpPr>
          <p:cNvPr id="33795" name="Rectangle 3">
            <a:extLst>
              <a:ext uri="{FF2B5EF4-FFF2-40B4-BE49-F238E27FC236}">
                <a16:creationId xmlns:a16="http://schemas.microsoft.com/office/drawing/2014/main" id="{FF49DE24-C9B6-4C2C-A4AC-EDC2EBE17979}"/>
              </a:ext>
            </a:extLst>
          </p:cNvPr>
          <p:cNvSpPr>
            <a:spLocks noGrp="1" noChangeArrowheads="1"/>
          </p:cNvSpPr>
          <p:nvPr>
            <p:ph idx="1"/>
          </p:nvPr>
        </p:nvSpPr>
        <p:spPr>
          <a:xfrm>
            <a:off x="533400" y="2438400"/>
            <a:ext cx="11201400" cy="4419600"/>
          </a:xfrm>
        </p:spPr>
        <p:txBody>
          <a:bodyPr>
            <a:normAutofit lnSpcReduction="10000"/>
          </a:bodyPr>
          <a:lstStyle/>
          <a:p>
            <a:pPr marL="0" indent="0" eaLnBrk="1" hangingPunct="1">
              <a:buNone/>
            </a:pPr>
            <a:r>
              <a:rPr lang="en-US" altLang="en-US" sz="4000" b="1" dirty="0">
                <a:solidFill>
                  <a:schemeClr val="tx1"/>
                </a:solidFill>
              </a:rPr>
              <a:t>Exercise</a:t>
            </a:r>
            <a:r>
              <a:rPr lang="en-US" altLang="en-US" sz="3200" dirty="0">
                <a:solidFill>
                  <a:schemeClr val="tx1"/>
                </a:solidFill>
              </a:rPr>
              <a:t> – </a:t>
            </a:r>
          </a:p>
          <a:p>
            <a:r>
              <a:rPr lang="en-US" altLang="en-US" sz="3200" dirty="0">
                <a:solidFill>
                  <a:schemeClr val="tx1"/>
                </a:solidFill>
              </a:rPr>
              <a:t>Practice &amp; training makes one stronger. (</a:t>
            </a:r>
            <a:br>
              <a:rPr lang="en-US" altLang="en-US" sz="3200" dirty="0">
                <a:solidFill>
                  <a:schemeClr val="tx1"/>
                </a:solidFill>
              </a:rPr>
            </a:br>
            <a:r>
              <a:rPr lang="en-US" altLang="en-US" sz="3200" b="1" dirty="0">
                <a:solidFill>
                  <a:schemeClr val="tx1"/>
                </a:solidFill>
              </a:rPr>
              <a:t>Hebrews 5:14</a:t>
            </a:r>
            <a:r>
              <a:rPr lang="en-US" altLang="en-US" sz="3200" dirty="0">
                <a:solidFill>
                  <a:schemeClr val="tx1"/>
                </a:solidFill>
              </a:rPr>
              <a:t>, “…</a:t>
            </a:r>
            <a:r>
              <a:rPr lang="en-US" altLang="en-US" sz="3200" b="1" i="1" dirty="0">
                <a:solidFill>
                  <a:schemeClr val="tx1"/>
                </a:solidFill>
              </a:rPr>
              <a:t>because of practice have their senses trained</a:t>
            </a:r>
            <a:r>
              <a:rPr lang="en-US" altLang="en-US" sz="3200" dirty="0">
                <a:solidFill>
                  <a:schemeClr val="tx1"/>
                </a:solidFill>
              </a:rPr>
              <a:t>…”)</a:t>
            </a:r>
          </a:p>
          <a:p>
            <a:r>
              <a:rPr lang="en-US" altLang="en-US" sz="3200" dirty="0">
                <a:solidFill>
                  <a:schemeClr val="tx1"/>
                </a:solidFill>
              </a:rPr>
              <a:t>We need “</a:t>
            </a:r>
            <a:r>
              <a:rPr lang="en-US" altLang="en-US" sz="3200" b="1" i="1" dirty="0">
                <a:solidFill>
                  <a:schemeClr val="tx1"/>
                </a:solidFill>
              </a:rPr>
              <a:t>training in righteousness</a:t>
            </a:r>
            <a:r>
              <a:rPr lang="en-US" altLang="en-US" sz="3200" dirty="0">
                <a:solidFill>
                  <a:schemeClr val="tx1"/>
                </a:solidFill>
              </a:rPr>
              <a:t>”, (</a:t>
            </a:r>
            <a:r>
              <a:rPr lang="en-US" altLang="en-US" sz="3200" b="1" dirty="0">
                <a:solidFill>
                  <a:schemeClr val="tx1"/>
                </a:solidFill>
              </a:rPr>
              <a:t>2 Tim. 3:16)</a:t>
            </a:r>
          </a:p>
          <a:p>
            <a:r>
              <a:rPr lang="en-US" altLang="en-US" sz="3200" dirty="0">
                <a:solidFill>
                  <a:schemeClr val="tx1"/>
                </a:solidFill>
              </a:rPr>
              <a:t>We must complete our training, (</a:t>
            </a:r>
            <a:r>
              <a:rPr lang="en-US" altLang="en-US" sz="3200" b="1" dirty="0">
                <a:solidFill>
                  <a:schemeClr val="tx1"/>
                </a:solidFill>
              </a:rPr>
              <a:t>Luke 6:40)</a:t>
            </a:r>
          </a:p>
          <a:p>
            <a:r>
              <a:rPr lang="en-US" altLang="en-US" sz="3200" dirty="0">
                <a:solidFill>
                  <a:schemeClr val="tx1"/>
                </a:solidFill>
              </a:rPr>
              <a:t>It’s a battle (</a:t>
            </a:r>
            <a:r>
              <a:rPr lang="en-US" altLang="en-US" sz="3200" b="1" dirty="0">
                <a:solidFill>
                  <a:schemeClr val="tx1"/>
                </a:solidFill>
              </a:rPr>
              <a:t>Ephesians 6:10-17</a:t>
            </a:r>
            <a:r>
              <a:rPr lang="en-US" altLang="en-US" sz="3200" dirty="0">
                <a:solidFill>
                  <a:schemeClr val="tx1"/>
                </a:solidFill>
              </a:rPr>
              <a:t>)…</a:t>
            </a:r>
          </a:p>
          <a:p>
            <a:pPr lvl="1"/>
            <a:r>
              <a:rPr lang="en-US" altLang="en-US" sz="3200" dirty="0">
                <a:solidFill>
                  <a:schemeClr val="tx1"/>
                </a:solidFill>
              </a:rPr>
              <a:t>…to the end! (</a:t>
            </a:r>
            <a:r>
              <a:rPr lang="en-US" altLang="en-US" sz="3200" b="1" dirty="0">
                <a:solidFill>
                  <a:schemeClr val="tx1"/>
                </a:solidFill>
              </a:rPr>
              <a:t>Mark 13:13</a:t>
            </a:r>
            <a:r>
              <a:rPr lang="en-US" altLang="en-US" sz="32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fade">
                                      <p:cBhvr>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fade">
                                      <p:cBhvr>
                                        <p:cTn id="12" dur="500"/>
                                        <p:tgtEl>
                                          <p:spTgt spid="33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fade">
                                      <p:cBhvr>
                                        <p:cTn id="17" dur="500"/>
                                        <p:tgtEl>
                                          <p:spTgt spid="337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3795">
                                            <p:txEl>
                                              <p:pRg st="3" end="3"/>
                                            </p:txEl>
                                          </p:spTgt>
                                        </p:tgtEl>
                                        <p:attrNameLst>
                                          <p:attrName>style.visibility</p:attrName>
                                        </p:attrNameLst>
                                      </p:cBhvr>
                                      <p:to>
                                        <p:strVal val="visible"/>
                                      </p:to>
                                    </p:set>
                                    <p:animEffect transition="in" filter="fade">
                                      <p:cBhvr>
                                        <p:cTn id="22" dur="500"/>
                                        <p:tgtEl>
                                          <p:spTgt spid="337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3795">
                                            <p:txEl>
                                              <p:pRg st="4" end="4"/>
                                            </p:txEl>
                                          </p:spTgt>
                                        </p:tgtEl>
                                        <p:attrNameLst>
                                          <p:attrName>style.visibility</p:attrName>
                                        </p:attrNameLst>
                                      </p:cBhvr>
                                      <p:to>
                                        <p:strVal val="visible"/>
                                      </p:to>
                                    </p:set>
                                    <p:animEffect transition="in" filter="fade">
                                      <p:cBhvr>
                                        <p:cTn id="27" dur="500"/>
                                        <p:tgtEl>
                                          <p:spTgt spid="33795">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3795">
                                            <p:txEl>
                                              <p:pRg st="5" end="5"/>
                                            </p:txEl>
                                          </p:spTgt>
                                        </p:tgtEl>
                                        <p:attrNameLst>
                                          <p:attrName>style.visibility</p:attrName>
                                        </p:attrNameLst>
                                      </p:cBhvr>
                                      <p:to>
                                        <p:strVal val="visible"/>
                                      </p:to>
                                    </p:set>
                                    <p:animEffect transition="in" filter="fade">
                                      <p:cBhvr>
                                        <p:cTn id="30" dur="500"/>
                                        <p:tgtEl>
                                          <p:spTgt spid="337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0B3AC4F8-6406-439F-B25E-2E96B9E6DFFC}"/>
              </a:ext>
            </a:extLst>
          </p:cNvPr>
          <p:cNvSpPr>
            <a:spLocks noGrp="1" noChangeArrowheads="1"/>
          </p:cNvSpPr>
          <p:nvPr>
            <p:ph type="title"/>
          </p:nvPr>
        </p:nvSpPr>
        <p:spPr>
          <a:xfrm>
            <a:off x="1752600" y="914400"/>
            <a:ext cx="8686800" cy="914400"/>
          </a:xfrm>
        </p:spPr>
        <p:txBody>
          <a:bodyPr/>
          <a:lstStyle/>
          <a:p>
            <a:pPr eaLnBrk="1" hangingPunct="1"/>
            <a:r>
              <a:rPr lang="en-US" altLang="en-US" sz="4400" b="1" dirty="0"/>
              <a:t>Warnings for the </a:t>
            </a:r>
            <a:r>
              <a:rPr lang="en-US" altLang="en-US" sz="4400" b="1" dirty="0">
                <a:solidFill>
                  <a:srgbClr val="FFFF66"/>
                </a:solidFill>
              </a:rPr>
              <a:t>UNMOTIVATED</a:t>
            </a:r>
            <a:endParaRPr lang="en-US" altLang="en-US" sz="4400" dirty="0">
              <a:solidFill>
                <a:srgbClr val="FFFF66"/>
              </a:solidFill>
            </a:endParaRPr>
          </a:p>
        </p:txBody>
      </p:sp>
      <p:sp>
        <p:nvSpPr>
          <p:cNvPr id="35843" name="Rectangle 3">
            <a:extLst>
              <a:ext uri="{FF2B5EF4-FFF2-40B4-BE49-F238E27FC236}">
                <a16:creationId xmlns:a16="http://schemas.microsoft.com/office/drawing/2014/main" id="{D150414F-8D51-446F-95B1-EF42D603575A}"/>
              </a:ext>
            </a:extLst>
          </p:cNvPr>
          <p:cNvSpPr>
            <a:spLocks noGrp="1" noChangeArrowheads="1"/>
          </p:cNvSpPr>
          <p:nvPr>
            <p:ph idx="1"/>
          </p:nvPr>
        </p:nvSpPr>
        <p:spPr>
          <a:xfrm>
            <a:off x="609600" y="2667000"/>
            <a:ext cx="10972800" cy="3810000"/>
          </a:xfrm>
        </p:spPr>
        <p:txBody>
          <a:bodyPr>
            <a:normAutofit/>
          </a:bodyPr>
          <a:lstStyle/>
          <a:p>
            <a:pPr marL="0" indent="0" eaLnBrk="1" hangingPunct="1">
              <a:buNone/>
            </a:pPr>
            <a:r>
              <a:rPr lang="en-US" altLang="en-US" sz="3200" b="1" i="1" dirty="0">
                <a:solidFill>
                  <a:schemeClr val="tx1"/>
                </a:solidFill>
              </a:rPr>
              <a:t>“Let all that you do be done in love</a:t>
            </a:r>
            <a:r>
              <a:rPr lang="en-US" altLang="en-US" sz="3200" i="1" dirty="0">
                <a:solidFill>
                  <a:schemeClr val="tx1"/>
                </a:solidFill>
              </a:rPr>
              <a:t>”</a:t>
            </a:r>
          </a:p>
          <a:p>
            <a:r>
              <a:rPr lang="en-US" altLang="en-US" sz="3200" dirty="0">
                <a:solidFill>
                  <a:schemeClr val="tx1"/>
                </a:solidFill>
              </a:rPr>
              <a:t>Without love, it profits us nothing. (</a:t>
            </a:r>
            <a:r>
              <a:rPr lang="en-US" altLang="en-US" sz="3200" b="1" dirty="0">
                <a:solidFill>
                  <a:schemeClr val="tx1"/>
                </a:solidFill>
              </a:rPr>
              <a:t>1 Cor. 13:1-3)</a:t>
            </a:r>
          </a:p>
          <a:p>
            <a:r>
              <a:rPr lang="en-US" altLang="en-US" sz="3200" dirty="0">
                <a:solidFill>
                  <a:schemeClr val="tx1"/>
                </a:solidFill>
              </a:rPr>
              <a:t>Solution to their problems. (</a:t>
            </a:r>
            <a:r>
              <a:rPr lang="en-US" altLang="en-US" sz="3200" b="1" dirty="0">
                <a:solidFill>
                  <a:schemeClr val="tx1"/>
                </a:solidFill>
              </a:rPr>
              <a:t>1 Corinthians 8:1; 14:1; Philippians 2:1-3; 1 John 4:7-8; 1 Peter 1:22)</a:t>
            </a:r>
          </a:p>
          <a:p>
            <a:pPr eaLnBrk="1" hangingPunct="1"/>
            <a:r>
              <a:rPr lang="en-US" altLang="en-US" sz="3200" dirty="0">
                <a:solidFill>
                  <a:schemeClr val="tx1"/>
                </a:solidFill>
              </a:rPr>
              <a:t>It’s the </a:t>
            </a:r>
            <a:r>
              <a:rPr lang="en-US" altLang="en-US" sz="3200" b="1" dirty="0">
                <a:solidFill>
                  <a:schemeClr val="tx1"/>
                </a:solidFill>
              </a:rPr>
              <a:t>perfect bond of unity</a:t>
            </a:r>
            <a:r>
              <a:rPr lang="en-US" altLang="en-US" sz="3200" dirty="0">
                <a:solidFill>
                  <a:schemeClr val="tx1"/>
                </a:solidFill>
              </a:rPr>
              <a:t>. (</a:t>
            </a:r>
            <a:r>
              <a:rPr lang="en-US" altLang="en-US" sz="3200" b="1" dirty="0">
                <a:solidFill>
                  <a:schemeClr val="tx1"/>
                </a:solidFill>
              </a:rPr>
              <a:t>Colossians 3:14)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fade">
                                      <p:cBhvr>
                                        <p:cTn id="7" dur="5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fade">
                                      <p:cBhvr>
                                        <p:cTn id="12" dur="500"/>
                                        <p:tgtEl>
                                          <p:spTgt spid="35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fade">
                                      <p:cBhvr>
                                        <p:cTn id="17" dur="500"/>
                                        <p:tgtEl>
                                          <p:spTgt spid="35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Effect transition="in" filter="fade">
                                      <p:cBhvr>
                                        <p:cTn id="22" dur="500"/>
                                        <p:tgtEl>
                                          <p:spTgt spid="35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2CC2307C-7664-457F-93BF-7861F85225E8}"/>
              </a:ext>
            </a:extLst>
          </p:cNvPr>
          <p:cNvSpPr>
            <a:spLocks noGrp="1" noChangeArrowheads="1"/>
          </p:cNvSpPr>
          <p:nvPr>
            <p:ph type="title"/>
          </p:nvPr>
        </p:nvSpPr>
        <p:spPr>
          <a:xfrm>
            <a:off x="1219200" y="609600"/>
            <a:ext cx="9753600" cy="1600200"/>
          </a:xfrm>
        </p:spPr>
        <p:txBody>
          <a:bodyPr>
            <a:normAutofit/>
          </a:bodyPr>
          <a:lstStyle/>
          <a:p>
            <a:pPr algn="ctr" eaLnBrk="1" hangingPunct="1"/>
            <a:r>
              <a:rPr lang="en-US" altLang="en-US" sz="4400" b="1" dirty="0"/>
              <a:t>Practical solutions for problems in the church</a:t>
            </a:r>
            <a:endParaRPr lang="en-US" altLang="en-US" sz="4400" dirty="0">
              <a:solidFill>
                <a:srgbClr val="660033"/>
              </a:solidFill>
            </a:endParaRPr>
          </a:p>
        </p:txBody>
      </p:sp>
      <p:sp>
        <p:nvSpPr>
          <p:cNvPr id="37891" name="Rectangle 3">
            <a:extLst>
              <a:ext uri="{FF2B5EF4-FFF2-40B4-BE49-F238E27FC236}">
                <a16:creationId xmlns:a16="http://schemas.microsoft.com/office/drawing/2014/main" id="{FF846D07-78CC-47D7-8017-1C43A41132F8}"/>
              </a:ext>
            </a:extLst>
          </p:cNvPr>
          <p:cNvSpPr>
            <a:spLocks noGrp="1" noChangeArrowheads="1"/>
          </p:cNvSpPr>
          <p:nvPr>
            <p:ph idx="1"/>
          </p:nvPr>
        </p:nvSpPr>
        <p:spPr>
          <a:xfrm>
            <a:off x="457200" y="2438400"/>
            <a:ext cx="11125200" cy="4038600"/>
          </a:xfrm>
        </p:spPr>
        <p:txBody>
          <a:bodyPr>
            <a:normAutofit lnSpcReduction="10000"/>
          </a:bodyPr>
          <a:lstStyle/>
          <a:p>
            <a:pPr eaLnBrk="1" hangingPunct="1">
              <a:spcBef>
                <a:spcPct val="40000"/>
              </a:spcBef>
            </a:pPr>
            <a:r>
              <a:rPr lang="en-US" altLang="en-US" sz="3600" b="1" dirty="0">
                <a:solidFill>
                  <a:schemeClr val="tx1"/>
                </a:solidFill>
              </a:rPr>
              <a:t>For the slumbering - “</a:t>
            </a:r>
            <a:r>
              <a:rPr lang="en-US" altLang="en-US" sz="3600" b="1" i="1" dirty="0">
                <a:solidFill>
                  <a:schemeClr val="tx1"/>
                </a:solidFill>
              </a:rPr>
              <a:t>Be on the alert”</a:t>
            </a:r>
          </a:p>
          <a:p>
            <a:pPr eaLnBrk="1" hangingPunct="1">
              <a:spcBef>
                <a:spcPct val="40000"/>
              </a:spcBef>
            </a:pPr>
            <a:r>
              <a:rPr lang="en-US" altLang="en-US" sz="3600" b="1" dirty="0">
                <a:solidFill>
                  <a:schemeClr val="tx1"/>
                </a:solidFill>
              </a:rPr>
              <a:t>For the unsteady</a:t>
            </a:r>
            <a:r>
              <a:rPr lang="en-US" altLang="en-US" sz="3600" b="1" i="1" dirty="0">
                <a:solidFill>
                  <a:schemeClr val="tx1"/>
                </a:solidFill>
              </a:rPr>
              <a:t> - “Stand firm in the faith”</a:t>
            </a:r>
          </a:p>
          <a:p>
            <a:pPr eaLnBrk="1" hangingPunct="1">
              <a:spcBef>
                <a:spcPct val="40000"/>
              </a:spcBef>
            </a:pPr>
            <a:r>
              <a:rPr lang="en-US" altLang="en-US" sz="3600" b="1" dirty="0">
                <a:solidFill>
                  <a:schemeClr val="tx1"/>
                </a:solidFill>
              </a:rPr>
              <a:t>For the immature </a:t>
            </a:r>
            <a:r>
              <a:rPr lang="en-US" altLang="en-US" sz="3600" b="1" i="1" dirty="0">
                <a:solidFill>
                  <a:schemeClr val="tx1"/>
                </a:solidFill>
              </a:rPr>
              <a:t>- “Act like men”</a:t>
            </a:r>
          </a:p>
          <a:p>
            <a:pPr eaLnBrk="1" hangingPunct="1">
              <a:spcBef>
                <a:spcPct val="40000"/>
              </a:spcBef>
            </a:pPr>
            <a:r>
              <a:rPr lang="en-US" altLang="en-US" sz="3600" b="1" dirty="0">
                <a:solidFill>
                  <a:schemeClr val="tx1"/>
                </a:solidFill>
              </a:rPr>
              <a:t>For the weak </a:t>
            </a:r>
            <a:r>
              <a:rPr lang="en-US" altLang="en-US" sz="3600" b="1" i="1" dirty="0">
                <a:solidFill>
                  <a:schemeClr val="tx1"/>
                </a:solidFill>
              </a:rPr>
              <a:t>– “Be strong”</a:t>
            </a:r>
          </a:p>
          <a:p>
            <a:pPr eaLnBrk="1" hangingPunct="1">
              <a:spcBef>
                <a:spcPct val="40000"/>
              </a:spcBef>
            </a:pPr>
            <a:r>
              <a:rPr lang="en-US" altLang="en-US" sz="3600" b="1" dirty="0">
                <a:solidFill>
                  <a:schemeClr val="tx1"/>
                </a:solidFill>
              </a:rPr>
              <a:t>For the unmotivated </a:t>
            </a:r>
            <a:r>
              <a:rPr lang="en-US" altLang="en-US" sz="3600" b="1" i="1" dirty="0">
                <a:solidFill>
                  <a:schemeClr val="tx1"/>
                </a:solidFill>
              </a:rPr>
              <a:t>- “Let all that you do be done in love</a:t>
            </a:r>
            <a:r>
              <a:rPr lang="en-US" altLang="en-US" sz="3600" i="1" dirty="0">
                <a:solidFill>
                  <a:schemeClr val="tx1"/>
                </a:solidFill>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5E2D92D-6BCF-46E3-BCD0-8FE720FD53BD}"/>
              </a:ext>
            </a:extLst>
          </p:cNvPr>
          <p:cNvSpPr>
            <a:spLocks noGrp="1" noChangeArrowheads="1"/>
          </p:cNvSpPr>
          <p:nvPr>
            <p:ph type="title"/>
          </p:nvPr>
        </p:nvSpPr>
        <p:spPr/>
        <p:txBody>
          <a:bodyPr/>
          <a:lstStyle/>
          <a:p>
            <a:pPr eaLnBrk="1" hangingPunct="1"/>
            <a:r>
              <a:rPr lang="en-US" altLang="en-US" sz="4000" b="1"/>
              <a:t>Paul Addressed Problems in the Church at Corinth…</a:t>
            </a:r>
          </a:p>
        </p:txBody>
      </p:sp>
      <p:sp>
        <p:nvSpPr>
          <p:cNvPr id="7171" name="Rectangle 3">
            <a:extLst>
              <a:ext uri="{FF2B5EF4-FFF2-40B4-BE49-F238E27FC236}">
                <a16:creationId xmlns:a16="http://schemas.microsoft.com/office/drawing/2014/main" id="{85D3CAC0-1569-48DB-AD4F-B0F866B15DCF}"/>
              </a:ext>
            </a:extLst>
          </p:cNvPr>
          <p:cNvSpPr>
            <a:spLocks noGrp="1" noChangeArrowheads="1"/>
          </p:cNvSpPr>
          <p:nvPr>
            <p:ph idx="1"/>
          </p:nvPr>
        </p:nvSpPr>
        <p:spPr>
          <a:xfrm>
            <a:off x="457200" y="2514600"/>
            <a:ext cx="11125200" cy="3886200"/>
          </a:xfrm>
        </p:spPr>
        <p:txBody>
          <a:bodyPr numCol="2">
            <a:normAutofit/>
          </a:bodyPr>
          <a:lstStyle/>
          <a:p>
            <a:pPr eaLnBrk="1" hangingPunct="1">
              <a:lnSpc>
                <a:spcPct val="90000"/>
              </a:lnSpc>
            </a:pPr>
            <a:r>
              <a:rPr lang="en-US" altLang="en-US" sz="2800" dirty="0"/>
              <a:t>Division/denominationalism </a:t>
            </a:r>
            <a:r>
              <a:rPr lang="en-US" altLang="en-US" sz="2800" dirty="0">
                <a:solidFill>
                  <a:schemeClr val="bg1"/>
                </a:solidFill>
              </a:rPr>
              <a:t> 3</a:t>
            </a:r>
          </a:p>
          <a:p>
            <a:pPr eaLnBrk="1" hangingPunct="1">
              <a:lnSpc>
                <a:spcPct val="90000"/>
              </a:lnSpc>
            </a:pPr>
            <a:r>
              <a:rPr lang="en-US" altLang="en-US" sz="2800" dirty="0"/>
              <a:t>Worldly wisdom – </a:t>
            </a:r>
            <a:r>
              <a:rPr lang="en-US" altLang="en-US" sz="2800" dirty="0">
                <a:solidFill>
                  <a:schemeClr val="bg1"/>
                </a:solidFill>
              </a:rPr>
              <a:t>Ch. 2</a:t>
            </a:r>
          </a:p>
          <a:p>
            <a:pPr eaLnBrk="1" hangingPunct="1">
              <a:lnSpc>
                <a:spcPct val="90000"/>
              </a:lnSpc>
            </a:pPr>
            <a:r>
              <a:rPr lang="en-US" altLang="en-US" sz="2800" dirty="0"/>
              <a:t>Immorality being accepted </a:t>
            </a:r>
            <a:endParaRPr lang="en-US" altLang="en-US" sz="2800" dirty="0">
              <a:solidFill>
                <a:schemeClr val="bg1"/>
              </a:solidFill>
            </a:endParaRPr>
          </a:p>
          <a:p>
            <a:pPr eaLnBrk="1" hangingPunct="1">
              <a:lnSpc>
                <a:spcPct val="90000"/>
              </a:lnSpc>
            </a:pPr>
            <a:r>
              <a:rPr lang="en-US" altLang="en-US" sz="2800" dirty="0"/>
              <a:t>Brethren suing brethren </a:t>
            </a:r>
            <a:endParaRPr lang="en-US" altLang="en-US" sz="2800" dirty="0">
              <a:solidFill>
                <a:schemeClr val="bg1"/>
              </a:solidFill>
            </a:endParaRPr>
          </a:p>
          <a:p>
            <a:pPr eaLnBrk="1" hangingPunct="1">
              <a:lnSpc>
                <a:spcPct val="90000"/>
              </a:lnSpc>
            </a:pPr>
            <a:r>
              <a:rPr lang="en-US" altLang="en-US" sz="2800" dirty="0"/>
              <a:t>Marriage relationship </a:t>
            </a:r>
            <a:r>
              <a:rPr lang="en-US" altLang="en-US" sz="2800" dirty="0">
                <a:solidFill>
                  <a:schemeClr val="bg1"/>
                </a:solidFill>
              </a:rPr>
              <a:t> 7</a:t>
            </a:r>
          </a:p>
          <a:p>
            <a:pPr eaLnBrk="1" hangingPunct="1">
              <a:lnSpc>
                <a:spcPct val="90000"/>
              </a:lnSpc>
            </a:pPr>
            <a:r>
              <a:rPr lang="en-US" altLang="en-US" sz="2800" dirty="0"/>
              <a:t>Liberties/Eating of meat</a:t>
            </a:r>
          </a:p>
          <a:p>
            <a:pPr>
              <a:lnSpc>
                <a:spcPct val="90000"/>
              </a:lnSpc>
            </a:pPr>
            <a:r>
              <a:rPr lang="en-US" altLang="en-US" sz="2800" dirty="0"/>
              <a:t>Preaching of the gospel </a:t>
            </a:r>
            <a:endParaRPr lang="en-US" altLang="en-US" sz="2800" dirty="0">
              <a:solidFill>
                <a:schemeClr val="bg1"/>
              </a:solidFill>
            </a:endParaRPr>
          </a:p>
          <a:p>
            <a:pPr>
              <a:lnSpc>
                <a:spcPct val="90000"/>
              </a:lnSpc>
            </a:pPr>
            <a:r>
              <a:rPr lang="en-US" altLang="en-US" sz="2800" dirty="0"/>
              <a:t>Liberties – </a:t>
            </a:r>
            <a:r>
              <a:rPr lang="en-US" altLang="en-US" sz="2800" dirty="0">
                <a:solidFill>
                  <a:schemeClr val="bg1"/>
                </a:solidFill>
              </a:rPr>
              <a:t>Ch. 10</a:t>
            </a:r>
          </a:p>
          <a:p>
            <a:pPr>
              <a:lnSpc>
                <a:spcPct val="90000"/>
              </a:lnSpc>
            </a:pPr>
            <a:r>
              <a:rPr lang="en-US" altLang="en-US" sz="2800" dirty="0"/>
              <a:t>Worship / Lord’s Supper</a:t>
            </a:r>
            <a:endParaRPr lang="en-US" altLang="en-US" sz="2800" dirty="0">
              <a:solidFill>
                <a:schemeClr val="bg1"/>
              </a:solidFill>
            </a:endParaRPr>
          </a:p>
          <a:p>
            <a:pPr>
              <a:lnSpc>
                <a:spcPct val="90000"/>
              </a:lnSpc>
            </a:pPr>
            <a:r>
              <a:rPr lang="en-US" altLang="en-US" sz="2800" dirty="0"/>
              <a:t>Use of spiritual gifts</a:t>
            </a:r>
            <a:endParaRPr lang="en-US" altLang="en-US" sz="2800" dirty="0">
              <a:solidFill>
                <a:schemeClr val="bg1"/>
              </a:solidFill>
            </a:endParaRPr>
          </a:p>
          <a:p>
            <a:pPr>
              <a:lnSpc>
                <a:spcPct val="90000"/>
              </a:lnSpc>
            </a:pPr>
            <a:r>
              <a:rPr lang="en-US" altLang="en-US" sz="2800" dirty="0"/>
              <a:t>False teaching re: resurrection</a:t>
            </a:r>
            <a:endParaRPr lang="en-US" altLang="en-US" sz="2800" dirty="0">
              <a:solidFill>
                <a:schemeClr val="bg1"/>
              </a:solidFill>
            </a:endParaRPr>
          </a:p>
          <a:p>
            <a:pPr>
              <a:lnSpc>
                <a:spcPct val="90000"/>
              </a:lnSpc>
            </a:pPr>
            <a:r>
              <a:rPr lang="en-US" altLang="en-US" sz="2800" dirty="0"/>
              <a:t>Christian benevolence</a:t>
            </a:r>
            <a:endParaRPr lang="en-US" altLang="en-US" sz="28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E063ED9-57D9-4C27-AF53-AA0836207B26}"/>
              </a:ext>
            </a:extLst>
          </p:cNvPr>
          <p:cNvSpPr>
            <a:spLocks noGrp="1" noChangeArrowheads="1"/>
          </p:cNvSpPr>
          <p:nvPr>
            <p:ph type="title"/>
          </p:nvPr>
        </p:nvSpPr>
        <p:spPr>
          <a:xfrm>
            <a:off x="2209800" y="762000"/>
            <a:ext cx="7620000" cy="1371600"/>
          </a:xfrm>
        </p:spPr>
        <p:txBody>
          <a:bodyPr>
            <a:normAutofit/>
          </a:bodyPr>
          <a:lstStyle/>
          <a:p>
            <a:pPr algn="ctr" eaLnBrk="1" hangingPunct="1">
              <a:spcBef>
                <a:spcPct val="50000"/>
              </a:spcBef>
            </a:pPr>
            <a:r>
              <a:rPr lang="en-US" altLang="en-US" sz="4000" b="1" dirty="0"/>
              <a:t>Then we come to</a:t>
            </a:r>
            <a:r>
              <a:rPr lang="en-US" altLang="en-US" sz="4000" b="1" u="sng" dirty="0"/>
              <a:t> </a:t>
            </a:r>
            <a:br>
              <a:rPr lang="en-US" altLang="en-US" sz="4000" b="1" u="sng" dirty="0"/>
            </a:br>
            <a:r>
              <a:rPr lang="en-US" altLang="en-US" sz="4000" b="1" dirty="0"/>
              <a:t>1 Corinthians 16:13-14</a:t>
            </a:r>
            <a:endParaRPr lang="en-US" altLang="en-US" sz="3200" dirty="0"/>
          </a:p>
        </p:txBody>
      </p:sp>
      <p:sp>
        <p:nvSpPr>
          <p:cNvPr id="11267" name="Rectangle 3">
            <a:extLst>
              <a:ext uri="{FF2B5EF4-FFF2-40B4-BE49-F238E27FC236}">
                <a16:creationId xmlns:a16="http://schemas.microsoft.com/office/drawing/2014/main" id="{08630937-F068-4F71-9B33-19D54D426EC9}"/>
              </a:ext>
            </a:extLst>
          </p:cNvPr>
          <p:cNvSpPr>
            <a:spLocks noGrp="1" noChangeArrowheads="1"/>
          </p:cNvSpPr>
          <p:nvPr>
            <p:ph idx="1"/>
          </p:nvPr>
        </p:nvSpPr>
        <p:spPr>
          <a:xfrm>
            <a:off x="1683170" y="3016251"/>
            <a:ext cx="8825659" cy="3416300"/>
          </a:xfrm>
        </p:spPr>
        <p:txBody>
          <a:bodyPr/>
          <a:lstStyle/>
          <a:p>
            <a:pPr algn="ctr" eaLnBrk="1" hangingPunct="1">
              <a:spcBef>
                <a:spcPts val="1800"/>
              </a:spcBef>
              <a:spcAft>
                <a:spcPts val="1800"/>
              </a:spcAft>
              <a:buFont typeface="Wingdings" panose="05000000000000000000" pitchFamily="2" charset="2"/>
              <a:buNone/>
            </a:pPr>
            <a:r>
              <a:rPr lang="en-US" altLang="en-US" sz="3600" b="1" dirty="0"/>
              <a:t>Random Admonitions? </a:t>
            </a:r>
          </a:p>
          <a:p>
            <a:pPr algn="ctr" eaLnBrk="1" hangingPunct="1">
              <a:spcBef>
                <a:spcPts val="1800"/>
              </a:spcBef>
              <a:spcAft>
                <a:spcPts val="1800"/>
              </a:spcAft>
              <a:buFont typeface="Wingdings" panose="05000000000000000000" pitchFamily="2" charset="2"/>
              <a:buNone/>
            </a:pPr>
            <a:r>
              <a:rPr lang="en-US" altLang="en-US" sz="3600" dirty="0"/>
              <a:t>Or </a:t>
            </a:r>
          </a:p>
          <a:p>
            <a:pPr algn="ctr" eaLnBrk="1" hangingPunct="1">
              <a:spcBef>
                <a:spcPts val="1800"/>
              </a:spcBef>
              <a:spcAft>
                <a:spcPts val="1800"/>
              </a:spcAft>
              <a:buFont typeface="Wingdings" panose="05000000000000000000" pitchFamily="2" charset="2"/>
              <a:buNone/>
            </a:pPr>
            <a:r>
              <a:rPr lang="en-US" altLang="en-US" sz="3600" b="1" dirty="0"/>
              <a:t>Practical Solutions</a:t>
            </a:r>
            <a:r>
              <a:rPr lang="en-US" altLang="en-US" sz="36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1AC664E-00AC-40B6-8364-740CD8D7E48C}"/>
              </a:ext>
            </a:extLst>
          </p:cNvPr>
          <p:cNvSpPr>
            <a:spLocks noGrp="1" noChangeArrowheads="1"/>
          </p:cNvSpPr>
          <p:nvPr>
            <p:ph type="title"/>
          </p:nvPr>
        </p:nvSpPr>
        <p:spPr>
          <a:xfrm>
            <a:off x="1943100" y="838200"/>
            <a:ext cx="8229600" cy="914400"/>
          </a:xfrm>
        </p:spPr>
        <p:txBody>
          <a:bodyPr/>
          <a:lstStyle/>
          <a:p>
            <a:pPr algn="ctr" eaLnBrk="1" hangingPunct="1"/>
            <a:r>
              <a:rPr lang="en-US" altLang="en-US" sz="4400" b="1" dirty="0"/>
              <a:t>Warnings for the </a:t>
            </a:r>
            <a:r>
              <a:rPr lang="en-US" altLang="en-US" sz="4400" b="1" dirty="0">
                <a:solidFill>
                  <a:srgbClr val="FFFF00"/>
                </a:solidFill>
              </a:rPr>
              <a:t>SLUMBERING</a:t>
            </a:r>
          </a:p>
        </p:txBody>
      </p:sp>
      <p:sp>
        <p:nvSpPr>
          <p:cNvPr id="13315" name="Rectangle 3">
            <a:extLst>
              <a:ext uri="{FF2B5EF4-FFF2-40B4-BE49-F238E27FC236}">
                <a16:creationId xmlns:a16="http://schemas.microsoft.com/office/drawing/2014/main" id="{1ED5B50E-2DB7-4ACE-B886-7393661B0D3F}"/>
              </a:ext>
            </a:extLst>
          </p:cNvPr>
          <p:cNvSpPr>
            <a:spLocks noGrp="1" noChangeArrowheads="1"/>
          </p:cNvSpPr>
          <p:nvPr>
            <p:ph idx="1"/>
          </p:nvPr>
        </p:nvSpPr>
        <p:spPr>
          <a:xfrm>
            <a:off x="457200" y="2362200"/>
            <a:ext cx="11201400" cy="4495800"/>
          </a:xfrm>
        </p:spPr>
        <p:txBody>
          <a:bodyPr>
            <a:normAutofit/>
          </a:bodyPr>
          <a:lstStyle/>
          <a:p>
            <a:pPr marL="0" indent="0" eaLnBrk="1" hangingPunct="1">
              <a:lnSpc>
                <a:spcPct val="90000"/>
              </a:lnSpc>
              <a:buNone/>
            </a:pPr>
            <a:r>
              <a:rPr lang="en-US" altLang="en-US" sz="4000" b="1" i="1" dirty="0">
                <a:solidFill>
                  <a:schemeClr val="accent5">
                    <a:lumMod val="50000"/>
                  </a:schemeClr>
                </a:solidFill>
              </a:rPr>
              <a:t>“Be on the alert”</a:t>
            </a:r>
          </a:p>
          <a:p>
            <a:pPr>
              <a:lnSpc>
                <a:spcPct val="90000"/>
              </a:lnSpc>
            </a:pPr>
            <a:r>
              <a:rPr lang="en-US" altLang="en-US" sz="3400" dirty="0"/>
              <a:t>First of 4 military terms. </a:t>
            </a:r>
            <a:r>
              <a:rPr lang="en-US" altLang="en-US" sz="3400" b="1" dirty="0">
                <a:solidFill>
                  <a:schemeClr val="bg1"/>
                </a:solidFill>
              </a:rPr>
              <a:t>Matthew 24:43</a:t>
            </a:r>
          </a:p>
          <a:p>
            <a:pPr>
              <a:lnSpc>
                <a:spcPct val="90000"/>
              </a:lnSpc>
            </a:pPr>
            <a:r>
              <a:rPr lang="en-US" altLang="en-US" sz="3400" dirty="0"/>
              <a:t>To keep </a:t>
            </a:r>
            <a:r>
              <a:rPr lang="en-US" altLang="en-US" sz="3400" b="1" dirty="0"/>
              <a:t>awake and watchful</a:t>
            </a:r>
            <a:r>
              <a:rPr lang="en-US" altLang="en-US" sz="3400" dirty="0"/>
              <a:t>. Give </a:t>
            </a:r>
            <a:r>
              <a:rPr lang="en-US" altLang="en-US" sz="3400" b="1" dirty="0"/>
              <a:t>strict attention</a:t>
            </a:r>
            <a:r>
              <a:rPr lang="en-US" altLang="en-US" sz="3400" dirty="0"/>
              <a:t> in order to </a:t>
            </a:r>
            <a:r>
              <a:rPr lang="en-US" altLang="en-US" sz="3400" b="1" dirty="0"/>
              <a:t>avert calamity</a:t>
            </a:r>
            <a:r>
              <a:rPr lang="en-US" altLang="en-US" sz="3400" dirty="0"/>
              <a:t>.</a:t>
            </a:r>
          </a:p>
          <a:p>
            <a:pPr>
              <a:lnSpc>
                <a:spcPct val="90000"/>
              </a:lnSpc>
            </a:pPr>
            <a:r>
              <a:rPr lang="en-US" altLang="en-US" sz="3400" dirty="0"/>
              <a:t>“‎</a:t>
            </a:r>
            <a:r>
              <a:rPr lang="en-US" altLang="en-US" sz="3400" b="1" dirty="0"/>
              <a:t>Vigilance and expectancy</a:t>
            </a:r>
            <a:r>
              <a:rPr lang="en-US" altLang="en-US" sz="3400" dirty="0"/>
              <a:t> as contrasted with laxity and indifference… </a:t>
            </a:r>
            <a:r>
              <a:rPr lang="en-US" altLang="en-US" sz="3400" b="1" dirty="0"/>
              <a:t>spiritual alertness</a:t>
            </a:r>
            <a:r>
              <a:rPr lang="en-US" altLang="en-US" sz="3400" dirty="0"/>
              <a:t>”</a:t>
            </a:r>
            <a:r>
              <a:rPr lang="en-US" altLang="en-US" dirty="0"/>
              <a:t> </a:t>
            </a:r>
            <a:r>
              <a:rPr lang="en-US" altLang="en-US" sz="2000" dirty="0"/>
              <a:t>(Vine)</a:t>
            </a:r>
          </a:p>
          <a:p>
            <a:pPr eaLnBrk="1" hangingPunct="1">
              <a:lnSpc>
                <a:spcPct val="90000"/>
              </a:lnSpc>
            </a:pPr>
            <a:r>
              <a:rPr lang="en-US" altLang="en-US" sz="3200" dirty="0"/>
              <a:t>How many problems could be avoided through vigilance and watchfulness?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fade">
                                      <p:cBhvr>
                                        <p:cTn id="17" dur="500"/>
                                        <p:tgtEl>
                                          <p:spTgt spid="133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fade">
                                      <p:cBhvr>
                                        <p:cTn id="22" dur="500"/>
                                        <p:tgtEl>
                                          <p:spTgt spid="133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fade">
                                      <p:cBhvr>
                                        <p:cTn id="27" dur="5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7E64E12-D03C-4C9C-A6F1-D6F68B8C5464}"/>
              </a:ext>
            </a:extLst>
          </p:cNvPr>
          <p:cNvSpPr>
            <a:spLocks noGrp="1" noChangeArrowheads="1"/>
          </p:cNvSpPr>
          <p:nvPr>
            <p:ph type="title"/>
          </p:nvPr>
        </p:nvSpPr>
        <p:spPr>
          <a:xfrm>
            <a:off x="1981200" y="762000"/>
            <a:ext cx="8229600" cy="914400"/>
          </a:xfrm>
        </p:spPr>
        <p:txBody>
          <a:bodyPr/>
          <a:lstStyle/>
          <a:p>
            <a:pPr algn="ctr" eaLnBrk="1" hangingPunct="1"/>
            <a:r>
              <a:rPr lang="en-US" altLang="en-US" sz="4400" b="1" dirty="0"/>
              <a:t>Warnings for the </a:t>
            </a:r>
            <a:r>
              <a:rPr lang="en-US" altLang="en-US" sz="4400" b="1" dirty="0">
                <a:solidFill>
                  <a:srgbClr val="FFFF00"/>
                </a:solidFill>
              </a:rPr>
              <a:t>SLUMBERING</a:t>
            </a:r>
          </a:p>
        </p:txBody>
      </p:sp>
      <p:sp>
        <p:nvSpPr>
          <p:cNvPr id="15363" name="Rectangle 3">
            <a:extLst>
              <a:ext uri="{FF2B5EF4-FFF2-40B4-BE49-F238E27FC236}">
                <a16:creationId xmlns:a16="http://schemas.microsoft.com/office/drawing/2014/main" id="{72EE9877-4182-4464-9FB7-46E5E88B3B62}"/>
              </a:ext>
            </a:extLst>
          </p:cNvPr>
          <p:cNvSpPr>
            <a:spLocks noGrp="1" noChangeArrowheads="1"/>
          </p:cNvSpPr>
          <p:nvPr>
            <p:ph idx="1"/>
          </p:nvPr>
        </p:nvSpPr>
        <p:spPr>
          <a:xfrm>
            <a:off x="533400" y="2514600"/>
            <a:ext cx="11125200" cy="3886200"/>
          </a:xfrm>
        </p:spPr>
        <p:txBody>
          <a:bodyPr>
            <a:normAutofit/>
          </a:bodyPr>
          <a:lstStyle/>
          <a:p>
            <a:pPr eaLnBrk="1" hangingPunct="1">
              <a:lnSpc>
                <a:spcPct val="90000"/>
              </a:lnSpc>
            </a:pPr>
            <a:r>
              <a:rPr lang="en-US" altLang="en-US" sz="3200" dirty="0">
                <a:solidFill>
                  <a:schemeClr val="tx1"/>
                </a:solidFill>
              </a:rPr>
              <a:t>This was a warning to the church at Sardis </a:t>
            </a:r>
            <a:br>
              <a:rPr lang="en-US" altLang="en-US" sz="3200" dirty="0">
                <a:solidFill>
                  <a:schemeClr val="tx1"/>
                </a:solidFill>
              </a:rPr>
            </a:br>
            <a:r>
              <a:rPr lang="en-US" altLang="en-US" sz="3200" dirty="0">
                <a:solidFill>
                  <a:schemeClr val="tx1"/>
                </a:solidFill>
              </a:rPr>
              <a:t>(</a:t>
            </a:r>
            <a:r>
              <a:rPr lang="en-US" altLang="en-US" sz="3200" b="1" dirty="0">
                <a:solidFill>
                  <a:schemeClr val="tx1"/>
                </a:solidFill>
              </a:rPr>
              <a:t>Revelation 3:2-3</a:t>
            </a:r>
            <a:r>
              <a:rPr lang="en-US" altLang="en-US" sz="3200" dirty="0">
                <a:solidFill>
                  <a:schemeClr val="tx1"/>
                </a:solidFill>
              </a:rPr>
              <a:t>) “</a:t>
            </a:r>
            <a:r>
              <a:rPr lang="en-US" altLang="en-US" sz="3200" b="1" dirty="0">
                <a:solidFill>
                  <a:schemeClr val="tx1"/>
                </a:solidFill>
              </a:rPr>
              <a:t>Wake up</a:t>
            </a:r>
            <a:r>
              <a:rPr lang="en-US" altLang="en-US" sz="3200" dirty="0">
                <a:solidFill>
                  <a:schemeClr val="tx1"/>
                </a:solidFill>
              </a:rPr>
              <a:t>!”</a:t>
            </a:r>
          </a:p>
          <a:p>
            <a:pPr eaLnBrk="1" hangingPunct="1">
              <a:lnSpc>
                <a:spcPct val="90000"/>
              </a:lnSpc>
            </a:pPr>
            <a:r>
              <a:rPr lang="en-US" altLang="en-US" sz="3200" dirty="0">
                <a:solidFill>
                  <a:schemeClr val="tx1"/>
                </a:solidFill>
              </a:rPr>
              <a:t>It’s to be our </a:t>
            </a:r>
            <a:r>
              <a:rPr lang="en-US" altLang="en-US" sz="3200" b="1" dirty="0">
                <a:solidFill>
                  <a:schemeClr val="tx1"/>
                </a:solidFill>
              </a:rPr>
              <a:t>mode of life</a:t>
            </a:r>
            <a:r>
              <a:rPr lang="en-US" altLang="en-US" sz="3200" dirty="0">
                <a:solidFill>
                  <a:schemeClr val="tx1"/>
                </a:solidFill>
              </a:rPr>
              <a:t> (</a:t>
            </a:r>
            <a:r>
              <a:rPr lang="en-US" altLang="en-US" sz="3200" b="1" dirty="0">
                <a:solidFill>
                  <a:schemeClr val="tx1"/>
                </a:solidFill>
              </a:rPr>
              <a:t>1 Thessalonians 5:4-8</a:t>
            </a:r>
            <a:r>
              <a:rPr lang="en-US" altLang="en-US" sz="3200" dirty="0">
                <a:solidFill>
                  <a:schemeClr val="tx1"/>
                </a:solidFill>
              </a:rPr>
              <a:t>) “…</a:t>
            </a:r>
            <a:r>
              <a:rPr lang="en-US" altLang="en-US" sz="3200" i="1" dirty="0">
                <a:solidFill>
                  <a:schemeClr val="tx1"/>
                </a:solidFill>
              </a:rPr>
              <a:t>let us not sleep as others do… </a:t>
            </a:r>
            <a:r>
              <a:rPr lang="en-US" altLang="en-US" sz="3200" b="1" i="1" dirty="0">
                <a:solidFill>
                  <a:schemeClr val="tx1"/>
                </a:solidFill>
              </a:rPr>
              <a:t>be alert and sober</a:t>
            </a:r>
            <a:r>
              <a:rPr lang="en-US" altLang="en-US" sz="3200" dirty="0">
                <a:solidFill>
                  <a:schemeClr val="tx1"/>
                </a:solidFill>
              </a:rPr>
              <a:t>”</a:t>
            </a:r>
          </a:p>
          <a:p>
            <a:pPr eaLnBrk="1" hangingPunct="1">
              <a:lnSpc>
                <a:spcPct val="90000"/>
              </a:lnSpc>
            </a:pPr>
            <a:r>
              <a:rPr lang="en-US" altLang="en-US" sz="3200" dirty="0">
                <a:solidFill>
                  <a:schemeClr val="tx1"/>
                </a:solidFill>
              </a:rPr>
              <a:t>Do we </a:t>
            </a:r>
            <a:r>
              <a:rPr lang="en-US" altLang="en-US" sz="3200" b="1" dirty="0">
                <a:solidFill>
                  <a:schemeClr val="tx1"/>
                </a:solidFill>
              </a:rPr>
              <a:t>pray for it &amp; with it</a:t>
            </a:r>
            <a:r>
              <a:rPr lang="en-US" altLang="en-US" sz="3200" dirty="0">
                <a:solidFill>
                  <a:schemeClr val="tx1"/>
                </a:solidFill>
              </a:rPr>
              <a:t>? (</a:t>
            </a:r>
            <a:r>
              <a:rPr lang="en-US" altLang="en-US" sz="3200" b="1" dirty="0">
                <a:solidFill>
                  <a:schemeClr val="tx1"/>
                </a:solidFill>
              </a:rPr>
              <a:t>Colossians 4:2</a:t>
            </a:r>
            <a:r>
              <a:rPr lang="en-US" altLang="en-US" sz="3200" dirty="0">
                <a:solidFill>
                  <a:schemeClr val="tx1"/>
                </a:solidFill>
              </a:rPr>
              <a:t>)</a:t>
            </a:r>
          </a:p>
          <a:p>
            <a:pPr eaLnBrk="1" hangingPunct="1">
              <a:lnSpc>
                <a:spcPct val="90000"/>
              </a:lnSpc>
            </a:pPr>
            <a:r>
              <a:rPr lang="en-US" altLang="en-US" sz="3200" dirty="0">
                <a:solidFill>
                  <a:schemeClr val="tx1"/>
                </a:solidFill>
              </a:rPr>
              <a:t>Consider the admonition to the Ephesian elders </a:t>
            </a:r>
            <a:br>
              <a:rPr lang="en-US" altLang="en-US" sz="3200" dirty="0">
                <a:solidFill>
                  <a:schemeClr val="tx1"/>
                </a:solidFill>
              </a:rPr>
            </a:br>
            <a:r>
              <a:rPr lang="en-US" altLang="en-US" sz="3200" dirty="0">
                <a:solidFill>
                  <a:schemeClr val="tx1"/>
                </a:solidFill>
              </a:rPr>
              <a:t>(</a:t>
            </a:r>
            <a:r>
              <a:rPr lang="en-US" altLang="en-US" sz="3200" b="1" dirty="0">
                <a:solidFill>
                  <a:schemeClr val="tx1"/>
                </a:solidFill>
              </a:rPr>
              <a:t>Acts 20:31</a:t>
            </a:r>
            <a:r>
              <a:rPr lang="en-US" altLang="en-US" sz="3200" dirty="0">
                <a:solidFill>
                  <a:schemeClr val="tx1"/>
                </a:solidFill>
              </a:rPr>
              <a:t>), “</a:t>
            </a:r>
            <a:r>
              <a:rPr lang="en-US" altLang="en-US" sz="3200" b="1" i="1" dirty="0">
                <a:solidFill>
                  <a:schemeClr val="tx1"/>
                </a:solidFill>
              </a:rPr>
              <a:t>be on the alert</a:t>
            </a:r>
            <a:r>
              <a:rPr lang="en-US" altLang="en-US" sz="3200" dirty="0">
                <a:solidFill>
                  <a:schemeClr val="tx1"/>
                </a:solidFill>
              </a:rPr>
              <a:t>” – (</a:t>
            </a:r>
            <a:r>
              <a:rPr lang="en-US" altLang="en-US" sz="3200" b="1" dirty="0">
                <a:solidFill>
                  <a:schemeClr val="tx1"/>
                </a:solidFill>
              </a:rPr>
              <a:t>Matthew 26:28-41</a:t>
            </a:r>
            <a:r>
              <a:rPr lang="en-US" altLang="en-US" sz="32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fade">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fade">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fade">
                                      <p:cBhvr>
                                        <p:cTn id="22"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19AA8857-EE41-4623-916A-174B822137E8}"/>
              </a:ext>
            </a:extLst>
          </p:cNvPr>
          <p:cNvSpPr>
            <a:spLocks noGrp="1" noChangeArrowheads="1"/>
          </p:cNvSpPr>
          <p:nvPr>
            <p:ph type="title"/>
          </p:nvPr>
        </p:nvSpPr>
        <p:spPr>
          <a:xfrm>
            <a:off x="1981200" y="762000"/>
            <a:ext cx="8229600" cy="914400"/>
          </a:xfrm>
        </p:spPr>
        <p:txBody>
          <a:bodyPr/>
          <a:lstStyle/>
          <a:p>
            <a:pPr algn="ctr" eaLnBrk="1" hangingPunct="1"/>
            <a:r>
              <a:rPr lang="en-US" altLang="en-US" sz="4400" b="1" dirty="0"/>
              <a:t>Warnings for the </a:t>
            </a:r>
            <a:r>
              <a:rPr lang="en-US" altLang="en-US" sz="4400" b="1" dirty="0">
                <a:solidFill>
                  <a:srgbClr val="FFFF66"/>
                </a:solidFill>
              </a:rPr>
              <a:t>UNSTEADY</a:t>
            </a:r>
            <a:endParaRPr lang="en-US" altLang="en-US" sz="4400" dirty="0">
              <a:solidFill>
                <a:srgbClr val="FFFF66"/>
              </a:solidFill>
            </a:endParaRPr>
          </a:p>
        </p:txBody>
      </p:sp>
      <p:sp>
        <p:nvSpPr>
          <p:cNvPr id="19459" name="Rectangle 3">
            <a:extLst>
              <a:ext uri="{FF2B5EF4-FFF2-40B4-BE49-F238E27FC236}">
                <a16:creationId xmlns:a16="http://schemas.microsoft.com/office/drawing/2014/main" id="{1AE861EF-DBDB-4936-A9C8-41E21B4EDA0C}"/>
              </a:ext>
            </a:extLst>
          </p:cNvPr>
          <p:cNvSpPr>
            <a:spLocks noGrp="1" noChangeArrowheads="1"/>
          </p:cNvSpPr>
          <p:nvPr>
            <p:ph idx="1"/>
          </p:nvPr>
        </p:nvSpPr>
        <p:spPr>
          <a:xfrm>
            <a:off x="609600" y="2362200"/>
            <a:ext cx="10972800" cy="4114800"/>
          </a:xfrm>
        </p:spPr>
        <p:txBody>
          <a:bodyPr>
            <a:noAutofit/>
          </a:bodyPr>
          <a:lstStyle/>
          <a:p>
            <a:pPr marL="0" indent="0" eaLnBrk="1" hangingPunct="1">
              <a:buNone/>
            </a:pPr>
            <a:r>
              <a:rPr lang="en-US" altLang="en-US" sz="4000" b="1" dirty="0">
                <a:solidFill>
                  <a:schemeClr val="accent5">
                    <a:lumMod val="50000"/>
                  </a:schemeClr>
                </a:solidFill>
              </a:rPr>
              <a:t>“</a:t>
            </a:r>
            <a:r>
              <a:rPr lang="en-US" altLang="en-US" sz="4000" b="1" i="1" dirty="0">
                <a:solidFill>
                  <a:schemeClr val="accent5">
                    <a:lumMod val="50000"/>
                  </a:schemeClr>
                </a:solidFill>
              </a:rPr>
              <a:t>Stand firm in the faith</a:t>
            </a:r>
            <a:r>
              <a:rPr lang="en-US" altLang="en-US" sz="4000" b="1" dirty="0">
                <a:solidFill>
                  <a:schemeClr val="accent5">
                    <a:lumMod val="50000"/>
                  </a:schemeClr>
                </a:solidFill>
              </a:rPr>
              <a:t>” </a:t>
            </a:r>
          </a:p>
          <a:p>
            <a:r>
              <a:rPr lang="en-US" altLang="en-US" sz="3400" b="1" dirty="0">
                <a:solidFill>
                  <a:schemeClr val="tx1"/>
                </a:solidFill>
              </a:rPr>
              <a:t>We need the strength not to be “</a:t>
            </a:r>
            <a:r>
              <a:rPr lang="en-US" altLang="en-US" sz="3400" b="1" i="1" dirty="0">
                <a:solidFill>
                  <a:schemeClr val="tx1"/>
                </a:solidFill>
              </a:rPr>
              <a:t>tossed here and there… and carried about by every wind of doctrine</a:t>
            </a:r>
            <a:r>
              <a:rPr lang="en-US" altLang="en-US" sz="3400" b="1" dirty="0">
                <a:solidFill>
                  <a:schemeClr val="tx1"/>
                </a:solidFill>
              </a:rPr>
              <a:t>.” (Ephesians 4:14)</a:t>
            </a:r>
          </a:p>
          <a:p>
            <a:pPr eaLnBrk="1" hangingPunct="1"/>
            <a:r>
              <a:rPr lang="en-US" altLang="en-US" sz="3200" dirty="0">
                <a:solidFill>
                  <a:schemeClr val="tx1"/>
                </a:solidFill>
              </a:rPr>
              <a:t>Literally means to </a:t>
            </a:r>
            <a:r>
              <a:rPr lang="en-US" altLang="en-US" sz="3200" b="1" dirty="0">
                <a:solidFill>
                  <a:schemeClr val="tx1"/>
                </a:solidFill>
              </a:rPr>
              <a:t>stand upright</a:t>
            </a:r>
            <a:r>
              <a:rPr lang="en-US" altLang="en-US" sz="3200" dirty="0">
                <a:solidFill>
                  <a:schemeClr val="tx1"/>
                </a:solidFill>
              </a:rPr>
              <a:t>. To be stationary – </a:t>
            </a:r>
            <a:r>
              <a:rPr lang="en-US" altLang="en-US" sz="3200" b="1" dirty="0">
                <a:solidFill>
                  <a:schemeClr val="tx1"/>
                </a:solidFill>
              </a:rPr>
              <a:t>not moved about</a:t>
            </a:r>
            <a:r>
              <a:rPr lang="en-US" altLang="en-US" sz="3200" dirty="0">
                <a:solidFill>
                  <a:schemeClr val="tx1"/>
                </a:solidFill>
              </a:rPr>
              <a:t>. </a:t>
            </a:r>
            <a:r>
              <a:rPr lang="en-US" altLang="en-US" sz="3200" b="1" dirty="0">
                <a:solidFill>
                  <a:schemeClr val="tx1"/>
                </a:solidFill>
              </a:rPr>
              <a:t>Without vacillation</a:t>
            </a:r>
            <a:r>
              <a:rPr lang="en-US" altLang="en-US" sz="3200" dirty="0">
                <a:solidFill>
                  <a:schemeClr val="tx1"/>
                </a:solidFill>
              </a:rPr>
              <a:t>. </a:t>
            </a:r>
            <a:r>
              <a:rPr lang="en-US" altLang="en-US" sz="3200" b="1" dirty="0">
                <a:solidFill>
                  <a:schemeClr val="tx1"/>
                </a:solidFill>
              </a:rPr>
              <a:t>Unwavering.</a:t>
            </a:r>
          </a:p>
          <a:p>
            <a:pPr eaLnBrk="1" hangingPunct="1"/>
            <a:r>
              <a:rPr lang="en-US" altLang="en-US" sz="3200" b="1" dirty="0">
                <a:solidFill>
                  <a:schemeClr val="tx1"/>
                </a:solidFill>
              </a:rPr>
              <a:t>How many problems can be avoided…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fade">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fade">
                                      <p:cBhvr>
                                        <p:cTn id="17" dur="500"/>
                                        <p:tgtEl>
                                          <p:spTgt spid="19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fade">
                                      <p:cBhvr>
                                        <p:cTn id="22" dur="5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25751796-3AB7-4E32-87FF-4151E84B883E}"/>
              </a:ext>
            </a:extLst>
          </p:cNvPr>
          <p:cNvSpPr>
            <a:spLocks noGrp="1" noChangeArrowheads="1"/>
          </p:cNvSpPr>
          <p:nvPr>
            <p:ph type="title"/>
          </p:nvPr>
        </p:nvSpPr>
        <p:spPr>
          <a:xfrm>
            <a:off x="1981200" y="762000"/>
            <a:ext cx="8229600" cy="914400"/>
          </a:xfrm>
        </p:spPr>
        <p:txBody>
          <a:bodyPr/>
          <a:lstStyle/>
          <a:p>
            <a:pPr algn="ctr" eaLnBrk="1" hangingPunct="1"/>
            <a:r>
              <a:rPr lang="en-US" altLang="en-US" sz="4400" b="1" dirty="0"/>
              <a:t>Warnings for the </a:t>
            </a:r>
            <a:r>
              <a:rPr lang="en-US" altLang="en-US" sz="4400" b="1" dirty="0">
                <a:solidFill>
                  <a:srgbClr val="FFFF66"/>
                </a:solidFill>
              </a:rPr>
              <a:t>UNSTEADY</a:t>
            </a:r>
          </a:p>
        </p:txBody>
      </p:sp>
      <p:sp>
        <p:nvSpPr>
          <p:cNvPr id="21507" name="Rectangle 3">
            <a:extLst>
              <a:ext uri="{FF2B5EF4-FFF2-40B4-BE49-F238E27FC236}">
                <a16:creationId xmlns:a16="http://schemas.microsoft.com/office/drawing/2014/main" id="{D21770A5-6B2C-489E-86A4-E09EAF4B5765}"/>
              </a:ext>
            </a:extLst>
          </p:cNvPr>
          <p:cNvSpPr>
            <a:spLocks noGrp="1" noChangeArrowheads="1"/>
          </p:cNvSpPr>
          <p:nvPr>
            <p:ph idx="1"/>
          </p:nvPr>
        </p:nvSpPr>
        <p:spPr>
          <a:xfrm>
            <a:off x="533400" y="2438400"/>
            <a:ext cx="11125200" cy="4419600"/>
          </a:xfrm>
        </p:spPr>
        <p:txBody>
          <a:bodyPr>
            <a:normAutofit/>
          </a:bodyPr>
          <a:lstStyle/>
          <a:p>
            <a:pPr marL="0" indent="0" eaLnBrk="1" hangingPunct="1">
              <a:buNone/>
            </a:pPr>
            <a:r>
              <a:rPr lang="en-US" altLang="en-US" sz="3200" b="1" dirty="0">
                <a:solidFill>
                  <a:schemeClr val="tx1"/>
                </a:solidFill>
              </a:rPr>
              <a:t>What are we to “</a:t>
            </a:r>
            <a:r>
              <a:rPr lang="en-US" altLang="en-US" sz="3200" b="1" i="1" dirty="0">
                <a:solidFill>
                  <a:schemeClr val="tx1"/>
                </a:solidFill>
              </a:rPr>
              <a:t>stand firm</a:t>
            </a:r>
            <a:r>
              <a:rPr lang="en-US" altLang="en-US" sz="3200" b="1" dirty="0">
                <a:solidFill>
                  <a:schemeClr val="tx1"/>
                </a:solidFill>
              </a:rPr>
              <a:t>” in?</a:t>
            </a:r>
          </a:p>
          <a:p>
            <a:pPr lvl="1" eaLnBrk="1" hangingPunct="1"/>
            <a:r>
              <a:rPr lang="en-US" altLang="en-US" sz="3200" b="1" dirty="0">
                <a:solidFill>
                  <a:schemeClr val="tx1"/>
                </a:solidFill>
              </a:rPr>
              <a:t>1 Corinthians 15:1-2; “</a:t>
            </a:r>
            <a:r>
              <a:rPr lang="en-US" altLang="en-US" sz="3200" b="1" i="1" dirty="0">
                <a:solidFill>
                  <a:schemeClr val="tx1"/>
                </a:solidFill>
              </a:rPr>
              <a:t>The gospel…in which also you stand… if you hold fast the word</a:t>
            </a:r>
            <a:r>
              <a:rPr lang="en-US" altLang="en-US" sz="3200" b="1" dirty="0">
                <a:solidFill>
                  <a:schemeClr val="tx1"/>
                </a:solidFill>
              </a:rPr>
              <a:t>…”</a:t>
            </a:r>
          </a:p>
          <a:p>
            <a:pPr lvl="1" eaLnBrk="1" hangingPunct="1"/>
            <a:r>
              <a:rPr lang="en-US" altLang="en-US" sz="3200" dirty="0">
                <a:solidFill>
                  <a:schemeClr val="tx1"/>
                </a:solidFill>
              </a:rPr>
              <a:t>The same as </a:t>
            </a:r>
            <a:r>
              <a:rPr lang="en-US" altLang="en-US" sz="3200" b="1" dirty="0">
                <a:solidFill>
                  <a:schemeClr val="tx1"/>
                </a:solidFill>
              </a:rPr>
              <a:t>“</a:t>
            </a:r>
            <a:r>
              <a:rPr lang="en-US" altLang="en-US" sz="3200" b="1" i="1" dirty="0">
                <a:solidFill>
                  <a:schemeClr val="tx1"/>
                </a:solidFill>
              </a:rPr>
              <a:t>the faith</a:t>
            </a:r>
            <a:r>
              <a:rPr lang="en-US" altLang="en-US" sz="3200" b="1" dirty="0">
                <a:solidFill>
                  <a:schemeClr val="tx1"/>
                </a:solidFill>
              </a:rPr>
              <a:t>” – Acts 13:7-12; cf., </a:t>
            </a:r>
            <a:br>
              <a:rPr lang="en-US" altLang="en-US" sz="3200" b="1" dirty="0">
                <a:solidFill>
                  <a:schemeClr val="tx1"/>
                </a:solidFill>
              </a:rPr>
            </a:br>
            <a:r>
              <a:rPr lang="en-US" altLang="en-US" sz="3200" b="1" dirty="0">
                <a:solidFill>
                  <a:schemeClr val="tx1"/>
                </a:solidFill>
              </a:rPr>
              <a:t>Galatians 1:23; 2 Corinthians 13:5; Jude 3</a:t>
            </a:r>
          </a:p>
          <a:p>
            <a:pPr eaLnBrk="1" hangingPunct="1"/>
            <a:r>
              <a:rPr lang="en-US" altLang="en-US" sz="3200" b="1" dirty="0">
                <a:solidFill>
                  <a:schemeClr val="tx1"/>
                </a:solidFill>
              </a:rPr>
              <a:t>Includes what the apostles taught &amp; displayed in their lives (2 Thessalonians 2:15; Philippians 4:9)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fade">
                                      <p:cBhvr>
                                        <p:cTn id="17" dur="500"/>
                                        <p:tgtEl>
                                          <p:spTgt spid="215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fade">
                                      <p:cBhvr>
                                        <p:cTn id="22" dur="500"/>
                                        <p:tgtEl>
                                          <p:spTgt spid="21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9627405B-7E6F-4687-B648-0D1A90439CD2}"/>
              </a:ext>
            </a:extLst>
          </p:cNvPr>
          <p:cNvSpPr>
            <a:spLocks noGrp="1" noChangeArrowheads="1"/>
          </p:cNvSpPr>
          <p:nvPr>
            <p:ph type="title"/>
          </p:nvPr>
        </p:nvSpPr>
        <p:spPr>
          <a:xfrm>
            <a:off x="1981200" y="838200"/>
            <a:ext cx="8229600" cy="914400"/>
          </a:xfrm>
        </p:spPr>
        <p:txBody>
          <a:bodyPr/>
          <a:lstStyle/>
          <a:p>
            <a:pPr algn="ctr" eaLnBrk="1" hangingPunct="1"/>
            <a:r>
              <a:rPr lang="en-US" altLang="en-US" sz="4400" b="1" dirty="0"/>
              <a:t>Warnings for the </a:t>
            </a:r>
            <a:r>
              <a:rPr lang="en-US" altLang="en-US" sz="4400" b="1" dirty="0">
                <a:solidFill>
                  <a:srgbClr val="FFFF66"/>
                </a:solidFill>
              </a:rPr>
              <a:t>UNSTEADY</a:t>
            </a:r>
          </a:p>
        </p:txBody>
      </p:sp>
      <p:sp>
        <p:nvSpPr>
          <p:cNvPr id="71683" name="Rectangle 3">
            <a:extLst>
              <a:ext uri="{FF2B5EF4-FFF2-40B4-BE49-F238E27FC236}">
                <a16:creationId xmlns:a16="http://schemas.microsoft.com/office/drawing/2014/main" id="{AEE949ED-37E2-4C50-B2D4-5ED8ED97A696}"/>
              </a:ext>
            </a:extLst>
          </p:cNvPr>
          <p:cNvSpPr>
            <a:spLocks noGrp="1" noChangeArrowheads="1"/>
          </p:cNvSpPr>
          <p:nvPr>
            <p:ph idx="1"/>
          </p:nvPr>
        </p:nvSpPr>
        <p:spPr>
          <a:xfrm>
            <a:off x="533400" y="2590800"/>
            <a:ext cx="11125200" cy="4267200"/>
          </a:xfrm>
        </p:spPr>
        <p:txBody>
          <a:bodyPr/>
          <a:lstStyle/>
          <a:p>
            <a:pPr eaLnBrk="1" hangingPunct="1">
              <a:lnSpc>
                <a:spcPct val="90000"/>
              </a:lnSpc>
              <a:spcBef>
                <a:spcPts val="1200"/>
              </a:spcBef>
              <a:defRPr/>
            </a:pPr>
            <a:r>
              <a:rPr lang="en-US" altLang="en-US" sz="3200" b="1" dirty="0">
                <a:solidFill>
                  <a:schemeClr val="tx1"/>
                </a:solidFill>
              </a:rPr>
              <a:t>Determined by our conduct</a:t>
            </a:r>
            <a:r>
              <a:rPr lang="en-US" altLang="en-US" sz="3200" dirty="0">
                <a:solidFill>
                  <a:schemeClr val="tx1"/>
                </a:solidFill>
              </a:rPr>
              <a:t> – </a:t>
            </a:r>
            <a:r>
              <a:rPr lang="en-US" altLang="en-US" sz="3200" b="1" dirty="0">
                <a:solidFill>
                  <a:schemeClr val="tx1"/>
                </a:solidFill>
              </a:rPr>
              <a:t>employed by our mind and spirit</a:t>
            </a:r>
            <a:r>
              <a:rPr lang="en-US" altLang="en-US" sz="3200" dirty="0">
                <a:solidFill>
                  <a:schemeClr val="tx1"/>
                </a:solidFill>
              </a:rPr>
              <a:t> (</a:t>
            </a:r>
            <a:r>
              <a:rPr lang="en-US" altLang="en-US" sz="3200" b="1" dirty="0">
                <a:solidFill>
                  <a:schemeClr val="tx1"/>
                </a:solidFill>
              </a:rPr>
              <a:t>Philippians 1:27</a:t>
            </a:r>
            <a:r>
              <a:rPr lang="en-US" altLang="en-US" sz="3200" dirty="0">
                <a:solidFill>
                  <a:schemeClr val="tx1"/>
                </a:solidFill>
              </a:rPr>
              <a:t>)</a:t>
            </a:r>
          </a:p>
          <a:p>
            <a:pPr eaLnBrk="1" hangingPunct="1">
              <a:lnSpc>
                <a:spcPct val="90000"/>
              </a:lnSpc>
              <a:spcBef>
                <a:spcPts val="1200"/>
              </a:spcBef>
              <a:defRPr/>
            </a:pPr>
            <a:r>
              <a:rPr lang="en-US" altLang="en-US" sz="3200" dirty="0">
                <a:solidFill>
                  <a:schemeClr val="tx1"/>
                </a:solidFill>
              </a:rPr>
              <a:t>We need an </a:t>
            </a:r>
            <a:r>
              <a:rPr lang="en-US" altLang="en-US" sz="3200" b="1" dirty="0">
                <a:solidFill>
                  <a:schemeClr val="tx1"/>
                </a:solidFill>
              </a:rPr>
              <a:t>anchor</a:t>
            </a:r>
            <a:r>
              <a:rPr lang="en-US" altLang="en-US" sz="3200" dirty="0">
                <a:solidFill>
                  <a:schemeClr val="tx1"/>
                </a:solidFill>
              </a:rPr>
              <a:t>. (</a:t>
            </a:r>
            <a:r>
              <a:rPr lang="en-US" altLang="en-US" sz="3200" b="1" dirty="0">
                <a:solidFill>
                  <a:schemeClr val="tx1"/>
                </a:solidFill>
              </a:rPr>
              <a:t>Hebrews 6:19</a:t>
            </a:r>
            <a:r>
              <a:rPr lang="en-US" altLang="en-US" sz="3200" dirty="0">
                <a:solidFill>
                  <a:schemeClr val="tx1"/>
                </a:solidFill>
              </a:rPr>
              <a:t>). </a:t>
            </a:r>
          </a:p>
          <a:p>
            <a:pPr eaLnBrk="1" hangingPunct="1">
              <a:lnSpc>
                <a:spcPct val="90000"/>
              </a:lnSpc>
              <a:spcBef>
                <a:spcPts val="1200"/>
              </a:spcBef>
              <a:defRPr/>
            </a:pPr>
            <a:r>
              <a:rPr lang="en-US" altLang="en-US" sz="3200" dirty="0">
                <a:solidFill>
                  <a:schemeClr val="tx1"/>
                </a:solidFill>
              </a:rPr>
              <a:t>What’s at stake? Eternal life only if we “</a:t>
            </a:r>
            <a:r>
              <a:rPr lang="en-US" altLang="en-US" sz="3200" b="1" i="1" dirty="0">
                <a:solidFill>
                  <a:schemeClr val="tx1"/>
                </a:solidFill>
              </a:rPr>
              <a:t>stand firm</a:t>
            </a:r>
            <a:r>
              <a:rPr lang="en-US" altLang="en-US" sz="3200" dirty="0">
                <a:solidFill>
                  <a:schemeClr val="tx1"/>
                </a:solidFill>
              </a:rPr>
              <a:t>” </a:t>
            </a:r>
            <a:br>
              <a:rPr lang="en-US" altLang="en-US" sz="3200" dirty="0">
                <a:solidFill>
                  <a:schemeClr val="tx1"/>
                </a:solidFill>
              </a:rPr>
            </a:br>
            <a:r>
              <a:rPr lang="en-US" altLang="en-US" sz="3200" dirty="0">
                <a:solidFill>
                  <a:schemeClr val="tx1"/>
                </a:solidFill>
              </a:rPr>
              <a:t>(</a:t>
            </a:r>
            <a:r>
              <a:rPr lang="en-US" altLang="en-US" sz="3200" b="1" dirty="0">
                <a:solidFill>
                  <a:schemeClr val="tx1"/>
                </a:solidFill>
              </a:rPr>
              <a:t>1 Thessalonians 3:8</a:t>
            </a:r>
            <a:r>
              <a:rPr lang="en-US" altLang="en-US" sz="32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fade">
                                      <p:cBhvr>
                                        <p:cTn id="7" dur="500"/>
                                        <p:tgtEl>
                                          <p:spTgt spid="716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683">
                                            <p:txEl>
                                              <p:pRg st="1" end="1"/>
                                            </p:txEl>
                                          </p:spTgt>
                                        </p:tgtEl>
                                        <p:attrNameLst>
                                          <p:attrName>style.visibility</p:attrName>
                                        </p:attrNameLst>
                                      </p:cBhvr>
                                      <p:to>
                                        <p:strVal val="visible"/>
                                      </p:to>
                                    </p:set>
                                    <p:animEffect transition="in" filter="fade">
                                      <p:cBhvr>
                                        <p:cTn id="12" dur="500"/>
                                        <p:tgtEl>
                                          <p:spTgt spid="716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683">
                                            <p:txEl>
                                              <p:pRg st="2" end="2"/>
                                            </p:txEl>
                                          </p:spTgt>
                                        </p:tgtEl>
                                        <p:attrNameLst>
                                          <p:attrName>style.visibility</p:attrName>
                                        </p:attrNameLst>
                                      </p:cBhvr>
                                      <p:to>
                                        <p:strVal val="visible"/>
                                      </p:to>
                                    </p:set>
                                    <p:animEffect transition="in" filter="fade">
                                      <p:cBhvr>
                                        <p:cTn id="17" dur="500"/>
                                        <p:tgtEl>
                                          <p:spTgt spid="716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CBA59900-D24A-4C87-9D5F-FD06C9E3A272}"/>
              </a:ext>
            </a:extLst>
          </p:cNvPr>
          <p:cNvSpPr>
            <a:spLocks noGrp="1" noChangeArrowheads="1"/>
          </p:cNvSpPr>
          <p:nvPr>
            <p:ph type="title"/>
          </p:nvPr>
        </p:nvSpPr>
        <p:spPr>
          <a:xfrm>
            <a:off x="1981200" y="762000"/>
            <a:ext cx="8229600" cy="914400"/>
          </a:xfrm>
        </p:spPr>
        <p:txBody>
          <a:bodyPr/>
          <a:lstStyle/>
          <a:p>
            <a:pPr algn="ctr" eaLnBrk="1" hangingPunct="1"/>
            <a:r>
              <a:rPr lang="en-US" altLang="en-US" sz="4400" b="1" dirty="0"/>
              <a:t>Warnings for the </a:t>
            </a:r>
            <a:r>
              <a:rPr lang="en-US" altLang="en-US" sz="4400" b="1" dirty="0">
                <a:solidFill>
                  <a:srgbClr val="FFFF66"/>
                </a:solidFill>
              </a:rPr>
              <a:t>IMMATURE</a:t>
            </a:r>
            <a:endParaRPr lang="en-US" altLang="en-US" sz="4400" dirty="0">
              <a:solidFill>
                <a:srgbClr val="FFFF66"/>
              </a:solidFill>
            </a:endParaRPr>
          </a:p>
        </p:txBody>
      </p:sp>
      <p:sp>
        <p:nvSpPr>
          <p:cNvPr id="25603" name="Rectangle 3">
            <a:extLst>
              <a:ext uri="{FF2B5EF4-FFF2-40B4-BE49-F238E27FC236}">
                <a16:creationId xmlns:a16="http://schemas.microsoft.com/office/drawing/2014/main" id="{D43E4EF4-518C-4E3E-8BA4-3725706AD46A}"/>
              </a:ext>
            </a:extLst>
          </p:cNvPr>
          <p:cNvSpPr>
            <a:spLocks noGrp="1" noChangeArrowheads="1"/>
          </p:cNvSpPr>
          <p:nvPr>
            <p:ph idx="1"/>
          </p:nvPr>
        </p:nvSpPr>
        <p:spPr>
          <a:xfrm>
            <a:off x="533400" y="2514600"/>
            <a:ext cx="11277600" cy="3886200"/>
          </a:xfrm>
        </p:spPr>
        <p:txBody>
          <a:bodyPr>
            <a:noAutofit/>
          </a:bodyPr>
          <a:lstStyle/>
          <a:p>
            <a:pPr marL="0" indent="0" eaLnBrk="1" hangingPunct="1">
              <a:buNone/>
            </a:pPr>
            <a:r>
              <a:rPr lang="en-US" altLang="en-US" sz="4000" b="1" dirty="0">
                <a:solidFill>
                  <a:srgbClr val="002060"/>
                </a:solidFill>
              </a:rPr>
              <a:t>“</a:t>
            </a:r>
            <a:r>
              <a:rPr lang="en-US" altLang="en-US" sz="4000" b="1" i="1" dirty="0">
                <a:solidFill>
                  <a:srgbClr val="002060"/>
                </a:solidFill>
              </a:rPr>
              <a:t>Act like men</a:t>
            </a:r>
            <a:r>
              <a:rPr lang="en-US" altLang="en-US" sz="4000" b="1" dirty="0">
                <a:solidFill>
                  <a:srgbClr val="002060"/>
                </a:solidFill>
              </a:rPr>
              <a:t>”</a:t>
            </a:r>
          </a:p>
          <a:p>
            <a:r>
              <a:rPr lang="en-US" altLang="en-US" sz="3200" dirty="0">
                <a:solidFill>
                  <a:schemeClr val="tx1"/>
                </a:solidFill>
              </a:rPr>
              <a:t>Spiritual maturity will </a:t>
            </a:r>
            <a:r>
              <a:rPr lang="en-US" altLang="en-US" sz="3200" b="1" dirty="0">
                <a:solidFill>
                  <a:schemeClr val="tx1"/>
                </a:solidFill>
              </a:rPr>
              <a:t>solve a lot of problems</a:t>
            </a:r>
            <a:r>
              <a:rPr lang="en-US" altLang="en-US" sz="3200" dirty="0">
                <a:solidFill>
                  <a:schemeClr val="tx1"/>
                </a:solidFill>
              </a:rPr>
              <a:t>.</a:t>
            </a:r>
          </a:p>
          <a:p>
            <a:r>
              <a:rPr lang="en-US" altLang="en-US" sz="3200" dirty="0">
                <a:solidFill>
                  <a:schemeClr val="tx1"/>
                </a:solidFill>
              </a:rPr>
              <a:t>From the Greek word “</a:t>
            </a:r>
            <a:r>
              <a:rPr lang="en-US" altLang="en-US" sz="3200" dirty="0" err="1">
                <a:solidFill>
                  <a:schemeClr val="tx1"/>
                </a:solidFill>
              </a:rPr>
              <a:t>andrizo</a:t>
            </a:r>
            <a:r>
              <a:rPr lang="en-US" altLang="en-US" sz="3200" dirty="0">
                <a:solidFill>
                  <a:schemeClr val="tx1"/>
                </a:solidFill>
              </a:rPr>
              <a:t>” which means </a:t>
            </a:r>
            <a:r>
              <a:rPr lang="en-US" altLang="en-US" sz="3200" b="1" dirty="0">
                <a:solidFill>
                  <a:schemeClr val="tx1"/>
                </a:solidFill>
              </a:rPr>
              <a:t>maturity accentuated by courage</a:t>
            </a:r>
            <a:r>
              <a:rPr lang="en-US" altLang="en-US" sz="3200" dirty="0">
                <a:solidFill>
                  <a:schemeClr val="tx1"/>
                </a:solidFill>
              </a:rPr>
              <a:t> in the face of battle. (Vine)</a:t>
            </a:r>
          </a:p>
          <a:p>
            <a:r>
              <a:rPr lang="en-US" altLang="en-US" sz="3200" b="1" dirty="0">
                <a:solidFill>
                  <a:schemeClr val="tx1"/>
                </a:solidFill>
              </a:rPr>
              <a:t>Not</a:t>
            </a:r>
            <a:r>
              <a:rPr lang="en-US" altLang="en-US" sz="3200" dirty="0">
                <a:solidFill>
                  <a:schemeClr val="tx1"/>
                </a:solidFill>
              </a:rPr>
              <a:t> to be characterized by </a:t>
            </a:r>
            <a:r>
              <a:rPr lang="en-US" altLang="en-US" sz="3200" b="1" dirty="0">
                <a:solidFill>
                  <a:schemeClr val="tx1"/>
                </a:solidFill>
              </a:rPr>
              <a:t>timidity</a:t>
            </a:r>
            <a:r>
              <a:rPr lang="en-US" altLang="en-US" sz="3200" dirty="0">
                <a:solidFill>
                  <a:schemeClr val="tx1"/>
                </a:solidFill>
              </a:rPr>
              <a:t> – (</a:t>
            </a:r>
            <a:r>
              <a:rPr lang="en-US" altLang="en-US" sz="3200" b="1" dirty="0">
                <a:solidFill>
                  <a:schemeClr val="tx1"/>
                </a:solidFill>
              </a:rPr>
              <a:t>2 Timothy 1:7)</a:t>
            </a:r>
            <a:endParaRPr lang="en-US" altLang="en-US" sz="32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fade">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fade">
                                      <p:cBhvr>
                                        <p:cTn id="17" dur="5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fade">
                                      <p:cBhvr>
                                        <p:cTn id="22" dur="5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24383</TotalTime>
  <Words>4079</Words>
  <Application>Microsoft Office PowerPoint</Application>
  <PresentationFormat>Widescreen</PresentationFormat>
  <Paragraphs>232</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Century Gothic</vt:lpstr>
      <vt:lpstr>Wingdings</vt:lpstr>
      <vt:lpstr>Wingdings 3</vt:lpstr>
      <vt:lpstr>Ion Boardroom</vt:lpstr>
      <vt:lpstr>Practical Solutions To Problems In The Church</vt:lpstr>
      <vt:lpstr>Paul Addressed Problems in the Church at Corinth…</vt:lpstr>
      <vt:lpstr>Then we come to  1 Corinthians 16:13-14</vt:lpstr>
      <vt:lpstr>Warnings for the SLUMBERING</vt:lpstr>
      <vt:lpstr>Warnings for the SLUMBERING</vt:lpstr>
      <vt:lpstr>Warnings for the UNSTEADY</vt:lpstr>
      <vt:lpstr>Warnings for the UNSTEADY</vt:lpstr>
      <vt:lpstr>Warnings for the UNSTEADY</vt:lpstr>
      <vt:lpstr>Warnings for the IMMATURE</vt:lpstr>
      <vt:lpstr>Warnings for the IMMATURE</vt:lpstr>
      <vt:lpstr>Warnings for the WEAK</vt:lpstr>
      <vt:lpstr>Warnings for the WEAK</vt:lpstr>
      <vt:lpstr>Warnings for the WEAK</vt:lpstr>
      <vt:lpstr>Warnings for the UNMOTIVATED</vt:lpstr>
      <vt:lpstr>Practical solutions for problems in the church</vt:lpstr>
    </vt:vector>
  </TitlesOfParts>
  <Company>Simmons Family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Chapter 10</dc:title>
  <dc:creator>Chris Simmons</dc:creator>
  <cp:lastModifiedBy>Chris Simmons</cp:lastModifiedBy>
  <cp:revision>34</cp:revision>
  <cp:lastPrinted>2021-09-26T13:18:05Z</cp:lastPrinted>
  <dcterms:created xsi:type="dcterms:W3CDTF">2005-06-01T03:40:42Z</dcterms:created>
  <dcterms:modified xsi:type="dcterms:W3CDTF">2021-10-10T12:42:18Z</dcterms:modified>
</cp:coreProperties>
</file>