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3"/>
  </p:notesMasterIdLst>
  <p:handoutMasterIdLst>
    <p:handoutMasterId r:id="rId14"/>
  </p:handoutMasterIdLst>
  <p:sldIdLst>
    <p:sldId id="306" r:id="rId2"/>
    <p:sldId id="305" r:id="rId3"/>
    <p:sldId id="307" r:id="rId4"/>
    <p:sldId id="308" r:id="rId5"/>
    <p:sldId id="315" r:id="rId6"/>
    <p:sldId id="309" r:id="rId7"/>
    <p:sldId id="310" r:id="rId8"/>
    <p:sldId id="311" r:id="rId9"/>
    <p:sldId id="312" r:id="rId10"/>
    <p:sldId id="313" r:id="rId11"/>
    <p:sldId id="314" r:id="rId12"/>
  </p:sldIdLst>
  <p:sldSz cx="9144000" cy="5143500" type="screen16x9"/>
  <p:notesSz cx="7102475" cy="9388475"/>
  <p:embeddedFontLst>
    <p:embeddedFont>
      <p:font typeface="Calibri" panose="020F0502020204030204" pitchFamily="34" charset="0"/>
      <p:regular r:id="rId15"/>
      <p:bold r:id="rId16"/>
      <p:italic r:id="rId17"/>
      <p:boldItalic r:id="rId18"/>
    </p:embeddedFont>
    <p:embeddedFont>
      <p:font typeface="Quicksand" panose="020B0604020202020204" charset="0"/>
      <p:regular r:id="rId19"/>
      <p:bold r:id="rId20"/>
    </p:embeddedFont>
    <p:embeddedFont>
      <p:font typeface="Segoe UI Historic" panose="020B0502040204020203" pitchFamily="34" charset="0"/>
      <p:regular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CE042EE-030E-48AD-AEE1-48DBF1C2F338}">
  <a:tblStyle styleId="{8CE042EE-030E-48AD-AEE1-48DBF1C2F33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71A6B3E-507F-4017-96D8-7895C4FAF28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6372" autoAdjust="0"/>
  </p:normalViewPr>
  <p:slideViewPr>
    <p:cSldViewPr snapToGrid="0">
      <p:cViewPr varScale="1">
        <p:scale>
          <a:sx n="91" d="100"/>
          <a:sy n="91" d="100"/>
        </p:scale>
        <p:origin x="726" y="84"/>
      </p:cViewPr>
      <p:guideLst/>
    </p:cSldViewPr>
  </p:slideViewPr>
  <p:outlineViewPr>
    <p:cViewPr>
      <p:scale>
        <a:sx n="33" d="100"/>
        <a:sy n="33" d="100"/>
      </p:scale>
      <p:origin x="0" y="-133560"/>
    </p:cViewPr>
  </p:outlineViewPr>
  <p:notesTextViewPr>
    <p:cViewPr>
      <p:scale>
        <a:sx n="1" d="1"/>
        <a:sy n="1" d="1"/>
      </p:scale>
      <p:origin x="0" y="0"/>
    </p:cViewPr>
  </p:notesTextViewPr>
  <p:notesViewPr>
    <p:cSldViewPr snapToGrid="0">
      <p:cViewPr>
        <p:scale>
          <a:sx n="80" d="100"/>
          <a:sy n="80" d="100"/>
        </p:scale>
        <p:origin x="2196" y="-13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8CBE7F-6660-4D3F-8B11-15A218A72333}"/>
              </a:ext>
            </a:extLst>
          </p:cNvPr>
          <p:cNvSpPr>
            <a:spLocks noGrp="1"/>
          </p:cNvSpPr>
          <p:nvPr>
            <p:ph type="hdr" sz="quarter"/>
          </p:nvPr>
        </p:nvSpPr>
        <p:spPr>
          <a:xfrm>
            <a:off x="1" y="0"/>
            <a:ext cx="3078163" cy="469900"/>
          </a:xfrm>
          <a:prstGeom prst="rect">
            <a:avLst/>
          </a:prstGeom>
        </p:spPr>
        <p:txBody>
          <a:bodyPr vert="horz" lIns="91429" tIns="45714" rIns="91429" bIns="45714" rtlCol="0"/>
          <a:lstStyle>
            <a:lvl1pPr algn="l">
              <a:defRPr sz="1200"/>
            </a:lvl1pPr>
          </a:lstStyle>
          <a:p>
            <a:endParaRPr lang="en-US"/>
          </a:p>
        </p:txBody>
      </p:sp>
      <p:sp>
        <p:nvSpPr>
          <p:cNvPr id="3" name="Date Placeholder 2">
            <a:extLst>
              <a:ext uri="{FF2B5EF4-FFF2-40B4-BE49-F238E27FC236}">
                <a16:creationId xmlns:a16="http://schemas.microsoft.com/office/drawing/2014/main" id="{61EF7BAD-B77F-468A-B69C-D4A6E57256EF}"/>
              </a:ext>
            </a:extLst>
          </p:cNvPr>
          <p:cNvSpPr>
            <a:spLocks noGrp="1"/>
          </p:cNvSpPr>
          <p:nvPr>
            <p:ph type="dt" sz="quarter" idx="1"/>
          </p:nvPr>
        </p:nvSpPr>
        <p:spPr>
          <a:xfrm>
            <a:off x="4022726" y="0"/>
            <a:ext cx="3078163" cy="469900"/>
          </a:xfrm>
          <a:prstGeom prst="rect">
            <a:avLst/>
          </a:prstGeom>
        </p:spPr>
        <p:txBody>
          <a:bodyPr vert="horz" lIns="91429" tIns="45714" rIns="91429" bIns="45714" rtlCol="0"/>
          <a:lstStyle>
            <a:lvl1pPr algn="r">
              <a:defRPr sz="1200"/>
            </a:lvl1pPr>
          </a:lstStyle>
          <a:p>
            <a:r>
              <a:rPr lang="en-US"/>
              <a:t>2/13/22 am</a:t>
            </a:r>
          </a:p>
        </p:txBody>
      </p:sp>
      <p:sp>
        <p:nvSpPr>
          <p:cNvPr id="4" name="Footer Placeholder 3">
            <a:extLst>
              <a:ext uri="{FF2B5EF4-FFF2-40B4-BE49-F238E27FC236}">
                <a16:creationId xmlns:a16="http://schemas.microsoft.com/office/drawing/2014/main" id="{234C9651-65C1-40FA-AF7B-588865582E28}"/>
              </a:ext>
            </a:extLst>
          </p:cNvPr>
          <p:cNvSpPr>
            <a:spLocks noGrp="1"/>
          </p:cNvSpPr>
          <p:nvPr>
            <p:ph type="ftr" sz="quarter" idx="2"/>
          </p:nvPr>
        </p:nvSpPr>
        <p:spPr>
          <a:xfrm>
            <a:off x="1" y="8918575"/>
            <a:ext cx="3078163" cy="469900"/>
          </a:xfrm>
          <a:prstGeom prst="rect">
            <a:avLst/>
          </a:prstGeom>
        </p:spPr>
        <p:txBody>
          <a:bodyPr vert="horz" lIns="91429" tIns="45714" rIns="91429" bIns="45714" rtlCol="0" anchor="b"/>
          <a:lstStyle>
            <a:lvl1pPr algn="l">
              <a:defRPr sz="1200"/>
            </a:lvl1pPr>
          </a:lstStyle>
          <a:p>
            <a:r>
              <a:rPr lang="en-US"/>
              <a:t>Preaching The Second Coming Of Jesus Christ</a:t>
            </a:r>
          </a:p>
        </p:txBody>
      </p:sp>
      <p:sp>
        <p:nvSpPr>
          <p:cNvPr id="5" name="Slide Number Placeholder 4">
            <a:extLst>
              <a:ext uri="{FF2B5EF4-FFF2-40B4-BE49-F238E27FC236}">
                <a16:creationId xmlns:a16="http://schemas.microsoft.com/office/drawing/2014/main" id="{F7C4CE35-62E8-458D-A311-B998BD92517E}"/>
              </a:ext>
            </a:extLst>
          </p:cNvPr>
          <p:cNvSpPr>
            <a:spLocks noGrp="1"/>
          </p:cNvSpPr>
          <p:nvPr>
            <p:ph type="sldNum" sz="quarter" idx="3"/>
          </p:nvPr>
        </p:nvSpPr>
        <p:spPr>
          <a:xfrm>
            <a:off x="4022726" y="8918575"/>
            <a:ext cx="3078163" cy="469900"/>
          </a:xfrm>
          <a:prstGeom prst="rect">
            <a:avLst/>
          </a:prstGeom>
        </p:spPr>
        <p:txBody>
          <a:bodyPr vert="horz" lIns="91429" tIns="45714" rIns="91429" bIns="45714" rtlCol="0" anchor="b"/>
          <a:lstStyle>
            <a:lvl1pPr algn="r">
              <a:defRPr sz="1200"/>
            </a:lvl1pPr>
          </a:lstStyle>
          <a:p>
            <a:fld id="{66550FCF-5888-4B85-B4DE-561837CCF835}" type="slidenum">
              <a:rPr lang="en-US" smtClean="0"/>
              <a:t>‹#›</a:t>
            </a:fld>
            <a:endParaRPr lang="en-US"/>
          </a:p>
        </p:txBody>
      </p:sp>
    </p:spTree>
    <p:extLst>
      <p:ext uri="{BB962C8B-B14F-4D97-AF65-F5344CB8AC3E}">
        <p14:creationId xmlns:p14="http://schemas.microsoft.com/office/powerpoint/2010/main" val="203718072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193" tIns="94193" rIns="94193" bIns="9419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0: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0: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buNone/>
            </a:pPr>
            <a:endParaRPr/>
          </a:p>
        </p:txBody>
      </p:sp>
    </p:spTree>
    <p:extLst>
      <p:ext uri="{BB962C8B-B14F-4D97-AF65-F5344CB8AC3E}">
        <p14:creationId xmlns:p14="http://schemas.microsoft.com/office/powerpoint/2010/main" val="397228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9678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55119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buNone/>
            </a:pPr>
            <a:r>
              <a:rPr lang="en-US" sz="1400" dirty="0"/>
              <a:t>Today, many use “preach” instead of “criticize” or “be critical of”. </a:t>
            </a:r>
            <a:endParaRPr sz="1400" dirty="0"/>
          </a:p>
        </p:txBody>
      </p:sp>
    </p:spTree>
    <p:extLst>
      <p:ext uri="{BB962C8B-B14F-4D97-AF65-F5344CB8AC3E}">
        <p14:creationId xmlns:p14="http://schemas.microsoft.com/office/powerpoint/2010/main" val="3259142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5f391192_029: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5f391192_029: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buNone/>
            </a:pPr>
            <a:r>
              <a:rPr lang="en-US" dirty="0"/>
              <a:t>In introducing Jesus as the One who made it possible to escape the “domain of darkness” and be “transferred to the kingdom of His beloved Son” through our “redemption” and “forgiveness of sins”, Paul goes on to remind us of who Jesus Christ is.</a:t>
            </a:r>
            <a:endParaRPr dirty="0"/>
          </a:p>
        </p:txBody>
      </p:sp>
    </p:spTree>
    <p:extLst>
      <p:ext uri="{BB962C8B-B14F-4D97-AF65-F5344CB8AC3E}">
        <p14:creationId xmlns:p14="http://schemas.microsoft.com/office/powerpoint/2010/main" val="2556970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139682" indent="0">
              <a:buNone/>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9698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228572" indent="-228572">
              <a:lnSpc>
                <a:spcPts val="1400"/>
              </a:lnSpc>
              <a:spcAft>
                <a:spcPts val="600"/>
              </a:spcAft>
              <a:buFont typeface="+mj-lt"/>
              <a:buAutoNum type="alphaLcParenBoth"/>
              <a:tabLst>
                <a:tab pos="1142856" algn="l"/>
              </a:tabLst>
            </a:pPr>
            <a:r>
              <a:rPr lang="en-US" sz="1400" dirty="0">
                <a:latin typeface="Calibri" panose="020F0502020204030204" pitchFamily="34" charset="0"/>
                <a:ea typeface="Times New Roman" panose="02020603050405020304" pitchFamily="18" charset="0"/>
                <a:cs typeface="Times New Roman" panose="02020603050405020304" pitchFamily="18" charset="0"/>
              </a:rPr>
              <a:t>“IMAGE” - Christ is</a:t>
            </a:r>
            <a:r>
              <a:rPr lang="en-US" sz="1400" b="1" dirty="0">
                <a:latin typeface="Calibri" panose="020F0502020204030204" pitchFamily="34" charset="0"/>
                <a:ea typeface="Times New Roman" panose="02020603050405020304" pitchFamily="18" charset="0"/>
                <a:cs typeface="Times New Roman" panose="02020603050405020304" pitchFamily="18" charset="0"/>
              </a:rPr>
              <a:t> </a:t>
            </a:r>
            <a:r>
              <a:rPr lang="en-US" sz="1400" b="1"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the visible representation and manifestation of God to created beings</a:t>
            </a:r>
            <a:r>
              <a:rPr lang="en-US" sz="1400" dirty="0">
                <a:latin typeface="Calibri" panose="020F0502020204030204" pitchFamily="34" charset="0"/>
                <a:ea typeface="Times New Roman" panose="02020603050405020304" pitchFamily="18" charset="0"/>
                <a:cs typeface="Times New Roman" panose="02020603050405020304" pitchFamily="18" charset="0"/>
              </a:rPr>
              <a:t>; the likeness expressed in this manifestation is involved in the essential relations in the Godhead, and is therefore </a:t>
            </a:r>
            <a:r>
              <a:rPr lang="en-US" sz="1400" b="1" dirty="0">
                <a:latin typeface="Calibri" panose="020F0502020204030204" pitchFamily="34" charset="0"/>
                <a:ea typeface="Times New Roman" panose="02020603050405020304" pitchFamily="18" charset="0"/>
                <a:cs typeface="Times New Roman" panose="02020603050405020304" pitchFamily="18" charset="0"/>
              </a:rPr>
              <a:t>unique and perfect</a:t>
            </a:r>
            <a:r>
              <a:rPr lang="en-US" sz="1400" dirty="0">
                <a:latin typeface="Calibri" panose="020F0502020204030204" pitchFamily="34" charset="0"/>
                <a:ea typeface="Times New Roman" panose="02020603050405020304" pitchFamily="18" charset="0"/>
                <a:cs typeface="Times New Roman" panose="02020603050405020304" pitchFamily="18" charset="0"/>
              </a:rPr>
              <a:t>; "</a:t>
            </a:r>
            <a:r>
              <a:rPr lang="en-US" sz="1400" b="1" i="1" dirty="0">
                <a:latin typeface="Calibri" panose="020F0502020204030204" pitchFamily="34" charset="0"/>
                <a:ea typeface="Times New Roman" panose="02020603050405020304" pitchFamily="18" charset="0"/>
                <a:cs typeface="Times New Roman" panose="02020603050405020304" pitchFamily="18" charset="0"/>
              </a:rPr>
              <a:t>he that hath seen Me hath seen the Father</a:t>
            </a:r>
            <a:r>
              <a:rPr lang="en-US" sz="1400" b="1" dirty="0">
                <a:latin typeface="Calibri" panose="020F0502020204030204" pitchFamily="34" charset="0"/>
                <a:ea typeface="Times New Roman" panose="02020603050405020304" pitchFamily="18" charset="0"/>
                <a:cs typeface="Times New Roman" panose="02020603050405020304" pitchFamily="18" charset="0"/>
              </a:rPr>
              <a:t>," John 14:9</a:t>
            </a:r>
            <a:r>
              <a:rPr lang="en-US" sz="1400" dirty="0">
                <a:latin typeface="Calibri" panose="020F0502020204030204" pitchFamily="34" charset="0"/>
                <a:ea typeface="Times New Roman" panose="02020603050405020304" pitchFamily="18" charset="0"/>
                <a:cs typeface="Times New Roman" panose="02020603050405020304" pitchFamily="18" charset="0"/>
              </a:rPr>
              <a:t>.  (Vine’s)</a:t>
            </a:r>
          </a:p>
          <a:p>
            <a:pPr marL="228572" indent="-228572">
              <a:lnSpc>
                <a:spcPts val="1400"/>
              </a:lnSpc>
              <a:spcAft>
                <a:spcPts val="600"/>
              </a:spcAft>
              <a:buFont typeface="+mj-lt"/>
              <a:buAutoNum type="alphaLcParenBoth"/>
              <a:tabLst>
                <a:tab pos="1142856" algn="l"/>
              </a:tabLst>
            </a:pP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algn="l"/>
            <a:r>
              <a:rPr lang="en-US" sz="1400" dirty="0">
                <a:latin typeface="TimesNewRomanPSMT"/>
              </a:rPr>
              <a:t>In the strict sense of the word no one had been able to see God (Exod. </a:t>
            </a:r>
            <a:r>
              <a:rPr lang="de-DE" sz="1400" dirty="0">
                <a:latin typeface="TimesNewRomanPSMT"/>
              </a:rPr>
              <a:t>33:20; cf. Deut 4:12; Isa. 6:5)</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228572" indent="-228572">
              <a:lnSpc>
                <a:spcPts val="1400"/>
              </a:lnSpc>
              <a:spcAft>
                <a:spcPts val="600"/>
              </a:spcAft>
              <a:buFont typeface="+mj-lt"/>
              <a:buAutoNum type="alphaLcParenBoth"/>
              <a:tabLst>
                <a:tab pos="1142856" algn="l"/>
              </a:tabLst>
            </a:pP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ts val="1400"/>
              </a:lnSpc>
              <a:spcAft>
                <a:spcPts val="600"/>
              </a:spcAft>
              <a:buNone/>
              <a:tabLst>
                <a:tab pos="1142856" algn="l"/>
              </a:tabLst>
            </a:pPr>
            <a:r>
              <a:rPr lang="en-US" sz="1400" dirty="0">
                <a:latin typeface="Calibri" panose="020F0502020204030204" pitchFamily="34" charset="0"/>
                <a:ea typeface="Times New Roman" panose="02020603050405020304" pitchFamily="18" charset="0"/>
                <a:cs typeface="Times New Roman" panose="02020603050405020304" pitchFamily="18" charset="0"/>
              </a:rPr>
              <a:t>As one sees an image in the mirror. (Representation) Perfectly. Not as a </a:t>
            </a:r>
            <a:r>
              <a:rPr lang="en-US" sz="1400" dirty="0" err="1">
                <a:latin typeface="Calibri" panose="020F0502020204030204" pitchFamily="34" charset="0"/>
                <a:ea typeface="Times New Roman" panose="02020603050405020304" pitchFamily="18" charset="0"/>
                <a:cs typeface="Times New Roman" panose="02020603050405020304" pitchFamily="18" charset="0"/>
              </a:rPr>
              <a:t>charactuture</a:t>
            </a:r>
            <a:r>
              <a:rPr lang="en-US" sz="1400" dirty="0">
                <a:latin typeface="Calibri" panose="020F0502020204030204" pitchFamily="34" charset="0"/>
                <a:ea typeface="Times New Roman" panose="02020603050405020304" pitchFamily="18" charset="0"/>
                <a:cs typeface="Times New Roman" panose="02020603050405020304" pitchFamily="18" charset="0"/>
              </a:rPr>
              <a:t>. </a:t>
            </a:r>
          </a:p>
          <a:p>
            <a:pPr marL="0" indent="0">
              <a:lnSpc>
                <a:spcPts val="1400"/>
              </a:lnSpc>
              <a:spcAft>
                <a:spcPts val="600"/>
              </a:spcAft>
              <a:buNone/>
              <a:tabLst>
                <a:tab pos="1142856" algn="l"/>
              </a:tabLst>
            </a:pP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ts val="1400"/>
              </a:lnSpc>
              <a:spcAft>
                <a:spcPts val="600"/>
              </a:spcAft>
              <a:buNone/>
              <a:tabLst>
                <a:tab pos="1142856" algn="l"/>
              </a:tabLst>
            </a:pPr>
            <a:r>
              <a:rPr lang="en-US" sz="1400" dirty="0">
                <a:latin typeface="Calibri" panose="020F0502020204030204" pitchFamily="34" charset="0"/>
                <a:ea typeface="Times New Roman" panose="02020603050405020304" pitchFamily="18" charset="0"/>
                <a:cs typeface="Times New Roman" panose="02020603050405020304" pitchFamily="18" charset="0"/>
              </a:rPr>
              <a:t>Hebrews 1:3 - “exact representation” - the idea of an embossing stamp.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228572" indent="-228572">
              <a:lnSpc>
                <a:spcPts val="1400"/>
              </a:lnSpc>
              <a:spcAft>
                <a:spcPts val="600"/>
              </a:spcAft>
              <a:buFont typeface="+mj-lt"/>
              <a:buAutoNum type="alphaLcParenBoth"/>
              <a:tabLst>
                <a:tab pos="1142856" algn="l"/>
              </a:tabLst>
            </a:pPr>
            <a:r>
              <a:rPr lang="en-US" sz="1400" b="1" dirty="0">
                <a:latin typeface="Calibri" panose="020F0502020204030204" pitchFamily="34" charset="0"/>
                <a:ea typeface="Times New Roman" panose="02020603050405020304" pitchFamily="18" charset="0"/>
                <a:cs typeface="Times New Roman" panose="02020603050405020304" pitchFamily="18" charset="0"/>
              </a:rPr>
              <a:t>Hebrews 1:3</a:t>
            </a:r>
            <a:r>
              <a:rPr lang="en-US" sz="1400" dirty="0">
                <a:latin typeface="Calibri" panose="020F0502020204030204" pitchFamily="34" charset="0"/>
                <a:ea typeface="Times New Roman" panose="02020603050405020304" pitchFamily="18" charset="0"/>
                <a:cs typeface="Times New Roman" panose="02020603050405020304" pitchFamily="18" charset="0"/>
              </a:rPr>
              <a:t>, “</a:t>
            </a:r>
            <a:r>
              <a:rPr lang="en-US" sz="1400" i="1" dirty="0">
                <a:latin typeface="Calibri" panose="020F0502020204030204" pitchFamily="34" charset="0"/>
                <a:ea typeface="Times New Roman" panose="02020603050405020304" pitchFamily="18" charset="0"/>
                <a:cs typeface="Times New Roman" panose="02020603050405020304" pitchFamily="18" charset="0"/>
              </a:rPr>
              <a:t>And He is the radiance of His glory and </a:t>
            </a:r>
            <a:r>
              <a:rPr lang="en-US" sz="1400" b="1" i="1" dirty="0">
                <a:latin typeface="Calibri" panose="020F0502020204030204" pitchFamily="34" charset="0"/>
                <a:ea typeface="Times New Roman" panose="02020603050405020304" pitchFamily="18" charset="0"/>
                <a:cs typeface="Times New Roman" panose="02020603050405020304" pitchFamily="18" charset="0"/>
              </a:rPr>
              <a:t>the exact representation of His nature</a:t>
            </a:r>
            <a:r>
              <a:rPr lang="en-US" sz="1400" i="1" dirty="0">
                <a:latin typeface="Calibri" panose="020F0502020204030204" pitchFamily="34" charset="0"/>
                <a:ea typeface="Times New Roman" panose="02020603050405020304" pitchFamily="18" charset="0"/>
                <a:cs typeface="Times New Roman" panose="02020603050405020304" pitchFamily="18" charset="0"/>
              </a:rPr>
              <a:t>, and upholds all things by the word of His power</a:t>
            </a:r>
            <a:r>
              <a:rPr lang="en-US" sz="1400" dirty="0">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3043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1 Cor 8:5-6</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or even if there are so-called gods whether in heaven or on earth, as indeed there are many gods and many lords, 6 </a:t>
            </a:r>
            <a:r>
              <a:rPr lang="en-US" sz="1400" b="1" dirty="0">
                <a:latin typeface="Times New Roman" panose="02020603050405020304" pitchFamily="18" charset="0"/>
                <a:ea typeface="Times New Roman" panose="02020603050405020304" pitchFamily="18" charset="0"/>
              </a:rPr>
              <a:t>yet for us there is but one God, the Father, from whom are all things and we exist for Him; and one Lord, Jesus Christ, by whom are all things, and we exist through Him</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John 1:1-3</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In the beginning was the Word, and the Word was with God, and the Word was God. 2 He was in the beginning with God. 3 </a:t>
            </a:r>
            <a:r>
              <a:rPr lang="en-US" sz="1400" b="1" dirty="0">
                <a:latin typeface="Times New Roman" panose="02020603050405020304" pitchFamily="18" charset="0"/>
                <a:ea typeface="Times New Roman" panose="02020603050405020304" pitchFamily="18" charset="0"/>
              </a:rPr>
              <a:t>All things came into being through Him, and apart from Him nothing came into being that has come into being</a:t>
            </a:r>
            <a:r>
              <a:rPr lang="en-US" sz="1400" dirty="0">
                <a:latin typeface="Times New Roman" panose="02020603050405020304" pitchFamily="18" charset="0"/>
                <a:ea typeface="Times New Roman" panose="02020603050405020304" pitchFamily="18" charset="0"/>
              </a:rPr>
              <a: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Rom 11:33-36</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Oh, the depth of the riches both of the wisdom and knowledge of God! How unsearchable are His judgments and unfathomable His ways! 34 For WHO HAS KNOWN THE MIND OF THE LORD, OR WHO BECAME HIS COUNSELOR? 35 Or WHO HAS FIRST GIVEN TO HIM THAT IT MIGHT BE PAID BACK TO HIM AGAIN? 36. Amen.</a:t>
            </a:r>
          </a:p>
          <a:p>
            <a:pPr marL="0" indent="0">
              <a:lnSpc>
                <a:spcPts val="1400"/>
              </a:lnSpc>
              <a:spcAft>
                <a:spcPts val="600"/>
              </a:spcAft>
              <a:buNone/>
              <a:tabLst>
                <a:tab pos="1142856" algn="l"/>
              </a:tabLst>
            </a:pPr>
            <a:r>
              <a:rPr lang="en-US" sz="1400" b="1" dirty="0">
                <a:latin typeface="Times New Roman" panose="02020603050405020304" pitchFamily="18" charset="0"/>
                <a:ea typeface="Times New Roman" panose="02020603050405020304" pitchFamily="18" charset="0"/>
              </a:rPr>
              <a:t>For from Him and through Him and to Him are all things. To Him be the glory forever.”</a:t>
            </a:r>
          </a:p>
          <a:p>
            <a:pPr marL="0" indent="0">
              <a:lnSpc>
                <a:spcPts val="1400"/>
              </a:lnSpc>
              <a:spcAft>
                <a:spcPts val="600"/>
              </a:spcAft>
              <a:buNone/>
              <a:tabLst>
                <a:tab pos="1142856" algn="l"/>
              </a:tabLst>
            </a:pPr>
            <a:endParaRPr lang="en-US" sz="1400" b="1"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b="1" dirty="0">
                <a:latin typeface="Times New Roman" panose="02020603050405020304" pitchFamily="18" charset="0"/>
                <a:ea typeface="Times New Roman" panose="02020603050405020304" pitchFamily="18" charset="0"/>
              </a:rPr>
              <a:t>John 1:1-5</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In the beginning was the Word, and the Word was with God, and the Word was God. 2 He was in the beginning with God. 3 </a:t>
            </a:r>
            <a:r>
              <a:rPr lang="en-US" sz="1400" b="1" dirty="0">
                <a:latin typeface="Times New Roman" panose="02020603050405020304" pitchFamily="18" charset="0"/>
                <a:ea typeface="Times New Roman" panose="02020603050405020304" pitchFamily="18" charset="0"/>
              </a:rPr>
              <a:t>All things came into being through Him, and apart from Him nothing came into being that has come into being. 4 </a:t>
            </a:r>
            <a:r>
              <a:rPr lang="en-US" sz="1400" dirty="0">
                <a:latin typeface="Times New Roman" panose="02020603050405020304" pitchFamily="18" charset="0"/>
                <a:ea typeface="Times New Roman" panose="02020603050405020304" pitchFamily="18" charset="0"/>
              </a:rPr>
              <a:t>In Him was life, and the life was the Light of men</a:t>
            </a:r>
            <a:r>
              <a:rPr lang="en-US" sz="1400" b="1" dirty="0">
                <a:latin typeface="Times New Roman" panose="02020603050405020304" pitchFamily="18" charset="0"/>
                <a:ea typeface="Times New Roman" panose="02020603050405020304" pitchFamily="18" charset="0"/>
              </a:rPr>
              <a:t>. </a:t>
            </a:r>
          </a:p>
          <a:p>
            <a:pPr marL="0" indent="0">
              <a:lnSpc>
                <a:spcPts val="1400"/>
              </a:lnSpc>
              <a:spcAft>
                <a:spcPts val="600"/>
              </a:spcAft>
              <a:buNone/>
              <a:tabLst>
                <a:tab pos="1142856" algn="l"/>
              </a:tabLst>
            </a:pPr>
            <a:endParaRPr lang="en-US" sz="1400" b="1"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b="1" dirty="0">
              <a:latin typeface="Times New Roman" panose="02020603050405020304" pitchFamily="18" charset="0"/>
              <a:ea typeface="Times New Roman" panose="02020603050405020304" pitchFamily="18" charset="0"/>
            </a:endParaRPr>
          </a:p>
          <a:p>
            <a:pPr marL="0" indent="0">
              <a:buNone/>
            </a:pPr>
            <a:r>
              <a:rPr lang="en-US" sz="1400" dirty="0">
                <a:latin typeface="Segoe UI Historic" panose="020B0502040204020203" pitchFamily="34" charset="0"/>
                <a:ea typeface="Segoe UI Historic" panose="020B0502040204020203" pitchFamily="34" charset="0"/>
                <a:cs typeface="Segoe UI Historic" panose="020B0502040204020203" pitchFamily="34" charset="0"/>
              </a:rPr>
              <a:t>We are here today:</a:t>
            </a:r>
          </a:p>
          <a:p>
            <a:pPr marL="171429" indent="-171429">
              <a:buFont typeface="Arial" panose="020B0604020202020204" pitchFamily="34" charset="0"/>
              <a:buChar char="•"/>
            </a:pPr>
            <a:r>
              <a:rPr lang="en-US" sz="1400" b="1" dirty="0">
                <a:latin typeface="Segoe UI Historic" panose="020B0502040204020203" pitchFamily="34" charset="0"/>
                <a:ea typeface="Segoe UI Historic" panose="020B0502040204020203" pitchFamily="34" charset="0"/>
                <a:cs typeface="Segoe UI Historic" panose="020B0502040204020203" pitchFamily="34" charset="0"/>
              </a:rPr>
              <a:t>From Him </a:t>
            </a:r>
            <a:r>
              <a:rPr lang="en-US" sz="1400" dirty="0">
                <a:latin typeface="Segoe UI Historic" panose="020B0502040204020203" pitchFamily="34" charset="0"/>
                <a:ea typeface="Segoe UI Historic" panose="020B0502040204020203" pitchFamily="34" charset="0"/>
                <a:cs typeface="Segoe UI Historic" panose="020B0502040204020203" pitchFamily="34" charset="0"/>
              </a:rPr>
              <a:t>as His creation and recipients of His love, </a:t>
            </a:r>
          </a:p>
          <a:p>
            <a:pPr marL="171429" indent="-171429">
              <a:buFont typeface="Arial" panose="020B0604020202020204" pitchFamily="34" charset="0"/>
              <a:buChar char="•"/>
            </a:pPr>
            <a:r>
              <a:rPr lang="en-US" sz="1400" b="1" dirty="0">
                <a:latin typeface="Segoe UI Historic" panose="020B0502040204020203" pitchFamily="34" charset="0"/>
                <a:ea typeface="Segoe UI Historic" panose="020B0502040204020203" pitchFamily="34" charset="0"/>
                <a:cs typeface="Segoe UI Historic" panose="020B0502040204020203" pitchFamily="34" charset="0"/>
              </a:rPr>
              <a:t>Through Him </a:t>
            </a:r>
            <a:r>
              <a:rPr lang="en-US" sz="1400" dirty="0">
                <a:latin typeface="Segoe UI Historic" panose="020B0502040204020203" pitchFamily="34" charset="0"/>
                <a:ea typeface="Segoe UI Historic" panose="020B0502040204020203" pitchFamily="34" charset="0"/>
                <a:cs typeface="Segoe UI Historic" panose="020B0502040204020203" pitchFamily="34" charset="0"/>
              </a:rPr>
              <a:t>love and mercy and plan to redeem us from the bondage of sin, </a:t>
            </a:r>
          </a:p>
          <a:p>
            <a:pPr marL="171429" indent="-171429">
              <a:buFont typeface="Arial" panose="020B0604020202020204" pitchFamily="34" charset="0"/>
              <a:buChar char="•"/>
            </a:pPr>
            <a:r>
              <a:rPr lang="en-US" sz="1400" dirty="0">
                <a:latin typeface="Segoe UI Historic" panose="020B0502040204020203" pitchFamily="34" charset="0"/>
                <a:ea typeface="Segoe UI Historic" panose="020B0502040204020203" pitchFamily="34" charset="0"/>
                <a:cs typeface="Segoe UI Historic" panose="020B0502040204020203" pitchFamily="34" charset="0"/>
              </a:rPr>
              <a:t>And </a:t>
            </a:r>
            <a:r>
              <a:rPr lang="en-US" sz="1400" b="1" dirty="0">
                <a:latin typeface="Segoe UI Historic" panose="020B0502040204020203" pitchFamily="34" charset="0"/>
                <a:ea typeface="Segoe UI Historic" panose="020B0502040204020203" pitchFamily="34" charset="0"/>
                <a:cs typeface="Segoe UI Historic" panose="020B0502040204020203" pitchFamily="34" charset="0"/>
              </a:rPr>
              <a:t>to Him</a:t>
            </a:r>
            <a:r>
              <a:rPr lang="en-US" sz="1400" dirty="0">
                <a:latin typeface="Segoe UI Historic" panose="020B0502040204020203" pitchFamily="34" charset="0"/>
                <a:ea typeface="Segoe UI Historic" panose="020B0502040204020203" pitchFamily="34" charset="0"/>
                <a:cs typeface="Segoe UI Historic" panose="020B0502040204020203" pitchFamily="34" charset="0"/>
              </a:rPr>
              <a:t> (here’s the “kicker”) in our lifetime of service and devotion. </a:t>
            </a:r>
            <a:endParaRPr lang="en-US" sz="1400" dirty="0"/>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93112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139682" indent="0">
              <a:buNone/>
            </a:pPr>
            <a:r>
              <a:rPr lang="en-US" sz="1400" dirty="0">
                <a:latin typeface="TimesNewRomanPSMT"/>
                <a:ea typeface="Times New Roman" panose="02020603050405020304" pitchFamily="18" charset="0"/>
              </a:rPr>
              <a:t>John 1:1-5</a:t>
            </a:r>
          </a:p>
          <a:p>
            <a:pPr marL="139682" indent="0">
              <a:buNone/>
            </a:pPr>
            <a:r>
              <a:rPr lang="en-US" sz="1400" dirty="0" err="1">
                <a:latin typeface="TimesNewRomanPSMT"/>
                <a:ea typeface="Times New Roman" panose="02020603050405020304" pitchFamily="18" charset="0"/>
              </a:rPr>
              <a:t>aIn</a:t>
            </a:r>
            <a:r>
              <a:rPr lang="en-US" sz="1400" dirty="0">
                <a:latin typeface="TimesNewRomanPSMT"/>
                <a:ea typeface="Times New Roman" panose="02020603050405020304" pitchFamily="18" charset="0"/>
              </a:rPr>
              <a:t> the beginning was the Word, and the Word was with God, and the Word was God. 2 He was in the beginning with God. 3 All things came into being through Him, and apart from Him nothing came into being that has come into being. 4 In Him was life, and the life was the Light of men. </a:t>
            </a:r>
          </a:p>
          <a:p>
            <a:pPr marL="139682" indent="0">
              <a:buNone/>
            </a:pPr>
            <a:endParaRPr lang="en-US" sz="1400" dirty="0">
              <a:latin typeface="TimesNewRomanPSMT"/>
              <a:ea typeface="Times New Roman" panose="02020603050405020304" pitchFamily="18" charset="0"/>
            </a:endParaRPr>
          </a:p>
          <a:p>
            <a:pPr marL="139682" indent="0">
              <a:buNone/>
            </a:pPr>
            <a:r>
              <a:rPr lang="en-US" sz="1400" dirty="0">
                <a:latin typeface="TimesNewRomanPSMT"/>
                <a:ea typeface="Times New Roman" panose="02020603050405020304" pitchFamily="18" charset="0"/>
              </a:rPr>
              <a:t>Jude 24-25</a:t>
            </a:r>
          </a:p>
          <a:p>
            <a:pPr marL="139682" indent="0">
              <a:buNone/>
            </a:pPr>
            <a:r>
              <a:rPr lang="en-US" sz="1400" dirty="0">
                <a:latin typeface="TimesNewRomanPSMT"/>
                <a:ea typeface="Times New Roman" panose="02020603050405020304" pitchFamily="18" charset="0"/>
              </a:rPr>
              <a:t>Now to Him who is able to keep you from stumbling, and to make you stand in the presence of His glory blameless with great joy, 25 to the only God our Savior, through Jesus Christ our Lord, be glory, majesty, dominion and authority, before all time and now and forever. Amen.</a:t>
            </a:r>
          </a:p>
          <a:p>
            <a:pPr marL="139682" indent="0">
              <a:buNone/>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Rev 1:8</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8 "I am the Alpha and the Omega," says the Lord God, "who is and who was and who is to come, the Almighty."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Rev 1:17-18</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Do not be afraid; I am the first and the last,  18 and the living One; and I was dead, and behold, I am alive forevermore, and I have the keys of death and of Hades.</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6022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defTabSz="914286">
              <a:lnSpc>
                <a:spcPts val="1400"/>
              </a:lnSpc>
              <a:spcAft>
                <a:spcPts val="600"/>
              </a:spcAft>
              <a:buNone/>
              <a:tabLst>
                <a:tab pos="1142856" algn="l"/>
              </a:tabLst>
              <a:defRPr/>
            </a:pPr>
            <a:r>
              <a:rPr lang="en-US" sz="1800" dirty="0">
                <a:latin typeface="Calibri" panose="020F0502020204030204" pitchFamily="34" charset="0"/>
                <a:ea typeface="Times New Roman" panose="02020603050405020304" pitchFamily="18" charset="0"/>
                <a:cs typeface="Times New Roman" panose="02020603050405020304" pitchFamily="18" charset="0"/>
              </a:rPr>
              <a:t>Heb. 13:8, “</a:t>
            </a:r>
            <a:r>
              <a:rPr lang="en-US" sz="1800" i="1" dirty="0">
                <a:latin typeface="Calibri" panose="020F0502020204030204" pitchFamily="34" charset="0"/>
                <a:ea typeface="Times New Roman" panose="02020603050405020304" pitchFamily="18" charset="0"/>
                <a:cs typeface="Times New Roman" panose="02020603050405020304" pitchFamily="18" charset="0"/>
              </a:rPr>
              <a:t>Jesus Christ is the same </a:t>
            </a:r>
            <a:r>
              <a:rPr lang="en-US" sz="1800" b="1" i="1" dirty="0">
                <a:latin typeface="Calibri" panose="020F0502020204030204" pitchFamily="34" charset="0"/>
                <a:ea typeface="Times New Roman" panose="02020603050405020304" pitchFamily="18" charset="0"/>
                <a:cs typeface="Times New Roman" panose="02020603050405020304" pitchFamily="18" charset="0"/>
              </a:rPr>
              <a:t>yesterday and today, yes and forever</a:t>
            </a:r>
            <a:r>
              <a:rPr lang="en-US" sz="1800" dirty="0">
                <a:latin typeface="Calibri" panose="020F0502020204030204" pitchFamily="34" charset="0"/>
                <a:ea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8091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defTabSz="914286">
              <a:lnSpc>
                <a:spcPts val="1400"/>
              </a:lnSpc>
              <a:spcAft>
                <a:spcPts val="600"/>
              </a:spcAft>
              <a:buNone/>
              <a:tabLst>
                <a:tab pos="1142856" algn="l"/>
              </a:tabLst>
              <a:defRPr/>
            </a:pPr>
            <a:r>
              <a:rPr lang="en-US" sz="1400" dirty="0">
                <a:latin typeface="Calibri" panose="020F0502020204030204" pitchFamily="34" charset="0"/>
                <a:ea typeface="Times New Roman" panose="02020603050405020304" pitchFamily="18" charset="0"/>
                <a:cs typeface="Times New Roman" panose="02020603050405020304" pitchFamily="18" charset="0"/>
              </a:rPr>
              <a:t>John 1:14-15</a:t>
            </a:r>
          </a:p>
          <a:p>
            <a:pPr marL="0" indent="0" defTabSz="914286">
              <a:lnSpc>
                <a:spcPts val="1400"/>
              </a:lnSpc>
              <a:spcAft>
                <a:spcPts val="600"/>
              </a:spcAft>
              <a:buNone/>
              <a:tabLst>
                <a:tab pos="1142856" algn="l"/>
              </a:tabLst>
              <a:defRPr/>
            </a:pPr>
            <a:r>
              <a:rPr lang="en-US" sz="1400" dirty="0">
                <a:latin typeface="Calibri" panose="020F0502020204030204" pitchFamily="34" charset="0"/>
                <a:ea typeface="Times New Roman" panose="02020603050405020304" pitchFamily="18" charset="0"/>
                <a:cs typeface="Times New Roman" panose="02020603050405020304" pitchFamily="18" charset="0"/>
              </a:rPr>
              <a:t> And the Word became flesh, and dwelt among us, and we saw His glory, glory as of the only begotten from the Father, full of grace and truth. </a:t>
            </a:r>
          </a:p>
          <a:p>
            <a:pPr marL="0" indent="0" defTabSz="914286">
              <a:lnSpc>
                <a:spcPts val="1400"/>
              </a:lnSpc>
              <a:spcAft>
                <a:spcPts val="600"/>
              </a:spcAft>
              <a:buNone/>
              <a:tabLst>
                <a:tab pos="1142856" algn="l"/>
              </a:tabLst>
              <a:defRPr/>
            </a:pP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0" indent="0" defTabSz="914286">
              <a:lnSpc>
                <a:spcPts val="1400"/>
              </a:lnSpc>
              <a:spcAft>
                <a:spcPts val="600"/>
              </a:spcAft>
              <a:buNone/>
              <a:tabLst>
                <a:tab pos="1142856" algn="l"/>
              </a:tabLst>
              <a:defRPr/>
            </a:pPr>
            <a:r>
              <a:rPr lang="en-US" sz="1400" dirty="0">
                <a:latin typeface="Calibri" panose="020F0502020204030204" pitchFamily="34" charset="0"/>
                <a:ea typeface="Times New Roman" panose="02020603050405020304" pitchFamily="18" charset="0"/>
                <a:cs typeface="Times New Roman" panose="02020603050405020304" pitchFamily="18" charset="0"/>
              </a:rPr>
              <a:t>1 John 1:1-3</a:t>
            </a:r>
          </a:p>
          <a:p>
            <a:pPr marL="0" indent="0" defTabSz="914286">
              <a:lnSpc>
                <a:spcPts val="1400"/>
              </a:lnSpc>
              <a:spcAft>
                <a:spcPts val="600"/>
              </a:spcAft>
              <a:buNone/>
              <a:tabLst>
                <a:tab pos="1142856" algn="l"/>
              </a:tabLst>
              <a:defRPr/>
            </a:pPr>
            <a:r>
              <a:rPr lang="en-US" sz="1400" dirty="0">
                <a:latin typeface="Calibri" panose="020F0502020204030204" pitchFamily="34" charset="0"/>
                <a:ea typeface="Times New Roman" panose="02020603050405020304" pitchFamily="18" charset="0"/>
                <a:cs typeface="Times New Roman" panose="02020603050405020304" pitchFamily="18" charset="0"/>
              </a:rPr>
              <a:t> What was from the beginning, what we have heard, what we have seen with our eyes, what we have looked at and touched with our hands, concerning the Word of Life —  2 and the life was manifested, and we have seen and testify and proclaim to you the eternal life, which was with the Father and was manifested to us —  3 what we have seen and heard we proclaim to you also, so that you too may have fellowship with us; and indeed our fellowship is with the Father, and with His Son Jesus Christ.</a:t>
            </a:r>
          </a:p>
          <a:p>
            <a:pPr marL="0" indent="0" defTabSz="914286">
              <a:lnSpc>
                <a:spcPts val="1400"/>
              </a:lnSpc>
              <a:spcAft>
                <a:spcPts val="600"/>
              </a:spcAft>
              <a:buNone/>
              <a:tabLst>
                <a:tab pos="1142856" algn="l"/>
              </a:tabLst>
              <a:defRPr/>
            </a:pP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0" indent="0" defTabSz="914286">
              <a:lnSpc>
                <a:spcPts val="1400"/>
              </a:lnSpc>
              <a:spcAft>
                <a:spcPts val="600"/>
              </a:spcAft>
              <a:buNone/>
              <a:tabLst>
                <a:tab pos="1142856" algn="l"/>
              </a:tabLst>
              <a:defRPr/>
            </a:pPr>
            <a:endParaRPr lang="en-US" sz="18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2575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319175" y="2233519"/>
            <a:ext cx="6680400" cy="1159800"/>
          </a:xfrm>
          <a:prstGeom prst="rect">
            <a:avLst/>
          </a:prstGeom>
        </p:spPr>
        <p:txBody>
          <a:bodyPr spcFirstLastPara="1" wrap="square" lIns="91425" tIns="91425" rIns="91425" bIns="91425" anchor="t" anchorCtr="0">
            <a:noAutofit/>
          </a:bodyPr>
          <a:lstStyle>
            <a:lvl1pPr lvl="0">
              <a:spcBef>
                <a:spcPts val="0"/>
              </a:spcBef>
              <a:spcAft>
                <a:spcPts val="0"/>
              </a:spcAft>
              <a:buSzPts val="5000"/>
              <a:buNone/>
              <a:defRPr sz="5000"/>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a:p>
        </p:txBody>
      </p:sp>
      <p:cxnSp>
        <p:nvCxnSpPr>
          <p:cNvPr id="11" name="Google Shape;11;p2"/>
          <p:cNvCxnSpPr>
            <a:stCxn id="12" idx="4"/>
          </p:cNvCxnSpPr>
          <p:nvPr/>
        </p:nvCxnSpPr>
        <p:spPr>
          <a:xfrm>
            <a:off x="939750" y="2832475"/>
            <a:ext cx="0" cy="2310900"/>
          </a:xfrm>
          <a:prstGeom prst="straightConnector1">
            <a:avLst/>
          </a:prstGeom>
          <a:noFill/>
          <a:ln w="9525" cap="flat" cmpd="sng">
            <a:solidFill>
              <a:schemeClr val="accent5"/>
            </a:solidFill>
            <a:prstDash val="solid"/>
            <a:round/>
            <a:headEnd type="none" w="med" len="med"/>
            <a:tailEnd type="none" w="med" len="med"/>
          </a:ln>
        </p:spPr>
      </p:cxnSp>
      <p:sp>
        <p:nvSpPr>
          <p:cNvPr id="12" name="Google Shape;12;p2"/>
          <p:cNvSpPr/>
          <p:nvPr/>
        </p:nvSpPr>
        <p:spPr>
          <a:xfrm>
            <a:off x="845250" y="2643475"/>
            <a:ext cx="189000" cy="1890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3"/>
        <p:cNvGrpSpPr/>
        <p:nvPr/>
      </p:nvGrpSpPr>
      <p:grpSpPr>
        <a:xfrm>
          <a:off x="0" y="0"/>
          <a:ext cx="0" cy="0"/>
          <a:chOff x="0" y="0"/>
          <a:chExt cx="0" cy="0"/>
        </a:xfrm>
      </p:grpSpPr>
      <p:sp>
        <p:nvSpPr>
          <p:cNvPr id="14" name="Google Shape;14;p3"/>
          <p:cNvSpPr txBox="1">
            <a:spLocks noGrp="1"/>
          </p:cNvSpPr>
          <p:nvPr>
            <p:ph type="ctrTitle"/>
          </p:nvPr>
        </p:nvSpPr>
        <p:spPr>
          <a:xfrm>
            <a:off x="1530175" y="2307788"/>
            <a:ext cx="6767100" cy="5322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15" name="Google Shape;15;p3"/>
          <p:cNvSpPr txBox="1">
            <a:spLocks noGrp="1"/>
          </p:cNvSpPr>
          <p:nvPr>
            <p:ph type="subTitle" idx="1"/>
          </p:nvPr>
        </p:nvSpPr>
        <p:spPr>
          <a:xfrm>
            <a:off x="1567326" y="2782913"/>
            <a:ext cx="6927900" cy="3531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a:p>
        </p:txBody>
      </p:sp>
      <p:sp>
        <p:nvSpPr>
          <p:cNvPr id="16" name="Google Shape;16;p3"/>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17" name="Google Shape;17;p3"/>
          <p:cNvCxnSpPr/>
          <p:nvPr/>
        </p:nvCxnSpPr>
        <p:spPr>
          <a:xfrm>
            <a:off x="939645" y="0"/>
            <a:ext cx="0" cy="5143500"/>
          </a:xfrm>
          <a:prstGeom prst="straightConnector1">
            <a:avLst/>
          </a:prstGeom>
          <a:noFill/>
          <a:ln w="9525" cap="flat" cmpd="sng">
            <a:solidFill>
              <a:schemeClr val="accent5"/>
            </a:solidFill>
            <a:prstDash val="solid"/>
            <a:round/>
            <a:headEnd type="none" w="med" len="med"/>
            <a:tailEnd type="none" w="med" len="med"/>
          </a:ln>
        </p:spPr>
      </p:cxnSp>
      <p:sp>
        <p:nvSpPr>
          <p:cNvPr id="18" name="Google Shape;18;p3"/>
          <p:cNvSpPr/>
          <p:nvPr/>
        </p:nvSpPr>
        <p:spPr>
          <a:xfrm flipH="1">
            <a:off x="632556" y="2267403"/>
            <a:ext cx="614400" cy="6144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Quicksand"/>
              <a:buNone/>
              <a:defRPr sz="1800">
                <a:latin typeface="Quicksand"/>
                <a:ea typeface="Quicksand"/>
                <a:cs typeface="Quicksand"/>
                <a:sym typeface="Quicksand"/>
              </a:defRPr>
            </a:lvl1pPr>
            <a:lvl2pPr lvl="1" rtl="0">
              <a:spcBef>
                <a:spcPts val="0"/>
              </a:spcBef>
              <a:spcAft>
                <a:spcPts val="0"/>
              </a:spcAft>
              <a:buSzPts val="1800"/>
              <a:buFont typeface="Quicksand"/>
              <a:buNone/>
              <a:defRPr sz="1800">
                <a:latin typeface="Quicksand"/>
                <a:ea typeface="Quicksand"/>
                <a:cs typeface="Quicksand"/>
                <a:sym typeface="Quicksand"/>
              </a:defRPr>
            </a:lvl2pPr>
            <a:lvl3pPr lvl="2" rtl="0">
              <a:spcBef>
                <a:spcPts val="0"/>
              </a:spcBef>
              <a:spcAft>
                <a:spcPts val="0"/>
              </a:spcAft>
              <a:buSzPts val="1800"/>
              <a:buFont typeface="Quicksand"/>
              <a:buNone/>
              <a:defRPr sz="1800">
                <a:latin typeface="Quicksand"/>
                <a:ea typeface="Quicksand"/>
                <a:cs typeface="Quicksand"/>
                <a:sym typeface="Quicksand"/>
              </a:defRPr>
            </a:lvl3pPr>
            <a:lvl4pPr lvl="3" rtl="0">
              <a:spcBef>
                <a:spcPts val="0"/>
              </a:spcBef>
              <a:spcAft>
                <a:spcPts val="0"/>
              </a:spcAft>
              <a:buSzPts val="1800"/>
              <a:buFont typeface="Quicksand"/>
              <a:buNone/>
              <a:defRPr sz="1800">
                <a:latin typeface="Quicksand"/>
                <a:ea typeface="Quicksand"/>
                <a:cs typeface="Quicksand"/>
                <a:sym typeface="Quicksand"/>
              </a:defRPr>
            </a:lvl4pPr>
            <a:lvl5pPr lvl="4" rtl="0">
              <a:spcBef>
                <a:spcPts val="0"/>
              </a:spcBef>
              <a:spcAft>
                <a:spcPts val="0"/>
              </a:spcAft>
              <a:buSzPts val="1800"/>
              <a:buFont typeface="Quicksand"/>
              <a:buNone/>
              <a:defRPr sz="1800">
                <a:latin typeface="Quicksand"/>
                <a:ea typeface="Quicksand"/>
                <a:cs typeface="Quicksand"/>
                <a:sym typeface="Quicksand"/>
              </a:defRPr>
            </a:lvl5pPr>
            <a:lvl6pPr lvl="5" rtl="0">
              <a:spcBef>
                <a:spcPts val="0"/>
              </a:spcBef>
              <a:spcAft>
                <a:spcPts val="0"/>
              </a:spcAft>
              <a:buSzPts val="1800"/>
              <a:buFont typeface="Quicksand"/>
              <a:buNone/>
              <a:defRPr sz="1800">
                <a:latin typeface="Quicksand"/>
                <a:ea typeface="Quicksand"/>
                <a:cs typeface="Quicksand"/>
                <a:sym typeface="Quicksand"/>
              </a:defRPr>
            </a:lvl6pPr>
            <a:lvl7pPr lvl="6" rtl="0">
              <a:spcBef>
                <a:spcPts val="0"/>
              </a:spcBef>
              <a:spcAft>
                <a:spcPts val="0"/>
              </a:spcAft>
              <a:buSzPts val="1800"/>
              <a:buFont typeface="Quicksand"/>
              <a:buNone/>
              <a:defRPr sz="1800">
                <a:latin typeface="Quicksand"/>
                <a:ea typeface="Quicksand"/>
                <a:cs typeface="Quicksand"/>
                <a:sym typeface="Quicksand"/>
              </a:defRPr>
            </a:lvl7pPr>
            <a:lvl8pPr lvl="7" rtl="0">
              <a:spcBef>
                <a:spcPts val="0"/>
              </a:spcBef>
              <a:spcAft>
                <a:spcPts val="0"/>
              </a:spcAft>
              <a:buSzPts val="1800"/>
              <a:buFont typeface="Quicksand"/>
              <a:buNone/>
              <a:defRPr sz="1800">
                <a:latin typeface="Quicksand"/>
                <a:ea typeface="Quicksand"/>
                <a:cs typeface="Quicksand"/>
                <a:sym typeface="Quicksand"/>
              </a:defRPr>
            </a:lvl8pPr>
            <a:lvl9pPr lvl="8" rtl="0">
              <a:spcBef>
                <a:spcPts val="0"/>
              </a:spcBef>
              <a:spcAft>
                <a:spcPts val="0"/>
              </a:spcAft>
              <a:buSzPts val="1800"/>
              <a:buFont typeface="Quicksand"/>
              <a:buNone/>
              <a:defRPr sz="1800">
                <a:latin typeface="Quicksand"/>
                <a:ea typeface="Quicksand"/>
                <a:cs typeface="Quicksand"/>
                <a:sym typeface="Quicksand"/>
              </a:defRPr>
            </a:lvl9pPr>
          </a:lstStyle>
          <a:p>
            <a:endParaRPr/>
          </a:p>
        </p:txBody>
      </p:sp>
      <p:sp>
        <p:nvSpPr>
          <p:cNvPr id="27" name="Google Shape;27;p5"/>
          <p:cNvSpPr txBox="1">
            <a:spLocks noGrp="1"/>
          </p:cNvSpPr>
          <p:nvPr>
            <p:ph type="body" idx="1"/>
          </p:nvPr>
        </p:nvSpPr>
        <p:spPr>
          <a:xfrm>
            <a:off x="1165498" y="1086799"/>
            <a:ext cx="6858000" cy="37257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Clr>
                <a:srgbClr val="F3F3F3"/>
              </a:buClr>
              <a:buSzPts val="3000"/>
              <a:buFont typeface="Quicksand"/>
              <a:buChar char="◦"/>
              <a:defRPr sz="3000">
                <a:solidFill>
                  <a:srgbClr val="F3F3F3"/>
                </a:solidFill>
                <a:latin typeface="Quicksand"/>
                <a:ea typeface="Quicksand"/>
                <a:cs typeface="Quicksand"/>
                <a:sym typeface="Quicksand"/>
              </a:defRPr>
            </a:lvl1pPr>
            <a:lvl2pPr marL="914400" lvl="1"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2pPr>
            <a:lvl3pPr marL="1371600" lvl="2"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3pPr>
            <a:lvl4pPr marL="1828800" lvl="3"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4pPr>
            <a:lvl5pPr marL="2286000" lvl="4"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5pPr>
            <a:lvl6pPr marL="2743200" lvl="5"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6pPr>
            <a:lvl7pPr marL="3200400" lvl="6"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7pPr>
            <a:lvl8pPr marL="3657600" lvl="7"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8pPr>
            <a:lvl9pPr marL="4114800" lvl="8"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9pPr>
          </a:lstStyle>
          <a:p>
            <a:endParaRPr/>
          </a:p>
        </p:txBody>
      </p:sp>
      <p:sp>
        <p:nvSpPr>
          <p:cNvPr id="28" name="Google Shape;28;p5"/>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29" name="Google Shape;29;p5"/>
          <p:cNvCxnSpPr/>
          <p:nvPr/>
        </p:nvCxnSpPr>
        <p:spPr>
          <a:xfrm>
            <a:off x="945638" y="0"/>
            <a:ext cx="0" cy="5143500"/>
          </a:xfrm>
          <a:prstGeom prst="straightConnector1">
            <a:avLst/>
          </a:prstGeom>
          <a:noFill/>
          <a:ln w="9525" cap="flat" cmpd="sng">
            <a:solidFill>
              <a:schemeClr val="accent5"/>
            </a:solidFill>
            <a:prstDash val="solid"/>
            <a:round/>
            <a:headEnd type="none" w="med" len="med"/>
            <a:tailEnd type="none" w="med" len="med"/>
          </a:ln>
        </p:spPr>
      </p:cxnSp>
      <p:sp>
        <p:nvSpPr>
          <p:cNvPr id="30" name="Google Shape;30;p5"/>
          <p:cNvSpPr/>
          <p:nvPr/>
        </p:nvSpPr>
        <p:spPr>
          <a:xfrm>
            <a:off x="874396" y="605794"/>
            <a:ext cx="142500" cy="1425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5"/>
          <p:cNvSpPr/>
          <p:nvPr/>
        </p:nvSpPr>
        <p:spPr>
          <a:xfrm>
            <a:off x="844675" y="1400721"/>
            <a:ext cx="201900" cy="201900"/>
          </a:xfrm>
          <a:prstGeom prst="ellipse">
            <a:avLst/>
          </a:prstGeom>
          <a:solidFill>
            <a:srgbClr val="2E3037"/>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65475" y="549649"/>
            <a:ext cx="6858000" cy="3450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1pPr>
            <a:lvl2pPr lvl="1">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2pPr>
            <a:lvl3pPr lvl="2">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3pPr>
            <a:lvl4pPr lvl="3">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4pPr>
            <a:lvl5pPr lvl="4">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5pPr>
            <a:lvl6pPr lvl="5">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6pPr>
            <a:lvl7pPr lvl="6">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7pPr>
            <a:lvl8pPr lvl="7">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8pPr>
            <a:lvl9pPr lvl="8">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9pPr>
          </a:lstStyle>
          <a:p>
            <a:endParaRPr/>
          </a:p>
        </p:txBody>
      </p:sp>
      <p:sp>
        <p:nvSpPr>
          <p:cNvPr id="7" name="Google Shape;7;p1"/>
          <p:cNvSpPr txBox="1">
            <a:spLocks noGrp="1"/>
          </p:cNvSpPr>
          <p:nvPr>
            <p:ph type="body" idx="1"/>
          </p:nvPr>
        </p:nvSpPr>
        <p:spPr>
          <a:xfrm>
            <a:off x="1165498" y="1086799"/>
            <a:ext cx="6858000" cy="3725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1pPr>
            <a:lvl2pPr marL="914400" lvl="1"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2pPr>
            <a:lvl3pPr marL="1371600" lvl="2"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3pPr>
            <a:lvl4pPr marL="1828800" lvl="3"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4pPr>
            <a:lvl5pPr marL="2286000" lvl="4"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5pPr>
            <a:lvl6pPr marL="2743200" lvl="5"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6pPr>
            <a:lvl7pPr marL="3200400" lvl="6"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7pPr>
            <a:lvl8pPr marL="3657600" lvl="7"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8pPr>
            <a:lvl9pPr marL="4114800" lvl="8"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9pPr>
          </a:lstStyle>
          <a:p>
            <a:endParaRPr/>
          </a:p>
        </p:txBody>
      </p:sp>
      <p:sp>
        <p:nvSpPr>
          <p:cNvPr id="8" name="Google Shape;8;p1"/>
          <p:cNvSpPr txBox="1">
            <a:spLocks noGrp="1"/>
          </p:cNvSpPr>
          <p:nvPr>
            <p:ph type="sldNum" idx="12"/>
          </p:nvPr>
        </p:nvSpPr>
        <p:spPr>
          <a:xfrm>
            <a:off x="8523157" y="4752131"/>
            <a:ext cx="548700" cy="315300"/>
          </a:xfrm>
          <a:prstGeom prst="rect">
            <a:avLst/>
          </a:prstGeom>
          <a:noFill/>
          <a:ln>
            <a:noFill/>
          </a:ln>
        </p:spPr>
        <p:txBody>
          <a:bodyPr spcFirstLastPara="1" wrap="square" lIns="91425" tIns="91425" rIns="91425" bIns="91425" anchor="t" anchorCtr="0">
            <a:noAutofit/>
          </a:bodyPr>
          <a:lstStyle>
            <a:lvl1pPr lvl="0" algn="r">
              <a:buNone/>
              <a:defRPr sz="1200">
                <a:solidFill>
                  <a:schemeClr val="accent1"/>
                </a:solidFill>
                <a:latin typeface="Quicksand"/>
                <a:ea typeface="Quicksand"/>
                <a:cs typeface="Quicksand"/>
                <a:sym typeface="Quicksand"/>
              </a:defRPr>
            </a:lvl1pPr>
            <a:lvl2pPr lvl="1" algn="r">
              <a:buNone/>
              <a:defRPr sz="1200">
                <a:solidFill>
                  <a:schemeClr val="accent1"/>
                </a:solidFill>
                <a:latin typeface="Quicksand"/>
                <a:ea typeface="Quicksand"/>
                <a:cs typeface="Quicksand"/>
                <a:sym typeface="Quicksand"/>
              </a:defRPr>
            </a:lvl2pPr>
            <a:lvl3pPr lvl="2" algn="r">
              <a:buNone/>
              <a:defRPr sz="1200">
                <a:solidFill>
                  <a:schemeClr val="accent1"/>
                </a:solidFill>
                <a:latin typeface="Quicksand"/>
                <a:ea typeface="Quicksand"/>
                <a:cs typeface="Quicksand"/>
                <a:sym typeface="Quicksand"/>
              </a:defRPr>
            </a:lvl3pPr>
            <a:lvl4pPr lvl="3" algn="r">
              <a:buNone/>
              <a:defRPr sz="1200">
                <a:solidFill>
                  <a:schemeClr val="accent1"/>
                </a:solidFill>
                <a:latin typeface="Quicksand"/>
                <a:ea typeface="Quicksand"/>
                <a:cs typeface="Quicksand"/>
                <a:sym typeface="Quicksand"/>
              </a:defRPr>
            </a:lvl4pPr>
            <a:lvl5pPr lvl="4" algn="r">
              <a:buNone/>
              <a:defRPr sz="1200">
                <a:solidFill>
                  <a:schemeClr val="accent1"/>
                </a:solidFill>
                <a:latin typeface="Quicksand"/>
                <a:ea typeface="Quicksand"/>
                <a:cs typeface="Quicksand"/>
                <a:sym typeface="Quicksand"/>
              </a:defRPr>
            </a:lvl5pPr>
            <a:lvl6pPr lvl="5" algn="r">
              <a:buNone/>
              <a:defRPr sz="1200">
                <a:solidFill>
                  <a:schemeClr val="accent1"/>
                </a:solidFill>
                <a:latin typeface="Quicksand"/>
                <a:ea typeface="Quicksand"/>
                <a:cs typeface="Quicksand"/>
                <a:sym typeface="Quicksand"/>
              </a:defRPr>
            </a:lvl6pPr>
            <a:lvl7pPr lvl="6" algn="r">
              <a:buNone/>
              <a:defRPr sz="1200">
                <a:solidFill>
                  <a:schemeClr val="accent1"/>
                </a:solidFill>
                <a:latin typeface="Quicksand"/>
                <a:ea typeface="Quicksand"/>
                <a:cs typeface="Quicksand"/>
                <a:sym typeface="Quicksand"/>
              </a:defRPr>
            </a:lvl7pPr>
            <a:lvl8pPr lvl="7" algn="r">
              <a:buNone/>
              <a:defRPr sz="1200">
                <a:solidFill>
                  <a:schemeClr val="accent1"/>
                </a:solidFill>
                <a:latin typeface="Quicksand"/>
                <a:ea typeface="Quicksand"/>
                <a:cs typeface="Quicksand"/>
                <a:sym typeface="Quicksand"/>
              </a:defRPr>
            </a:lvl8pPr>
            <a:lvl9pPr lvl="8" algn="r">
              <a:buNone/>
              <a:defRPr sz="1200">
                <a:solidFill>
                  <a:schemeClr val="accent1"/>
                </a:solidFill>
                <a:latin typeface="Quicksand"/>
                <a:ea typeface="Quicksand"/>
                <a:cs typeface="Quicksand"/>
                <a:sym typeface="Quicksan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2"/>
          <p:cNvSpPr txBox="1">
            <a:spLocks noGrp="1"/>
          </p:cNvSpPr>
          <p:nvPr>
            <p:ph type="ctrTitle"/>
          </p:nvPr>
        </p:nvSpPr>
        <p:spPr>
          <a:xfrm>
            <a:off x="1319175" y="1776248"/>
            <a:ext cx="6934488" cy="161707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dirty="0"/>
              <a:t>Preaching The Origin, Identity &amp; Nature of Jesus</a:t>
            </a:r>
            <a:br>
              <a:rPr lang="en" sz="4400" dirty="0"/>
            </a:br>
            <a:r>
              <a:rPr lang="en" sz="2800" dirty="0">
                <a:solidFill>
                  <a:schemeClr val="bg1"/>
                </a:solidFill>
              </a:rPr>
              <a:t>Colossians 1:15-20</a:t>
            </a:r>
            <a:endParaRPr dirty="0">
              <a:solidFill>
                <a:schemeClr val="bg1"/>
              </a:solidFill>
            </a:endParaRPr>
          </a:p>
        </p:txBody>
      </p:sp>
    </p:spTree>
    <p:extLst>
      <p:ext uri="{BB962C8B-B14F-4D97-AF65-F5344CB8AC3E}">
        <p14:creationId xmlns:p14="http://schemas.microsoft.com/office/powerpoint/2010/main" val="2928472677"/>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b="1" dirty="0">
                <a:solidFill>
                  <a:schemeClr val="bg1"/>
                </a:solidFill>
              </a:rPr>
              <a:t>Jesus’ Nature</a:t>
            </a:r>
            <a:endParaRPr sz="3200" dirty="0">
              <a:solidFill>
                <a:srgbClr val="39C0BA"/>
              </a:solidFill>
            </a:endParaRPr>
          </a:p>
        </p:txBody>
      </p:sp>
      <p:sp>
        <p:nvSpPr>
          <p:cNvPr id="109" name="Google Shape;109;p17"/>
          <p:cNvSpPr txBox="1">
            <a:spLocks noGrp="1"/>
          </p:cNvSpPr>
          <p:nvPr>
            <p:ph type="body" idx="1"/>
          </p:nvPr>
        </p:nvSpPr>
        <p:spPr>
          <a:xfrm>
            <a:off x="914400" y="1103587"/>
            <a:ext cx="8157457" cy="3780186"/>
          </a:xfrm>
          <a:prstGeom prst="rect">
            <a:avLst/>
          </a:prstGeom>
        </p:spPr>
        <p:txBody>
          <a:bodyPr spcFirstLastPara="1" wrap="square" lIns="91425" tIns="91425" rIns="91425" bIns="91425" anchor="t" anchorCtr="0">
            <a:noAutofit/>
          </a:bodyPr>
          <a:lstStyle/>
          <a:p>
            <a:pPr marL="38100" indent="0">
              <a:buNone/>
            </a:pPr>
            <a:r>
              <a:rPr lang="en-US" dirty="0"/>
              <a:t>Jesus is </a:t>
            </a:r>
            <a:r>
              <a:rPr lang="en-US" b="1" dirty="0"/>
              <a:t>Deity</a:t>
            </a:r>
            <a:r>
              <a:rPr lang="en-US" dirty="0"/>
              <a:t>. He is the Son of God.</a:t>
            </a:r>
          </a:p>
          <a:p>
            <a:pPr marL="38100" indent="0">
              <a:buNone/>
            </a:pPr>
            <a:r>
              <a:rPr lang="en-US" dirty="0"/>
              <a:t>Jesus is </a:t>
            </a:r>
            <a:r>
              <a:rPr lang="en-US" b="1" dirty="0"/>
              <a:t>man</a:t>
            </a:r>
            <a:r>
              <a:rPr lang="en-US" dirty="0"/>
              <a:t>. He came in the flesh. </a:t>
            </a:r>
          </a:p>
          <a:p>
            <a:pPr marL="38100" indent="0">
              <a:buNone/>
            </a:pPr>
            <a:r>
              <a:rPr lang="en-US" sz="2800" b="1" i="1" dirty="0"/>
              <a:t>“For in Him all the fulness of Deity dwells in bodily form.” </a:t>
            </a:r>
            <a:r>
              <a:rPr lang="en-US" sz="2800" dirty="0"/>
              <a:t>(Colossians 2:9)</a:t>
            </a:r>
          </a:p>
          <a:p>
            <a:pPr marL="38100" indent="0">
              <a:buNone/>
            </a:pPr>
            <a:r>
              <a:rPr lang="en-US" dirty="0"/>
              <a:t>Neither God devoid of human temptation and suffering, nor just a good man and teacher. </a:t>
            </a: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376867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animEffect transition="in" filter="fade">
                                      <p:cBhvr>
                                        <p:cTn id="7" dur="500"/>
                                        <p:tgtEl>
                                          <p:spTgt spid="1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9">
                                            <p:txEl>
                                              <p:pRg st="1" end="1"/>
                                            </p:txEl>
                                          </p:spTgt>
                                        </p:tgtEl>
                                        <p:attrNameLst>
                                          <p:attrName>style.visibility</p:attrName>
                                        </p:attrNameLst>
                                      </p:cBhvr>
                                      <p:to>
                                        <p:strVal val="visible"/>
                                      </p:to>
                                    </p:set>
                                    <p:animEffect transition="in" filter="fade">
                                      <p:cBhvr>
                                        <p:cTn id="12" dur="500"/>
                                        <p:tgtEl>
                                          <p:spTgt spid="1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9">
                                            <p:txEl>
                                              <p:pRg st="2" end="2"/>
                                            </p:txEl>
                                          </p:spTgt>
                                        </p:tgtEl>
                                        <p:attrNameLst>
                                          <p:attrName>style.visibility</p:attrName>
                                        </p:attrNameLst>
                                      </p:cBhvr>
                                      <p:to>
                                        <p:strVal val="visible"/>
                                      </p:to>
                                    </p:set>
                                    <p:animEffect transition="in" filter="fade">
                                      <p:cBhvr>
                                        <p:cTn id="17" dur="500"/>
                                        <p:tgtEl>
                                          <p:spTgt spid="1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9">
                                            <p:txEl>
                                              <p:pRg st="3" end="3"/>
                                            </p:txEl>
                                          </p:spTgt>
                                        </p:tgtEl>
                                        <p:attrNameLst>
                                          <p:attrName>style.visibility</p:attrName>
                                        </p:attrNameLst>
                                      </p:cBhvr>
                                      <p:to>
                                        <p:strVal val="visible"/>
                                      </p:to>
                                    </p:set>
                                    <p:animEffect transition="in" filter="fade">
                                      <p:cBhvr>
                                        <p:cTn id="22" dur="500"/>
                                        <p:tgtEl>
                                          <p:spTgt spid="1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b="1" dirty="0">
                <a:solidFill>
                  <a:schemeClr val="bg1"/>
                </a:solidFill>
              </a:rPr>
              <a:t>What is the application?</a:t>
            </a:r>
            <a:endParaRPr sz="3200" dirty="0">
              <a:solidFill>
                <a:srgbClr val="39C0BA"/>
              </a:solidFill>
            </a:endParaRPr>
          </a:p>
        </p:txBody>
      </p:sp>
      <p:sp>
        <p:nvSpPr>
          <p:cNvPr id="109" name="Google Shape;109;p17"/>
          <p:cNvSpPr txBox="1">
            <a:spLocks noGrp="1"/>
          </p:cNvSpPr>
          <p:nvPr>
            <p:ph type="body" idx="1"/>
          </p:nvPr>
        </p:nvSpPr>
        <p:spPr>
          <a:xfrm>
            <a:off x="914400" y="1103587"/>
            <a:ext cx="8157457" cy="3780186"/>
          </a:xfrm>
          <a:prstGeom prst="rect">
            <a:avLst/>
          </a:prstGeom>
        </p:spPr>
        <p:txBody>
          <a:bodyPr spcFirstLastPara="1" wrap="square" lIns="91425" tIns="91425" rIns="91425" bIns="91425" anchor="t" anchorCtr="0">
            <a:noAutofit/>
          </a:bodyPr>
          <a:lstStyle/>
          <a:p>
            <a:pPr marL="552450" indent="-514350">
              <a:buAutoNum type="arabicPeriod"/>
            </a:pPr>
            <a:r>
              <a:rPr lang="en-US" sz="2400" dirty="0"/>
              <a:t>We are to reverence and respect Jesus’ authority.</a:t>
            </a:r>
          </a:p>
          <a:p>
            <a:pPr marL="552450" indent="-514350">
              <a:buFont typeface="Quicksand"/>
              <a:buAutoNum type="arabicPeriod"/>
            </a:pPr>
            <a:r>
              <a:rPr lang="en-US" sz="2400" dirty="0"/>
              <a:t>As His disciples, we’re to humbly follow Him all the days of our life. (John 10:27)</a:t>
            </a:r>
          </a:p>
          <a:p>
            <a:pPr marL="552450" indent="-514350">
              <a:buFont typeface="Quicksand"/>
              <a:buAutoNum type="arabicPeriod"/>
            </a:pPr>
            <a:r>
              <a:rPr lang="en-US" sz="2400" dirty="0"/>
              <a:t>We must come through Him in prayer knowing He understands. (Hebrews 2, 4)</a:t>
            </a:r>
          </a:p>
          <a:p>
            <a:pPr marL="552450" indent="-514350">
              <a:buAutoNum type="arabicPeriod"/>
            </a:pPr>
            <a:r>
              <a:rPr lang="en-US" sz="2400" dirty="0"/>
              <a:t>Honor the church that Jesus heads. (Col. 1:18)</a:t>
            </a:r>
          </a:p>
          <a:p>
            <a:pPr marL="552450" indent="-514350">
              <a:buAutoNum type="arabicPeriod"/>
            </a:pPr>
            <a:r>
              <a:rPr lang="en-US" sz="2400" dirty="0"/>
              <a:t>Always seek to be reconciled to Him when we have sinned. (Col. 1:20; John 12:47-48)</a:t>
            </a: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31849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animEffect transition="in" filter="fade">
                                      <p:cBhvr>
                                        <p:cTn id="7" dur="500"/>
                                        <p:tgtEl>
                                          <p:spTgt spid="1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9">
                                            <p:txEl>
                                              <p:pRg st="1" end="1"/>
                                            </p:txEl>
                                          </p:spTgt>
                                        </p:tgtEl>
                                        <p:attrNameLst>
                                          <p:attrName>style.visibility</p:attrName>
                                        </p:attrNameLst>
                                      </p:cBhvr>
                                      <p:to>
                                        <p:strVal val="visible"/>
                                      </p:to>
                                    </p:set>
                                    <p:animEffect transition="in" filter="fade">
                                      <p:cBhvr>
                                        <p:cTn id="12" dur="500"/>
                                        <p:tgtEl>
                                          <p:spTgt spid="1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9">
                                            <p:txEl>
                                              <p:pRg st="2" end="2"/>
                                            </p:txEl>
                                          </p:spTgt>
                                        </p:tgtEl>
                                        <p:attrNameLst>
                                          <p:attrName>style.visibility</p:attrName>
                                        </p:attrNameLst>
                                      </p:cBhvr>
                                      <p:to>
                                        <p:strVal val="visible"/>
                                      </p:to>
                                    </p:set>
                                    <p:animEffect transition="in" filter="fade">
                                      <p:cBhvr>
                                        <p:cTn id="17" dur="500"/>
                                        <p:tgtEl>
                                          <p:spTgt spid="1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9">
                                            <p:txEl>
                                              <p:pRg st="3" end="3"/>
                                            </p:txEl>
                                          </p:spTgt>
                                        </p:tgtEl>
                                        <p:attrNameLst>
                                          <p:attrName>style.visibility</p:attrName>
                                        </p:attrNameLst>
                                      </p:cBhvr>
                                      <p:to>
                                        <p:strVal val="visible"/>
                                      </p:to>
                                    </p:set>
                                    <p:animEffect transition="in" filter="fade">
                                      <p:cBhvr>
                                        <p:cTn id="22" dur="500"/>
                                        <p:tgtEl>
                                          <p:spTgt spid="1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9">
                                            <p:txEl>
                                              <p:pRg st="4" end="4"/>
                                            </p:txEl>
                                          </p:spTgt>
                                        </p:tgtEl>
                                        <p:attrNameLst>
                                          <p:attrName>style.visibility</p:attrName>
                                        </p:attrNameLst>
                                      </p:cBhvr>
                                      <p:to>
                                        <p:strVal val="visible"/>
                                      </p:to>
                                    </p:set>
                                    <p:animEffect transition="in" filter="fade">
                                      <p:cBhvr>
                                        <p:cTn id="27" dur="500"/>
                                        <p:tgtEl>
                                          <p:spTgt spid="1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5" y="259728"/>
            <a:ext cx="6858000" cy="63492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b="1" dirty="0">
                <a:solidFill>
                  <a:schemeClr val="bg1"/>
                </a:solidFill>
              </a:rPr>
              <a:t>“Who do you say that I am?” </a:t>
            </a:r>
            <a:r>
              <a:rPr lang="en" sz="1200" dirty="0">
                <a:solidFill>
                  <a:schemeClr val="bg1"/>
                </a:solidFill>
              </a:rPr>
              <a:t>(Matt. 16:15)</a:t>
            </a:r>
            <a:endParaRPr sz="3200" dirty="0">
              <a:solidFill>
                <a:srgbClr val="39C0BA"/>
              </a:solidFill>
            </a:endParaRPr>
          </a:p>
        </p:txBody>
      </p:sp>
      <p:sp>
        <p:nvSpPr>
          <p:cNvPr id="109" name="Google Shape;109;p17"/>
          <p:cNvSpPr txBox="1">
            <a:spLocks noGrp="1"/>
          </p:cNvSpPr>
          <p:nvPr>
            <p:ph type="body" idx="1"/>
          </p:nvPr>
        </p:nvSpPr>
        <p:spPr>
          <a:xfrm>
            <a:off x="1165497" y="894649"/>
            <a:ext cx="7001041" cy="3989123"/>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2400" dirty="0"/>
              <a:t>Who Jesus is, is a matter of His origin and His nature.</a:t>
            </a:r>
          </a:p>
          <a:p>
            <a:pPr marL="0" lvl="0" indent="0" algn="l" rtl="0">
              <a:spcBef>
                <a:spcPts val="600"/>
              </a:spcBef>
              <a:spcAft>
                <a:spcPts val="0"/>
              </a:spcAft>
              <a:buNone/>
            </a:pPr>
            <a:r>
              <a:rPr lang="en-US" sz="2400" dirty="0"/>
              <a:t>When Phillip </a:t>
            </a:r>
            <a:r>
              <a:rPr lang="en-US" sz="2400" b="1" i="1" dirty="0"/>
              <a:t>“preached Jesus”</a:t>
            </a:r>
            <a:r>
              <a:rPr lang="en-US" sz="2400" dirty="0"/>
              <a:t> to the Ethiopian Eunuch, he confessed </a:t>
            </a:r>
            <a:r>
              <a:rPr lang="en-US" sz="2400" b="1" i="1" dirty="0"/>
              <a:t>“I believe Jesus Christ is the Son of God.” </a:t>
            </a:r>
            <a:r>
              <a:rPr lang="en-US" sz="2400" dirty="0"/>
              <a:t>(Acts 8:37)</a:t>
            </a:r>
          </a:p>
          <a:p>
            <a:pPr marL="0" lvl="0" indent="0" algn="l" rtl="0">
              <a:spcBef>
                <a:spcPts val="600"/>
              </a:spcBef>
              <a:spcAft>
                <a:spcPts val="0"/>
              </a:spcAft>
              <a:buNone/>
            </a:pPr>
            <a:r>
              <a:rPr lang="en-US" sz="2400" dirty="0"/>
              <a:t>During his time in the chariot, Philip preached the origin, identity and nature of Jesus.</a:t>
            </a:r>
            <a:endParaRPr sz="2400" dirty="0"/>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Tree>
    <p:extLst>
      <p:ext uri="{BB962C8B-B14F-4D97-AF65-F5344CB8AC3E}">
        <p14:creationId xmlns:p14="http://schemas.microsoft.com/office/powerpoint/2010/main" val="99078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animEffect transition="in" filter="fade">
                                      <p:cBhvr>
                                        <p:cTn id="7" dur="500"/>
                                        <p:tgtEl>
                                          <p:spTgt spid="1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9">
                                            <p:txEl>
                                              <p:pRg st="1" end="1"/>
                                            </p:txEl>
                                          </p:spTgt>
                                        </p:tgtEl>
                                        <p:attrNameLst>
                                          <p:attrName>style.visibility</p:attrName>
                                        </p:attrNameLst>
                                      </p:cBhvr>
                                      <p:to>
                                        <p:strVal val="visible"/>
                                      </p:to>
                                    </p:set>
                                    <p:animEffect transition="in" filter="fade">
                                      <p:cBhvr>
                                        <p:cTn id="12" dur="500"/>
                                        <p:tgtEl>
                                          <p:spTgt spid="1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9">
                                            <p:txEl>
                                              <p:pRg st="2" end="2"/>
                                            </p:txEl>
                                          </p:spTgt>
                                        </p:tgtEl>
                                        <p:attrNameLst>
                                          <p:attrName>style.visibility</p:attrName>
                                        </p:attrNameLst>
                                      </p:cBhvr>
                                      <p:to>
                                        <p:strVal val="visible"/>
                                      </p:to>
                                    </p:set>
                                    <p:animEffect transition="in" filter="fade">
                                      <p:cBhvr>
                                        <p:cTn id="17" dur="500"/>
                                        <p:tgtEl>
                                          <p:spTgt spid="10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5"/>
          <p:cNvSpPr txBox="1">
            <a:spLocks noGrp="1"/>
          </p:cNvSpPr>
          <p:nvPr>
            <p:ph type="ctrTitle"/>
          </p:nvPr>
        </p:nvSpPr>
        <p:spPr>
          <a:xfrm>
            <a:off x="1530175" y="687608"/>
            <a:ext cx="7289734" cy="3184634"/>
          </a:xfrm>
          <a:prstGeom prst="rect">
            <a:avLst/>
          </a:prstGeom>
        </p:spPr>
        <p:txBody>
          <a:bodyPr spcFirstLastPara="1" wrap="square" lIns="91425" tIns="91425" rIns="91425" bIns="91425" anchor="ctr" anchorCtr="0">
            <a:noAutofit/>
          </a:bodyPr>
          <a:lstStyle/>
          <a:p>
            <a:pPr>
              <a:spcAft>
                <a:spcPts val="600"/>
              </a:spcAft>
              <a:tabLst>
                <a:tab pos="685800" algn="l"/>
              </a:tabLst>
            </a:pPr>
            <a:r>
              <a:rPr lang="en-US" sz="2400" b="1" i="1" dirty="0">
                <a:solidFill>
                  <a:schemeClr val="bg2">
                    <a:lumMod val="40000"/>
                    <a:lumOff val="60000"/>
                  </a:schemeClr>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2400" i="1" dirty="0">
                <a:solidFill>
                  <a:schemeClr val="bg2">
                    <a:lumMod val="40000"/>
                    <a:lumOff val="60000"/>
                  </a:schemeClr>
                </a:solidFill>
                <a:effectLst/>
                <a:latin typeface="Calibri" panose="020F0502020204030204" pitchFamily="34" charset="0"/>
                <a:ea typeface="Times New Roman" panose="02020603050405020304" pitchFamily="18" charset="0"/>
                <a:cs typeface="Times New Roman" panose="02020603050405020304" pitchFamily="18" charset="0"/>
              </a:rPr>
              <a:t>And </a:t>
            </a:r>
            <a:r>
              <a:rPr lang="en-US" sz="24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He is the image of the invisible God</a:t>
            </a:r>
            <a:r>
              <a:rPr lang="en-US" sz="2400" b="1" i="1" dirty="0">
                <a:solidFill>
                  <a:schemeClr val="bg2">
                    <a:lumMod val="40000"/>
                    <a:lumOff val="60000"/>
                  </a:schemeClr>
                </a:solidFill>
                <a:effectLst/>
                <a:latin typeface="Calibri" panose="020F0502020204030204" pitchFamily="34" charset="0"/>
                <a:ea typeface="Times New Roman" panose="02020603050405020304" pitchFamily="18" charset="0"/>
                <a:cs typeface="Times New Roman" panose="02020603050405020304" pitchFamily="18" charset="0"/>
              </a:rPr>
              <a:t>, the first-born of all creation</a:t>
            </a:r>
            <a:r>
              <a:rPr lang="en-US" sz="2400" i="1" dirty="0">
                <a:solidFill>
                  <a:schemeClr val="bg2">
                    <a:lumMod val="40000"/>
                    <a:lumOff val="60000"/>
                  </a:schemeClr>
                </a:solidFill>
                <a:effectLst/>
                <a:latin typeface="Calibri" panose="020F0502020204030204" pitchFamily="34" charset="0"/>
                <a:ea typeface="Times New Roman" panose="02020603050405020304" pitchFamily="18" charset="0"/>
                <a:cs typeface="Times New Roman" panose="02020603050405020304" pitchFamily="18" charset="0"/>
              </a:rPr>
              <a:t>. 16 For </a:t>
            </a:r>
            <a:r>
              <a:rPr lang="en-US" sz="24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by Him all things were created</a:t>
            </a:r>
            <a:r>
              <a:rPr lang="en-US" sz="2400" i="1" dirty="0">
                <a:solidFill>
                  <a:schemeClr val="bg2">
                    <a:lumMod val="40000"/>
                    <a:lumOff val="60000"/>
                  </a:schemeClr>
                </a:solidFill>
                <a:effectLst/>
                <a:latin typeface="Calibri" panose="020F0502020204030204" pitchFamily="34" charset="0"/>
                <a:ea typeface="Times New Roman" panose="02020603050405020304" pitchFamily="18" charset="0"/>
                <a:cs typeface="Times New Roman" panose="02020603050405020304" pitchFamily="18" charset="0"/>
              </a:rPr>
              <a:t>, both in the heavens and on earth, visible and invisible, whether thrones or dominions or rulers or authorities-- </a:t>
            </a:r>
            <a:r>
              <a:rPr lang="en-US" sz="24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all things have been created by Him and for Him</a:t>
            </a:r>
            <a:r>
              <a:rPr lang="en-US" sz="2400" i="1" dirty="0">
                <a:solidFill>
                  <a:schemeClr val="bg2">
                    <a:lumMod val="40000"/>
                    <a:lumOff val="60000"/>
                  </a:schemeClr>
                </a:solidFill>
                <a:effectLst/>
                <a:latin typeface="Calibri" panose="020F0502020204030204" pitchFamily="34" charset="0"/>
                <a:ea typeface="Times New Roman" panose="02020603050405020304" pitchFamily="18" charset="0"/>
                <a:cs typeface="Times New Roman" panose="02020603050405020304" pitchFamily="18" charset="0"/>
              </a:rPr>
              <a:t>. 17 And </a:t>
            </a:r>
            <a:r>
              <a:rPr lang="en-US" sz="24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He is before all things, and in Him all things hold together</a:t>
            </a:r>
            <a:r>
              <a:rPr lang="en-US" sz="2400" b="1" i="1" dirty="0">
                <a:solidFill>
                  <a:schemeClr val="bg2">
                    <a:lumMod val="40000"/>
                    <a:lumOff val="60000"/>
                  </a:schemeClr>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2400" dirty="0">
              <a:solidFill>
                <a:schemeClr val="bg2">
                  <a:lumMod val="40000"/>
                  <a:lumOff val="60000"/>
                </a:schemeClr>
              </a:solidFill>
              <a:effectLst/>
              <a:latin typeface="Times New Roman" panose="02020603050405020304" pitchFamily="18" charset="0"/>
              <a:ea typeface="Times New Roman" panose="02020603050405020304" pitchFamily="18" charset="0"/>
            </a:endParaRPr>
          </a:p>
        </p:txBody>
      </p:sp>
      <p:sp>
        <p:nvSpPr>
          <p:cNvPr id="95" name="Google Shape;95;p15"/>
          <p:cNvSpPr txBox="1">
            <a:spLocks noGrp="1"/>
          </p:cNvSpPr>
          <p:nvPr>
            <p:ph type="subTitle" idx="1"/>
          </p:nvPr>
        </p:nvSpPr>
        <p:spPr>
          <a:xfrm>
            <a:off x="1530175" y="4012623"/>
            <a:ext cx="6927900" cy="35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Colossians 1:15-17</a:t>
            </a:r>
          </a:p>
        </p:txBody>
      </p:sp>
      <p:sp>
        <p:nvSpPr>
          <p:cNvPr id="96" name="Google Shape;96;p15"/>
          <p:cNvSpPr txBox="1"/>
          <p:nvPr/>
        </p:nvSpPr>
        <p:spPr>
          <a:xfrm>
            <a:off x="526358" y="2279925"/>
            <a:ext cx="802500" cy="856088"/>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4400" b="1" dirty="0">
                <a:solidFill>
                  <a:srgbClr val="2E3037"/>
                </a:solidFill>
                <a:latin typeface="Quicksand"/>
                <a:ea typeface="Quicksand"/>
                <a:cs typeface="Quicksand"/>
                <a:sym typeface="Quicksand"/>
              </a:rPr>
              <a:t>“</a:t>
            </a:r>
            <a:endParaRPr sz="4400" b="1" dirty="0">
              <a:solidFill>
                <a:srgbClr val="2E3037"/>
              </a:solidFill>
              <a:latin typeface="Quicksand"/>
              <a:ea typeface="Quicksand"/>
              <a:cs typeface="Quicksand"/>
              <a:sym typeface="Quicksand"/>
            </a:endParaRPr>
          </a:p>
        </p:txBody>
      </p:sp>
      <p:sp>
        <p:nvSpPr>
          <p:cNvPr id="97" name="Google Shape;97;p15"/>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74718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822115" cy="84385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000" b="1" dirty="0">
                <a:solidFill>
                  <a:schemeClr val="bg1"/>
                </a:solidFill>
              </a:rPr>
              <a:t>Colossians 1:15-20</a:t>
            </a:r>
            <a:br>
              <a:rPr lang="en" sz="3000" b="1" dirty="0">
                <a:solidFill>
                  <a:schemeClr val="bg1"/>
                </a:solidFill>
              </a:rPr>
            </a:br>
            <a:r>
              <a:rPr lang="en" sz="3000" b="1" dirty="0">
                <a:solidFill>
                  <a:schemeClr val="bg1"/>
                </a:solidFill>
              </a:rPr>
              <a:t>Who Jesus Is Seen In His Relationship to… </a:t>
            </a:r>
            <a:endParaRPr sz="3000" dirty="0">
              <a:solidFill>
                <a:srgbClr val="39C0BA"/>
              </a:solidFill>
            </a:endParaRPr>
          </a:p>
        </p:txBody>
      </p:sp>
      <p:sp>
        <p:nvSpPr>
          <p:cNvPr id="109" name="Google Shape;109;p17"/>
          <p:cNvSpPr txBox="1">
            <a:spLocks noGrp="1"/>
          </p:cNvSpPr>
          <p:nvPr>
            <p:ph type="body" idx="1"/>
          </p:nvPr>
        </p:nvSpPr>
        <p:spPr>
          <a:xfrm>
            <a:off x="1165497" y="1307805"/>
            <a:ext cx="7822092" cy="3575968"/>
          </a:xfrm>
          <a:prstGeom prst="rect">
            <a:avLst/>
          </a:prstGeom>
        </p:spPr>
        <p:txBody>
          <a:bodyPr spcFirstLastPara="1" wrap="square" lIns="91425" tIns="91425" rIns="91425" bIns="91425" anchor="t" anchorCtr="0">
            <a:noAutofit/>
          </a:bodyPr>
          <a:lstStyle/>
          <a:p>
            <a:pPr marL="346075" lvl="4"/>
            <a:r>
              <a:rPr lang="en-US" sz="2800" b="1" dirty="0"/>
              <a:t>God</a:t>
            </a:r>
            <a:r>
              <a:rPr lang="en-US" sz="2800" dirty="0"/>
              <a:t> - </a:t>
            </a:r>
            <a:r>
              <a:rPr lang="en-US" sz="2400" i="1" dirty="0"/>
              <a:t>“the image of the invisible God” </a:t>
            </a:r>
            <a:r>
              <a:rPr lang="en-US" sz="2000" dirty="0"/>
              <a:t>(vs. 15)</a:t>
            </a:r>
            <a:endParaRPr lang="en-US" sz="2400" dirty="0"/>
          </a:p>
          <a:p>
            <a:pPr marL="346075" lvl="4"/>
            <a:r>
              <a:rPr lang="en-US" sz="2800" b="1" dirty="0"/>
              <a:t>The Creation </a:t>
            </a:r>
            <a:r>
              <a:rPr lang="en-US" sz="2800" dirty="0"/>
              <a:t>- </a:t>
            </a:r>
            <a:r>
              <a:rPr lang="en-US" sz="2400" i="1" dirty="0"/>
              <a:t>“by Him all things were created”.</a:t>
            </a:r>
            <a:r>
              <a:rPr lang="en-US" sz="2800" dirty="0"/>
              <a:t> </a:t>
            </a:r>
            <a:r>
              <a:rPr lang="en-US" sz="2000" dirty="0"/>
              <a:t>(vs. 16)</a:t>
            </a:r>
          </a:p>
          <a:p>
            <a:pPr marL="346075" lvl="4"/>
            <a:r>
              <a:rPr lang="en-US" sz="2800" b="1" dirty="0"/>
              <a:t>Church</a:t>
            </a:r>
            <a:r>
              <a:rPr lang="en-US" sz="2800" dirty="0"/>
              <a:t> - </a:t>
            </a:r>
            <a:r>
              <a:rPr lang="en-US" sz="2400" i="1" dirty="0"/>
              <a:t>“He is the head of the body, the church.”  </a:t>
            </a:r>
            <a:r>
              <a:rPr lang="en-US" sz="2000" dirty="0"/>
              <a:t>(vs. 18)</a:t>
            </a:r>
            <a:endParaRPr lang="en-US" sz="2400" dirty="0"/>
          </a:p>
          <a:p>
            <a:pPr marL="346075" lvl="4"/>
            <a:r>
              <a:rPr lang="en-US" sz="2800" b="1" dirty="0"/>
              <a:t>Sinners</a:t>
            </a:r>
            <a:r>
              <a:rPr lang="en-US" sz="2800" dirty="0"/>
              <a:t> - Jesus </a:t>
            </a:r>
            <a:r>
              <a:rPr lang="en-US" sz="2400" i="1" dirty="0"/>
              <a:t>“reconciled all things to Himself” through “forgiveness of sins”. </a:t>
            </a:r>
            <a:r>
              <a:rPr lang="en-US" sz="2000" dirty="0"/>
              <a:t>(vs. 20; cf., vs. 14)</a:t>
            </a:r>
            <a:endParaRPr lang="en-US" sz="1600" dirty="0"/>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46555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animEffect transition="in" filter="fade">
                                      <p:cBhvr>
                                        <p:cTn id="7" dur="500"/>
                                        <p:tgtEl>
                                          <p:spTgt spid="1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9">
                                            <p:txEl>
                                              <p:pRg st="1" end="1"/>
                                            </p:txEl>
                                          </p:spTgt>
                                        </p:tgtEl>
                                        <p:attrNameLst>
                                          <p:attrName>style.visibility</p:attrName>
                                        </p:attrNameLst>
                                      </p:cBhvr>
                                      <p:to>
                                        <p:strVal val="visible"/>
                                      </p:to>
                                    </p:set>
                                    <p:animEffect transition="in" filter="fade">
                                      <p:cBhvr>
                                        <p:cTn id="12" dur="500"/>
                                        <p:tgtEl>
                                          <p:spTgt spid="1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9">
                                            <p:txEl>
                                              <p:pRg st="2" end="2"/>
                                            </p:txEl>
                                          </p:spTgt>
                                        </p:tgtEl>
                                        <p:attrNameLst>
                                          <p:attrName>style.visibility</p:attrName>
                                        </p:attrNameLst>
                                      </p:cBhvr>
                                      <p:to>
                                        <p:strVal val="visible"/>
                                      </p:to>
                                    </p:set>
                                    <p:animEffect transition="in" filter="fade">
                                      <p:cBhvr>
                                        <p:cTn id="17" dur="500"/>
                                        <p:tgtEl>
                                          <p:spTgt spid="1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9">
                                            <p:txEl>
                                              <p:pRg st="3" end="3"/>
                                            </p:txEl>
                                          </p:spTgt>
                                        </p:tgtEl>
                                        <p:attrNameLst>
                                          <p:attrName>style.visibility</p:attrName>
                                        </p:attrNameLst>
                                      </p:cBhvr>
                                      <p:to>
                                        <p:strVal val="visible"/>
                                      </p:to>
                                    </p:set>
                                    <p:animEffect transition="in" filter="fade">
                                      <p:cBhvr>
                                        <p:cTn id="22" dur="500"/>
                                        <p:tgtEl>
                                          <p:spTgt spid="1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b="1" dirty="0">
                <a:solidFill>
                  <a:schemeClr val="bg1"/>
                </a:solidFill>
              </a:rPr>
              <a:t>“He is the image of the invisible God” </a:t>
            </a:r>
            <a:r>
              <a:rPr lang="en" sz="1200" dirty="0">
                <a:solidFill>
                  <a:schemeClr val="bg1"/>
                </a:solidFill>
              </a:rPr>
              <a:t>(Colossians 1:15)</a:t>
            </a:r>
            <a:endParaRPr sz="3200" dirty="0">
              <a:solidFill>
                <a:srgbClr val="39C0BA"/>
              </a:solidFill>
            </a:endParaRPr>
          </a:p>
        </p:txBody>
      </p:sp>
      <p:sp>
        <p:nvSpPr>
          <p:cNvPr id="109" name="Google Shape;109;p17"/>
          <p:cNvSpPr txBox="1">
            <a:spLocks noGrp="1"/>
          </p:cNvSpPr>
          <p:nvPr>
            <p:ph type="body" idx="1"/>
          </p:nvPr>
        </p:nvSpPr>
        <p:spPr>
          <a:xfrm>
            <a:off x="1165497" y="1307805"/>
            <a:ext cx="7001041" cy="3575968"/>
          </a:xfrm>
          <a:prstGeom prst="rect">
            <a:avLst/>
          </a:prstGeom>
        </p:spPr>
        <p:txBody>
          <a:bodyPr spcFirstLastPara="1" wrap="square" lIns="91425" tIns="91425" rIns="91425" bIns="91425" anchor="t" anchorCtr="0">
            <a:noAutofit/>
          </a:bodyPr>
          <a:lstStyle/>
          <a:p>
            <a:pPr marL="346075" lvl="4"/>
            <a:r>
              <a:rPr lang="en-US" sz="2400" dirty="0"/>
              <a:t>“</a:t>
            </a:r>
            <a:r>
              <a:rPr lang="en-US" sz="2400" b="1" dirty="0"/>
              <a:t>IMAGE</a:t>
            </a:r>
            <a:r>
              <a:rPr lang="en-US" sz="2400" dirty="0"/>
              <a:t>” - Christ is</a:t>
            </a:r>
            <a:r>
              <a:rPr lang="en-US" sz="2400" b="1" dirty="0"/>
              <a:t> the visible representation and manifestation of God to created beings</a:t>
            </a:r>
            <a:r>
              <a:rPr lang="en-US" sz="2400" dirty="0"/>
              <a:t>; "</a:t>
            </a:r>
            <a:r>
              <a:rPr lang="en-US" sz="2400" b="1" i="1" dirty="0"/>
              <a:t>he that hath seen Me hath seen the Father,</a:t>
            </a:r>
            <a:r>
              <a:rPr lang="en-US" sz="2400" b="1" dirty="0"/>
              <a:t>" (John 14:9)</a:t>
            </a:r>
            <a:r>
              <a:rPr lang="en-US" sz="2400" dirty="0"/>
              <a:t>.  </a:t>
            </a:r>
            <a:r>
              <a:rPr lang="en-US" sz="1100" dirty="0"/>
              <a:t>(Vine's)</a:t>
            </a:r>
            <a:endParaRPr lang="en-US" sz="1400" dirty="0"/>
          </a:p>
          <a:p>
            <a:pPr marL="346075" lvl="4"/>
            <a:r>
              <a:rPr lang="en-US" sz="2400" b="1" dirty="0"/>
              <a:t>Hebrews 1:3</a:t>
            </a:r>
            <a:r>
              <a:rPr lang="en-US" sz="2400" dirty="0"/>
              <a:t>, “</a:t>
            </a:r>
            <a:r>
              <a:rPr lang="en-US" sz="2400" i="1" dirty="0"/>
              <a:t>And He is the </a:t>
            </a:r>
            <a:r>
              <a:rPr lang="en-US" sz="2400" b="1" i="1" dirty="0"/>
              <a:t>radiance of His glory</a:t>
            </a:r>
            <a:r>
              <a:rPr lang="en-US" sz="2400" i="1" dirty="0"/>
              <a:t> and </a:t>
            </a:r>
            <a:r>
              <a:rPr lang="en-US" sz="2400" b="1" i="1" dirty="0"/>
              <a:t>the exact representation of His nature</a:t>
            </a:r>
            <a:r>
              <a:rPr lang="en-US" sz="2400" i="1" dirty="0"/>
              <a:t>..</a:t>
            </a:r>
            <a:r>
              <a:rPr lang="en-US" sz="2400" dirty="0"/>
              <a:t>.” </a:t>
            </a:r>
            <a:endParaRPr lang="en-US" sz="1400" dirty="0"/>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202114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animEffect transition="in" filter="fade">
                                      <p:cBhvr>
                                        <p:cTn id="7" dur="500"/>
                                        <p:tgtEl>
                                          <p:spTgt spid="1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9">
                                            <p:txEl>
                                              <p:pRg st="1" end="1"/>
                                            </p:txEl>
                                          </p:spTgt>
                                        </p:tgtEl>
                                        <p:attrNameLst>
                                          <p:attrName>style.visibility</p:attrName>
                                        </p:attrNameLst>
                                      </p:cBhvr>
                                      <p:to>
                                        <p:strVal val="visible"/>
                                      </p:to>
                                    </p:set>
                                    <p:animEffect transition="in" filter="fade">
                                      <p:cBhvr>
                                        <p:cTn id="12" dur="500"/>
                                        <p:tgtEl>
                                          <p:spTgt spid="10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23782" y="76069"/>
            <a:ext cx="7673725" cy="115730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b="1" dirty="0">
                <a:solidFill>
                  <a:schemeClr val="bg1"/>
                </a:solidFill>
              </a:rPr>
              <a:t>“…By Him all things were created… all things created through Him…” </a:t>
            </a:r>
            <a:r>
              <a:rPr lang="en" sz="1200" dirty="0">
                <a:solidFill>
                  <a:schemeClr val="bg1"/>
                </a:solidFill>
              </a:rPr>
              <a:t>(Col. 1:15)</a:t>
            </a:r>
            <a:endParaRPr sz="3200" dirty="0">
              <a:solidFill>
                <a:srgbClr val="39C0BA"/>
              </a:solidFill>
            </a:endParaRPr>
          </a:p>
        </p:txBody>
      </p:sp>
      <p:sp>
        <p:nvSpPr>
          <p:cNvPr id="109" name="Google Shape;109;p17"/>
          <p:cNvSpPr txBox="1">
            <a:spLocks noGrp="1"/>
          </p:cNvSpPr>
          <p:nvPr>
            <p:ph type="body" idx="1"/>
          </p:nvPr>
        </p:nvSpPr>
        <p:spPr>
          <a:xfrm>
            <a:off x="938649" y="1073888"/>
            <a:ext cx="8133208" cy="3809885"/>
          </a:xfrm>
          <a:prstGeom prst="rect">
            <a:avLst/>
          </a:prstGeom>
        </p:spPr>
        <p:txBody>
          <a:bodyPr spcFirstLastPara="1" wrap="square" lIns="91425" tIns="91425" rIns="91425" bIns="91425" anchor="t" anchorCtr="0">
            <a:noAutofit/>
          </a:bodyPr>
          <a:lstStyle/>
          <a:p>
            <a:r>
              <a:rPr lang="en-US" dirty="0"/>
              <a:t>Note Col. 1:16 defines “all things”.</a:t>
            </a:r>
          </a:p>
          <a:p>
            <a:r>
              <a:rPr lang="en-US" dirty="0"/>
              <a:t>“… </a:t>
            </a:r>
            <a:r>
              <a:rPr lang="en-US" b="1" i="1" dirty="0"/>
              <a:t>one Lord, Jesus Christ, by whom are all things, and we through Him</a:t>
            </a:r>
            <a:r>
              <a:rPr lang="en-US" dirty="0"/>
              <a:t>…” </a:t>
            </a:r>
            <a:br>
              <a:rPr lang="en-US" dirty="0"/>
            </a:br>
            <a:r>
              <a:rPr lang="en-US" dirty="0"/>
              <a:t>(1 Corinthians 8:6; John 1:3)</a:t>
            </a:r>
          </a:p>
          <a:p>
            <a:r>
              <a:rPr lang="en-US" dirty="0"/>
              <a:t>“… </a:t>
            </a:r>
            <a:r>
              <a:rPr lang="en-US" b="1" i="1" dirty="0"/>
              <a:t>and for Him</a:t>
            </a:r>
            <a:r>
              <a:rPr lang="en-US" dirty="0"/>
              <a:t>.” The purpose of Creation is found in Christ, who came to be served by those He not only created but redeemed by His blood. (Romans 11:36)</a:t>
            </a: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258652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animEffect transition="in" filter="fade">
                                      <p:cBhvr>
                                        <p:cTn id="7" dur="500"/>
                                        <p:tgtEl>
                                          <p:spTgt spid="1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9">
                                            <p:txEl>
                                              <p:pRg st="1" end="1"/>
                                            </p:txEl>
                                          </p:spTgt>
                                        </p:tgtEl>
                                        <p:attrNameLst>
                                          <p:attrName>style.visibility</p:attrName>
                                        </p:attrNameLst>
                                      </p:cBhvr>
                                      <p:to>
                                        <p:strVal val="visible"/>
                                      </p:to>
                                    </p:set>
                                    <p:animEffect transition="in" filter="fade">
                                      <p:cBhvr>
                                        <p:cTn id="12" dur="500"/>
                                        <p:tgtEl>
                                          <p:spTgt spid="1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9">
                                            <p:txEl>
                                              <p:pRg st="2" end="2"/>
                                            </p:txEl>
                                          </p:spTgt>
                                        </p:tgtEl>
                                        <p:attrNameLst>
                                          <p:attrName>style.visibility</p:attrName>
                                        </p:attrNameLst>
                                      </p:cBhvr>
                                      <p:to>
                                        <p:strVal val="visible"/>
                                      </p:to>
                                    </p:set>
                                    <p:animEffect transition="in" filter="fade">
                                      <p:cBhvr>
                                        <p:cTn id="17" dur="500"/>
                                        <p:tgtEl>
                                          <p:spTgt spid="10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b="1" dirty="0">
                <a:solidFill>
                  <a:schemeClr val="bg1"/>
                </a:solidFill>
              </a:rPr>
              <a:t>“He is before all things…” </a:t>
            </a:r>
            <a:endParaRPr sz="3600" dirty="0">
              <a:solidFill>
                <a:srgbClr val="39C0BA"/>
              </a:solidFill>
            </a:endParaRPr>
          </a:p>
        </p:txBody>
      </p:sp>
      <p:sp>
        <p:nvSpPr>
          <p:cNvPr id="109" name="Google Shape;109;p17"/>
          <p:cNvSpPr txBox="1">
            <a:spLocks noGrp="1"/>
          </p:cNvSpPr>
          <p:nvPr>
            <p:ph type="body" idx="1"/>
          </p:nvPr>
        </p:nvSpPr>
        <p:spPr>
          <a:xfrm>
            <a:off x="1034340" y="1103587"/>
            <a:ext cx="7673725" cy="3780186"/>
          </a:xfrm>
          <a:prstGeom prst="rect">
            <a:avLst/>
          </a:prstGeom>
        </p:spPr>
        <p:txBody>
          <a:bodyPr spcFirstLastPara="1" wrap="square" lIns="91425" tIns="91425" rIns="91425" bIns="91425" anchor="t" anchorCtr="0">
            <a:noAutofit/>
          </a:bodyPr>
          <a:lstStyle/>
          <a:p>
            <a:pPr marL="38100" indent="0">
              <a:buNone/>
            </a:pPr>
            <a:r>
              <a:rPr lang="en-US" dirty="0"/>
              <a:t>Jesus was </a:t>
            </a:r>
            <a:r>
              <a:rPr lang="en-US" b="1" i="1" dirty="0"/>
              <a:t>“in the beginning”, “with God”</a:t>
            </a:r>
            <a:r>
              <a:rPr lang="en-US" dirty="0"/>
              <a:t>. (John 1:1)</a:t>
            </a:r>
          </a:p>
          <a:p>
            <a:r>
              <a:rPr lang="en-US" dirty="0"/>
              <a:t>Before created matter &amp; before time. (Jude 25)</a:t>
            </a:r>
          </a:p>
          <a:p>
            <a:r>
              <a:rPr lang="en-US" dirty="0"/>
              <a:t>Lit., “</a:t>
            </a:r>
            <a:r>
              <a:rPr lang="en-US" b="1" i="1" dirty="0"/>
              <a:t>before the world was</a:t>
            </a:r>
            <a:r>
              <a:rPr lang="en-US" dirty="0"/>
              <a:t>…” (John 17:5)</a:t>
            </a:r>
          </a:p>
          <a:p>
            <a:r>
              <a:rPr lang="en-US" b="1" dirty="0"/>
              <a:t>Jesus’ claims</a:t>
            </a:r>
            <a:r>
              <a:rPr lang="en-US" dirty="0"/>
              <a:t>. (John 8:57-58; 17:24; Revelation 1:8, 18)</a:t>
            </a: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254128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animEffect transition="in" filter="fade">
                                      <p:cBhvr>
                                        <p:cTn id="7" dur="500"/>
                                        <p:tgtEl>
                                          <p:spTgt spid="1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9">
                                            <p:txEl>
                                              <p:pRg st="1" end="1"/>
                                            </p:txEl>
                                          </p:spTgt>
                                        </p:tgtEl>
                                        <p:attrNameLst>
                                          <p:attrName>style.visibility</p:attrName>
                                        </p:attrNameLst>
                                      </p:cBhvr>
                                      <p:to>
                                        <p:strVal val="visible"/>
                                      </p:to>
                                    </p:set>
                                    <p:animEffect transition="in" filter="fade">
                                      <p:cBhvr>
                                        <p:cTn id="12" dur="500"/>
                                        <p:tgtEl>
                                          <p:spTgt spid="1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9">
                                            <p:txEl>
                                              <p:pRg st="2" end="2"/>
                                            </p:txEl>
                                          </p:spTgt>
                                        </p:tgtEl>
                                        <p:attrNameLst>
                                          <p:attrName>style.visibility</p:attrName>
                                        </p:attrNameLst>
                                      </p:cBhvr>
                                      <p:to>
                                        <p:strVal val="visible"/>
                                      </p:to>
                                    </p:set>
                                    <p:animEffect transition="in" filter="fade">
                                      <p:cBhvr>
                                        <p:cTn id="17" dur="500"/>
                                        <p:tgtEl>
                                          <p:spTgt spid="1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9">
                                            <p:txEl>
                                              <p:pRg st="3" end="3"/>
                                            </p:txEl>
                                          </p:spTgt>
                                        </p:tgtEl>
                                        <p:attrNameLst>
                                          <p:attrName>style.visibility</p:attrName>
                                        </p:attrNameLst>
                                      </p:cBhvr>
                                      <p:to>
                                        <p:strVal val="visible"/>
                                      </p:to>
                                    </p:set>
                                    <p:animEffect transition="in" filter="fade">
                                      <p:cBhvr>
                                        <p:cTn id="22" dur="500"/>
                                        <p:tgtEl>
                                          <p:spTgt spid="1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b="1" dirty="0">
                <a:solidFill>
                  <a:schemeClr val="bg1"/>
                </a:solidFill>
              </a:rPr>
              <a:t>Jesus’ Nature</a:t>
            </a:r>
            <a:endParaRPr sz="3200" dirty="0">
              <a:solidFill>
                <a:srgbClr val="39C0BA"/>
              </a:solidFill>
            </a:endParaRPr>
          </a:p>
        </p:txBody>
      </p:sp>
      <p:sp>
        <p:nvSpPr>
          <p:cNvPr id="109" name="Google Shape;109;p17"/>
          <p:cNvSpPr txBox="1">
            <a:spLocks noGrp="1"/>
          </p:cNvSpPr>
          <p:nvPr>
            <p:ph type="body" idx="1"/>
          </p:nvPr>
        </p:nvSpPr>
        <p:spPr>
          <a:xfrm>
            <a:off x="1034340" y="1103587"/>
            <a:ext cx="8037517" cy="3780186"/>
          </a:xfrm>
          <a:prstGeom prst="rect">
            <a:avLst/>
          </a:prstGeom>
        </p:spPr>
        <p:txBody>
          <a:bodyPr spcFirstLastPara="1" wrap="square" lIns="91425" tIns="91425" rIns="91425" bIns="91425" anchor="t" anchorCtr="0">
            <a:noAutofit/>
          </a:bodyPr>
          <a:lstStyle/>
          <a:p>
            <a:pPr marL="38100" indent="0">
              <a:buNone/>
            </a:pPr>
            <a:r>
              <a:rPr lang="en-US" dirty="0"/>
              <a:t>Jesus is </a:t>
            </a:r>
            <a:r>
              <a:rPr lang="en-US" b="1" dirty="0"/>
              <a:t>divine</a:t>
            </a:r>
            <a:r>
              <a:rPr lang="en-US" dirty="0"/>
              <a:t>. </a:t>
            </a:r>
            <a:r>
              <a:rPr lang="en-US" b="1" dirty="0"/>
              <a:t>He is God </a:t>
            </a:r>
            <a:r>
              <a:rPr lang="en-US" dirty="0"/>
              <a:t>&amp; of the Godhead. </a:t>
            </a:r>
          </a:p>
          <a:p>
            <a:pPr lvl="1"/>
            <a:r>
              <a:rPr lang="en-US" sz="2800" b="1" dirty="0"/>
              <a:t>Jesus made such claims</a:t>
            </a:r>
            <a:r>
              <a:rPr lang="en-US" sz="2800" dirty="0"/>
              <a:t>. (Luke 22:70; cf., John 19:7; John 10:29-39; 17:21-22)</a:t>
            </a:r>
          </a:p>
          <a:p>
            <a:pPr lvl="1"/>
            <a:r>
              <a:rPr lang="en-US" sz="2800" b="1" dirty="0"/>
              <a:t>Jesus accepted such praise</a:t>
            </a:r>
            <a:r>
              <a:rPr lang="en-US" sz="2800" dirty="0"/>
              <a:t>. (John 20:28)</a:t>
            </a:r>
          </a:p>
          <a:p>
            <a:pPr lvl="1"/>
            <a:r>
              <a:rPr lang="en-US" sz="2800" dirty="0"/>
              <a:t>Jesus </a:t>
            </a:r>
            <a:r>
              <a:rPr lang="en-US" sz="2800" b="1" dirty="0"/>
              <a:t>gave evidence</a:t>
            </a:r>
            <a:r>
              <a:rPr lang="en-US" sz="2800" dirty="0"/>
              <a:t>. (John 5:31, 36-39; 10:30-38; 14:9-12; Acts 2:22; John 3:2; 20:24)</a:t>
            </a:r>
          </a:p>
          <a:p>
            <a:pPr marL="38100" indent="0">
              <a:buNone/>
            </a:pPr>
            <a:r>
              <a:rPr lang="en-US" dirty="0"/>
              <a:t>Jesus is </a:t>
            </a:r>
            <a:r>
              <a:rPr lang="en-US" b="1" dirty="0"/>
              <a:t>eternal</a:t>
            </a:r>
            <a:r>
              <a:rPr lang="en-US" dirty="0"/>
              <a:t>. (Hebrews 13:8)</a:t>
            </a:r>
            <a:endParaRPr lang="en-US" sz="2800" dirty="0"/>
          </a:p>
          <a:p>
            <a:pPr marL="38100" indent="0">
              <a:buNone/>
            </a:pPr>
            <a:endParaRPr lang="en-US" dirty="0"/>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3582022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animEffect transition="in" filter="fade">
                                      <p:cBhvr>
                                        <p:cTn id="7" dur="500"/>
                                        <p:tgtEl>
                                          <p:spTgt spid="10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9">
                                            <p:txEl>
                                              <p:pRg st="1" end="1"/>
                                            </p:txEl>
                                          </p:spTgt>
                                        </p:tgtEl>
                                        <p:attrNameLst>
                                          <p:attrName>style.visibility</p:attrName>
                                        </p:attrNameLst>
                                      </p:cBhvr>
                                      <p:to>
                                        <p:strVal val="visible"/>
                                      </p:to>
                                    </p:set>
                                    <p:animEffect transition="in" filter="fade">
                                      <p:cBhvr>
                                        <p:cTn id="10" dur="500"/>
                                        <p:tgtEl>
                                          <p:spTgt spid="10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9">
                                            <p:txEl>
                                              <p:pRg st="2" end="2"/>
                                            </p:txEl>
                                          </p:spTgt>
                                        </p:tgtEl>
                                        <p:attrNameLst>
                                          <p:attrName>style.visibility</p:attrName>
                                        </p:attrNameLst>
                                      </p:cBhvr>
                                      <p:to>
                                        <p:strVal val="visible"/>
                                      </p:to>
                                    </p:set>
                                    <p:animEffect transition="in" filter="fade">
                                      <p:cBhvr>
                                        <p:cTn id="13" dur="500"/>
                                        <p:tgtEl>
                                          <p:spTgt spid="10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9">
                                            <p:txEl>
                                              <p:pRg st="3" end="3"/>
                                            </p:txEl>
                                          </p:spTgt>
                                        </p:tgtEl>
                                        <p:attrNameLst>
                                          <p:attrName>style.visibility</p:attrName>
                                        </p:attrNameLst>
                                      </p:cBhvr>
                                      <p:to>
                                        <p:strVal val="visible"/>
                                      </p:to>
                                    </p:set>
                                    <p:animEffect transition="in" filter="fade">
                                      <p:cBhvr>
                                        <p:cTn id="16" dur="500"/>
                                        <p:tgtEl>
                                          <p:spTgt spid="10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9">
                                            <p:txEl>
                                              <p:pRg st="4" end="4"/>
                                            </p:txEl>
                                          </p:spTgt>
                                        </p:tgtEl>
                                        <p:attrNameLst>
                                          <p:attrName>style.visibility</p:attrName>
                                        </p:attrNameLst>
                                      </p:cBhvr>
                                      <p:to>
                                        <p:strVal val="visible"/>
                                      </p:to>
                                    </p:set>
                                    <p:animEffect transition="in" filter="fade">
                                      <p:cBhvr>
                                        <p:cTn id="21" dur="500"/>
                                        <p:tgtEl>
                                          <p:spTgt spid="1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b="1" dirty="0">
                <a:solidFill>
                  <a:schemeClr val="bg1"/>
                </a:solidFill>
              </a:rPr>
              <a:t>Jesus’ Nature</a:t>
            </a:r>
            <a:endParaRPr sz="3200" dirty="0">
              <a:solidFill>
                <a:srgbClr val="39C0BA"/>
              </a:solidFill>
            </a:endParaRPr>
          </a:p>
        </p:txBody>
      </p:sp>
      <p:sp>
        <p:nvSpPr>
          <p:cNvPr id="109" name="Google Shape;109;p17"/>
          <p:cNvSpPr txBox="1">
            <a:spLocks noGrp="1"/>
          </p:cNvSpPr>
          <p:nvPr>
            <p:ph type="body" idx="1"/>
          </p:nvPr>
        </p:nvSpPr>
        <p:spPr>
          <a:xfrm>
            <a:off x="914400" y="1103587"/>
            <a:ext cx="8157457" cy="3780186"/>
          </a:xfrm>
          <a:prstGeom prst="rect">
            <a:avLst/>
          </a:prstGeom>
        </p:spPr>
        <p:txBody>
          <a:bodyPr spcFirstLastPara="1" wrap="square" lIns="91425" tIns="91425" rIns="91425" bIns="91425" anchor="t" anchorCtr="0">
            <a:noAutofit/>
          </a:bodyPr>
          <a:lstStyle/>
          <a:p>
            <a:pPr marL="38100" indent="0">
              <a:buNone/>
            </a:pPr>
            <a:r>
              <a:rPr lang="en-US" sz="2800" dirty="0"/>
              <a:t>Jesus is </a:t>
            </a:r>
            <a:r>
              <a:rPr lang="en-US" sz="2800" b="1" dirty="0"/>
              <a:t>man</a:t>
            </a:r>
            <a:r>
              <a:rPr lang="en-US" sz="2800" dirty="0"/>
              <a:t>. He came in the flesh. </a:t>
            </a:r>
          </a:p>
          <a:p>
            <a:r>
              <a:rPr lang="en-US" sz="3400" b="1" i="1" dirty="0"/>
              <a:t> </a:t>
            </a:r>
            <a:r>
              <a:rPr lang="en-US" sz="2800" b="1" i="1" dirty="0"/>
              <a:t>“The word became flesh and dwelt among us…”  </a:t>
            </a:r>
            <a:r>
              <a:rPr lang="en-US" sz="2800" dirty="0"/>
              <a:t>(John 1:14; 1 John 1:1-2)</a:t>
            </a:r>
          </a:p>
          <a:p>
            <a:r>
              <a:rPr lang="en-US" sz="2800" dirty="0"/>
              <a:t>“… </a:t>
            </a:r>
            <a:r>
              <a:rPr lang="en-US" sz="2800" b="1" i="1" dirty="0"/>
              <a:t>Being found in appearance as a man</a:t>
            </a:r>
            <a:r>
              <a:rPr lang="en-US" sz="2800" dirty="0"/>
              <a:t>…” (Philippians 2:5-8)</a:t>
            </a:r>
          </a:p>
          <a:p>
            <a:r>
              <a:rPr lang="en-US" sz="2800" dirty="0"/>
              <a:t>“… </a:t>
            </a:r>
            <a:r>
              <a:rPr lang="en-US" sz="2800" b="1" i="1" dirty="0"/>
              <a:t>He Himself likewise also partook of the same (flesh and blood)</a:t>
            </a:r>
            <a:r>
              <a:rPr lang="en-US" sz="2800" dirty="0"/>
              <a:t>” </a:t>
            </a:r>
            <a:r>
              <a:rPr lang="en-US" sz="3400" dirty="0"/>
              <a:t>(Heb. 2:14-18; 4:14-16)</a:t>
            </a:r>
            <a:endParaRPr lang="en-US" dirty="0"/>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263003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animEffect transition="in" filter="fade">
                                      <p:cBhvr>
                                        <p:cTn id="7" dur="500"/>
                                        <p:tgtEl>
                                          <p:spTgt spid="1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9">
                                            <p:txEl>
                                              <p:pRg st="1" end="1"/>
                                            </p:txEl>
                                          </p:spTgt>
                                        </p:tgtEl>
                                        <p:attrNameLst>
                                          <p:attrName>style.visibility</p:attrName>
                                        </p:attrNameLst>
                                      </p:cBhvr>
                                      <p:to>
                                        <p:strVal val="visible"/>
                                      </p:to>
                                    </p:set>
                                    <p:animEffect transition="in" filter="fade">
                                      <p:cBhvr>
                                        <p:cTn id="12" dur="500"/>
                                        <p:tgtEl>
                                          <p:spTgt spid="1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9">
                                            <p:txEl>
                                              <p:pRg st="2" end="2"/>
                                            </p:txEl>
                                          </p:spTgt>
                                        </p:tgtEl>
                                        <p:attrNameLst>
                                          <p:attrName>style.visibility</p:attrName>
                                        </p:attrNameLst>
                                      </p:cBhvr>
                                      <p:to>
                                        <p:strVal val="visible"/>
                                      </p:to>
                                    </p:set>
                                    <p:animEffect transition="in" filter="fade">
                                      <p:cBhvr>
                                        <p:cTn id="17" dur="500"/>
                                        <p:tgtEl>
                                          <p:spTgt spid="1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9">
                                            <p:txEl>
                                              <p:pRg st="3" end="3"/>
                                            </p:txEl>
                                          </p:spTgt>
                                        </p:tgtEl>
                                        <p:attrNameLst>
                                          <p:attrName>style.visibility</p:attrName>
                                        </p:attrNameLst>
                                      </p:cBhvr>
                                      <p:to>
                                        <p:strVal val="visible"/>
                                      </p:to>
                                    </p:set>
                                    <p:animEffect transition="in" filter="fade">
                                      <p:cBhvr>
                                        <p:cTn id="22" dur="500"/>
                                        <p:tgtEl>
                                          <p:spTgt spid="1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build="p"/>
    </p:bldLst>
  </p:timing>
</p:sld>
</file>

<file path=ppt/theme/theme1.xml><?xml version="1.0" encoding="utf-8"?>
<a:theme xmlns:a="http://schemas.openxmlformats.org/drawingml/2006/main" name="Eleanor template">
  <a:themeElements>
    <a:clrScheme name="Custom 347">
      <a:dk1>
        <a:srgbClr val="2E3037"/>
      </a:dk1>
      <a:lt1>
        <a:srgbClr val="FFFFFF"/>
      </a:lt1>
      <a:dk2>
        <a:srgbClr val="666666"/>
      </a:dk2>
      <a:lt2>
        <a:srgbClr val="F3F3F3"/>
      </a:lt2>
      <a:accent1>
        <a:srgbClr val="39C0BA"/>
      </a:accent1>
      <a:accent2>
        <a:srgbClr val="90E6E2"/>
      </a:accent2>
      <a:accent3>
        <a:srgbClr val="F35B69"/>
      </a:accent3>
      <a:accent4>
        <a:srgbClr val="FAB2B9"/>
      </a:accent4>
      <a:accent5>
        <a:srgbClr val="999FA9"/>
      </a:accent5>
      <a:accent6>
        <a:srgbClr val="E2E7EE"/>
      </a:accent6>
      <a:hlink>
        <a:srgbClr val="39C0BA"/>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126121</TotalTime>
  <Words>1688</Words>
  <Application>Microsoft Office PowerPoint</Application>
  <PresentationFormat>On-screen Show (16:9)</PresentationFormat>
  <Paragraphs>105</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TimesNewRomanPSMT</vt:lpstr>
      <vt:lpstr>Quicksand</vt:lpstr>
      <vt:lpstr>Times New Roman</vt:lpstr>
      <vt:lpstr>Calibri</vt:lpstr>
      <vt:lpstr>Segoe UI Historic</vt:lpstr>
      <vt:lpstr>Arial</vt:lpstr>
      <vt:lpstr>Eleanor template</vt:lpstr>
      <vt:lpstr>Preaching The Origin, Identity &amp; Nature of Jesus Colossians 1:15-20</vt:lpstr>
      <vt:lpstr>“Who do you say that I am?” (Matt. 16:15)</vt:lpstr>
      <vt:lpstr>“And He is the image of the invisible God, the first-born of all creation. 16 For by Him all things were created, both in the heavens and on earth, visible and invisible, whether thrones or dominions or rulers or authorities-- all things have been created by Him and for Him. 17 And He is before all things, and in Him all things hold together.”</vt:lpstr>
      <vt:lpstr>Colossians 1:15-20 Who Jesus Is Seen In His Relationship to… </vt:lpstr>
      <vt:lpstr>“He is the image of the invisible God” (Colossians 1:15)</vt:lpstr>
      <vt:lpstr>“…By Him all things were created… all things created through Him…” (Col. 1:15)</vt:lpstr>
      <vt:lpstr>“He is before all things…” </vt:lpstr>
      <vt:lpstr>Jesus’ Nature</vt:lpstr>
      <vt:lpstr>Jesus’ Nature</vt:lpstr>
      <vt:lpstr>Jesus’ Nature</vt:lpstr>
      <vt:lpstr>What is the 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116</cp:revision>
  <cp:lastPrinted>2022-02-13T03:30:23Z</cp:lastPrinted>
  <dcterms:modified xsi:type="dcterms:W3CDTF">2022-06-01T17:49:21Z</dcterms:modified>
</cp:coreProperties>
</file>