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8" r:id="rId1"/>
  </p:sldMasterIdLst>
  <p:notesMasterIdLst>
    <p:notesMasterId r:id="rId14"/>
  </p:notesMasterIdLst>
  <p:handoutMasterIdLst>
    <p:handoutMasterId r:id="rId15"/>
  </p:handoutMasterIdLst>
  <p:sldIdLst>
    <p:sldId id="256" r:id="rId2"/>
    <p:sldId id="257" r:id="rId3"/>
    <p:sldId id="258" r:id="rId4"/>
    <p:sldId id="259" r:id="rId5"/>
    <p:sldId id="260" r:id="rId6"/>
    <p:sldId id="267" r:id="rId7"/>
    <p:sldId id="261" r:id="rId8"/>
    <p:sldId id="262" r:id="rId9"/>
    <p:sldId id="263" r:id="rId10"/>
    <p:sldId id="265" r:id="rId11"/>
    <p:sldId id="266" r:id="rId12"/>
    <p:sldId id="268" r:id="rId13"/>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79926" autoAdjust="0"/>
  </p:normalViewPr>
  <p:slideViewPr>
    <p:cSldViewPr snapToGrid="0">
      <p:cViewPr varScale="1">
        <p:scale>
          <a:sx n="69" d="100"/>
          <a:sy n="69" d="100"/>
        </p:scale>
        <p:origin x="696" y="66"/>
      </p:cViewPr>
      <p:guideLst/>
    </p:cSldViewPr>
  </p:slideViewPr>
  <p:outlineViewPr>
    <p:cViewPr>
      <p:scale>
        <a:sx n="33" d="100"/>
        <a:sy n="33" d="100"/>
      </p:scale>
      <p:origin x="0" y="-729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58" cy="470059"/>
          </a:xfrm>
          <a:prstGeom prst="rect">
            <a:avLst/>
          </a:prstGeom>
        </p:spPr>
        <p:txBody>
          <a:bodyPr vert="horz" lIns="91595" tIns="45798" rIns="91595" bIns="45798" rtlCol="0"/>
          <a:lstStyle>
            <a:lvl1pPr algn="l">
              <a:defRPr sz="1200"/>
            </a:lvl1pPr>
          </a:lstStyle>
          <a:p>
            <a:endParaRPr lang="en-US"/>
          </a:p>
        </p:txBody>
      </p:sp>
      <p:sp>
        <p:nvSpPr>
          <p:cNvPr id="3" name="Date Placeholder 2"/>
          <p:cNvSpPr>
            <a:spLocks noGrp="1"/>
          </p:cNvSpPr>
          <p:nvPr>
            <p:ph type="dt" sz="quarter" idx="1"/>
          </p:nvPr>
        </p:nvSpPr>
        <p:spPr>
          <a:xfrm>
            <a:off x="4022824" y="0"/>
            <a:ext cx="3078058" cy="470059"/>
          </a:xfrm>
          <a:prstGeom prst="rect">
            <a:avLst/>
          </a:prstGeom>
        </p:spPr>
        <p:txBody>
          <a:bodyPr vert="horz" lIns="91595" tIns="45798" rIns="91595" bIns="45798" rtlCol="0"/>
          <a:lstStyle>
            <a:lvl1pPr algn="r">
              <a:defRPr sz="1200"/>
            </a:lvl1pPr>
          </a:lstStyle>
          <a:p>
            <a:r>
              <a:rPr lang="en-US"/>
              <a:t>11/7/2021 am</a:t>
            </a:r>
          </a:p>
        </p:txBody>
      </p:sp>
      <p:sp>
        <p:nvSpPr>
          <p:cNvPr id="4" name="Footer Placeholder 3"/>
          <p:cNvSpPr>
            <a:spLocks noGrp="1"/>
          </p:cNvSpPr>
          <p:nvPr>
            <p:ph type="ftr" sz="quarter" idx="2"/>
          </p:nvPr>
        </p:nvSpPr>
        <p:spPr>
          <a:xfrm>
            <a:off x="0" y="8918416"/>
            <a:ext cx="3078058" cy="470059"/>
          </a:xfrm>
          <a:prstGeom prst="rect">
            <a:avLst/>
          </a:prstGeom>
        </p:spPr>
        <p:txBody>
          <a:bodyPr vert="horz" lIns="91595" tIns="45798" rIns="91595" bIns="45798" rtlCol="0" anchor="b"/>
          <a:lstStyle>
            <a:lvl1pPr algn="l">
              <a:defRPr sz="1200"/>
            </a:lvl1pPr>
          </a:lstStyle>
          <a:p>
            <a:r>
              <a:rPr lang="en-US"/>
              <a:t>Following At A  Distance-Part 2</a:t>
            </a:r>
          </a:p>
        </p:txBody>
      </p:sp>
      <p:sp>
        <p:nvSpPr>
          <p:cNvPr id="5" name="Slide Number Placeholder 4"/>
          <p:cNvSpPr>
            <a:spLocks noGrp="1"/>
          </p:cNvSpPr>
          <p:nvPr>
            <p:ph type="sldNum" sz="quarter" idx="3"/>
          </p:nvPr>
        </p:nvSpPr>
        <p:spPr>
          <a:xfrm>
            <a:off x="4022824" y="8918416"/>
            <a:ext cx="3078058" cy="470059"/>
          </a:xfrm>
          <a:prstGeom prst="rect">
            <a:avLst/>
          </a:prstGeom>
        </p:spPr>
        <p:txBody>
          <a:bodyPr vert="horz" lIns="91595" tIns="45798" rIns="91595" bIns="45798" rtlCol="0" anchor="b"/>
          <a:lstStyle>
            <a:lvl1pPr algn="r">
              <a:defRPr sz="1200"/>
            </a:lvl1pPr>
          </a:lstStyle>
          <a:p>
            <a:fld id="{35F70E70-9C62-490A-B420-E2AFF4181D6E}" type="slidenum">
              <a:rPr lang="en-US" smtClean="0"/>
              <a:t>‹#›</a:t>
            </a:fld>
            <a:endParaRPr lang="en-US"/>
          </a:p>
        </p:txBody>
      </p:sp>
    </p:spTree>
    <p:extLst>
      <p:ext uri="{BB962C8B-B14F-4D97-AF65-F5344CB8AC3E}">
        <p14:creationId xmlns:p14="http://schemas.microsoft.com/office/powerpoint/2010/main" val="52002771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58" cy="470059"/>
          </a:xfrm>
          <a:prstGeom prst="rect">
            <a:avLst/>
          </a:prstGeom>
        </p:spPr>
        <p:txBody>
          <a:bodyPr vert="horz" lIns="91595" tIns="45798" rIns="91595" bIns="45798" rtlCol="0"/>
          <a:lstStyle>
            <a:lvl1pPr algn="l">
              <a:defRPr sz="1200"/>
            </a:lvl1pPr>
          </a:lstStyle>
          <a:p>
            <a:endParaRPr lang="en-US"/>
          </a:p>
        </p:txBody>
      </p:sp>
      <p:sp>
        <p:nvSpPr>
          <p:cNvPr id="3" name="Date Placeholder 2"/>
          <p:cNvSpPr>
            <a:spLocks noGrp="1"/>
          </p:cNvSpPr>
          <p:nvPr>
            <p:ph type="dt" idx="1"/>
          </p:nvPr>
        </p:nvSpPr>
        <p:spPr>
          <a:xfrm>
            <a:off x="4022824" y="0"/>
            <a:ext cx="3078058" cy="470059"/>
          </a:xfrm>
          <a:prstGeom prst="rect">
            <a:avLst/>
          </a:prstGeom>
        </p:spPr>
        <p:txBody>
          <a:bodyPr vert="horz" lIns="91595" tIns="45798" rIns="91595" bIns="45798" rtlCol="0"/>
          <a:lstStyle>
            <a:lvl1pPr algn="r">
              <a:defRPr sz="1200"/>
            </a:lvl1pPr>
          </a:lstStyle>
          <a:p>
            <a:r>
              <a:rPr lang="en-US"/>
              <a:t>11/7/2021 am</a:t>
            </a: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595" tIns="45798" rIns="91595" bIns="45798" rtlCol="0" anchor="ctr"/>
          <a:lstStyle/>
          <a:p>
            <a:endParaRPr lang="en-US"/>
          </a:p>
        </p:txBody>
      </p:sp>
      <p:sp>
        <p:nvSpPr>
          <p:cNvPr id="5" name="Notes Placeholder 4"/>
          <p:cNvSpPr>
            <a:spLocks noGrp="1"/>
          </p:cNvSpPr>
          <p:nvPr>
            <p:ph type="body" sz="quarter" idx="3"/>
          </p:nvPr>
        </p:nvSpPr>
        <p:spPr>
          <a:xfrm>
            <a:off x="710567" y="4517966"/>
            <a:ext cx="5681343" cy="3696950"/>
          </a:xfrm>
          <a:prstGeom prst="rect">
            <a:avLst/>
          </a:prstGeom>
        </p:spPr>
        <p:txBody>
          <a:bodyPr vert="horz" lIns="91595" tIns="45798" rIns="91595" bIns="4579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416"/>
            <a:ext cx="3078058" cy="470059"/>
          </a:xfrm>
          <a:prstGeom prst="rect">
            <a:avLst/>
          </a:prstGeom>
        </p:spPr>
        <p:txBody>
          <a:bodyPr vert="horz" lIns="91595" tIns="45798" rIns="91595" bIns="45798" rtlCol="0" anchor="b"/>
          <a:lstStyle>
            <a:lvl1pPr algn="l">
              <a:defRPr sz="1200"/>
            </a:lvl1pPr>
          </a:lstStyle>
          <a:p>
            <a:r>
              <a:rPr lang="en-US"/>
              <a:t>Following At A  Distance-Part 2</a:t>
            </a:r>
          </a:p>
        </p:txBody>
      </p:sp>
      <p:sp>
        <p:nvSpPr>
          <p:cNvPr id="7" name="Slide Number Placeholder 6"/>
          <p:cNvSpPr>
            <a:spLocks noGrp="1"/>
          </p:cNvSpPr>
          <p:nvPr>
            <p:ph type="sldNum" sz="quarter" idx="5"/>
          </p:nvPr>
        </p:nvSpPr>
        <p:spPr>
          <a:xfrm>
            <a:off x="4022824" y="8918416"/>
            <a:ext cx="3078058" cy="470059"/>
          </a:xfrm>
          <a:prstGeom prst="rect">
            <a:avLst/>
          </a:prstGeom>
        </p:spPr>
        <p:txBody>
          <a:bodyPr vert="horz" lIns="91595" tIns="45798" rIns="91595" bIns="45798" rtlCol="0" anchor="b"/>
          <a:lstStyle>
            <a:lvl1pPr algn="r">
              <a:defRPr sz="1200"/>
            </a:lvl1pPr>
          </a:lstStyle>
          <a:p>
            <a:fld id="{553DF1E3-5BD1-42EF-8985-117C2819A4F1}" type="slidenum">
              <a:rPr lang="en-US" smtClean="0"/>
              <a:t>‹#›</a:t>
            </a:fld>
            <a:endParaRPr lang="en-US"/>
          </a:p>
        </p:txBody>
      </p:sp>
    </p:spTree>
    <p:extLst>
      <p:ext uri="{BB962C8B-B14F-4D97-AF65-F5344CB8AC3E}">
        <p14:creationId xmlns:p14="http://schemas.microsoft.com/office/powerpoint/2010/main" val="125878213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11/7/2021 am</a:t>
            </a:r>
          </a:p>
        </p:txBody>
      </p:sp>
      <p:sp>
        <p:nvSpPr>
          <p:cNvPr id="5" name="Footer Placeholder 4"/>
          <p:cNvSpPr>
            <a:spLocks noGrp="1"/>
          </p:cNvSpPr>
          <p:nvPr>
            <p:ph type="ftr" sz="quarter" idx="4"/>
          </p:nvPr>
        </p:nvSpPr>
        <p:spPr/>
        <p:txBody>
          <a:bodyPr/>
          <a:lstStyle/>
          <a:p>
            <a:r>
              <a:rPr lang="en-US"/>
              <a:t>Following At A  Distance-Part 2</a:t>
            </a:r>
          </a:p>
        </p:txBody>
      </p:sp>
      <p:sp>
        <p:nvSpPr>
          <p:cNvPr id="6" name="Slide Number Placeholder 5"/>
          <p:cNvSpPr>
            <a:spLocks noGrp="1"/>
          </p:cNvSpPr>
          <p:nvPr>
            <p:ph type="sldNum" sz="quarter" idx="5"/>
          </p:nvPr>
        </p:nvSpPr>
        <p:spPr/>
        <p:txBody>
          <a:bodyPr/>
          <a:lstStyle/>
          <a:p>
            <a:fld id="{553DF1E3-5BD1-42EF-8985-117C2819A4F1}" type="slidenum">
              <a:rPr lang="en-US" smtClean="0"/>
              <a:t>1</a:t>
            </a:fld>
            <a:endParaRPr lang="en-US"/>
          </a:p>
        </p:txBody>
      </p:sp>
    </p:spTree>
    <p:extLst>
      <p:ext uri="{BB962C8B-B14F-4D97-AF65-F5344CB8AC3E}">
        <p14:creationId xmlns:p14="http://schemas.microsoft.com/office/powerpoint/2010/main" val="19137701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Luke 19:9-10</a:t>
            </a:r>
          </a:p>
          <a:p>
            <a:r>
              <a:rPr lang="en-US" sz="1400" dirty="0"/>
              <a:t> And Jesus said to him, "Today salvation has come to this house, because he, too, is a son of Abraham.  10 "For the Son of Man has come to seek and to save that which was lost." </a:t>
            </a:r>
          </a:p>
          <a:p>
            <a:endParaRPr lang="en-US" sz="1400" dirty="0"/>
          </a:p>
          <a:p>
            <a:r>
              <a:rPr lang="en-US" sz="1400" dirty="0"/>
              <a:t>Luke 18:11-14</a:t>
            </a:r>
          </a:p>
          <a:p>
            <a:r>
              <a:rPr lang="en-US" sz="1400" dirty="0"/>
              <a:t>"The Pharisee stood and was praying this to himself: 'God, I thank You that I am not like other people: swindlers, unjust, adulterers, or even like this tax collector.  12 'I fast twice a week; I pay tithes of all that I get.'  13 "But the tax collector, standing some distance away, was even unwilling to lift up his eyes to heaven, but was beating his breast, saying, 'God, be merciful to me, the sinner!'  14 "I tell you, this man went to his house justified rather than the other; for everyone who exalts himself will be humbled, but he who humbles himself will be exalted.“</a:t>
            </a:r>
          </a:p>
          <a:p>
            <a:endParaRPr lang="en-US" sz="1400" dirty="0"/>
          </a:p>
          <a:p>
            <a:endParaRPr lang="en-US" sz="1400" dirty="0"/>
          </a:p>
        </p:txBody>
      </p:sp>
      <p:sp>
        <p:nvSpPr>
          <p:cNvPr id="4" name="Date Placeholder 3"/>
          <p:cNvSpPr>
            <a:spLocks noGrp="1"/>
          </p:cNvSpPr>
          <p:nvPr>
            <p:ph type="dt" idx="1"/>
          </p:nvPr>
        </p:nvSpPr>
        <p:spPr/>
        <p:txBody>
          <a:bodyPr/>
          <a:lstStyle/>
          <a:p>
            <a:r>
              <a:rPr lang="en-US"/>
              <a:t>11/7/2021 am</a:t>
            </a:r>
          </a:p>
        </p:txBody>
      </p:sp>
      <p:sp>
        <p:nvSpPr>
          <p:cNvPr id="5" name="Footer Placeholder 4"/>
          <p:cNvSpPr>
            <a:spLocks noGrp="1"/>
          </p:cNvSpPr>
          <p:nvPr>
            <p:ph type="ftr" sz="quarter" idx="4"/>
          </p:nvPr>
        </p:nvSpPr>
        <p:spPr/>
        <p:txBody>
          <a:bodyPr/>
          <a:lstStyle/>
          <a:p>
            <a:r>
              <a:rPr lang="en-US"/>
              <a:t>Following At A  Distance-Part 2</a:t>
            </a:r>
          </a:p>
        </p:txBody>
      </p:sp>
      <p:sp>
        <p:nvSpPr>
          <p:cNvPr id="6" name="Slide Number Placeholder 5"/>
          <p:cNvSpPr>
            <a:spLocks noGrp="1"/>
          </p:cNvSpPr>
          <p:nvPr>
            <p:ph type="sldNum" sz="quarter" idx="5"/>
          </p:nvPr>
        </p:nvSpPr>
        <p:spPr/>
        <p:txBody>
          <a:bodyPr/>
          <a:lstStyle/>
          <a:p>
            <a:fld id="{553DF1E3-5BD1-42EF-8985-117C2819A4F1}" type="slidenum">
              <a:rPr lang="en-US" smtClean="0"/>
              <a:t>10</a:t>
            </a:fld>
            <a:endParaRPr lang="en-US"/>
          </a:p>
        </p:txBody>
      </p:sp>
    </p:spTree>
    <p:extLst>
      <p:ext uri="{BB962C8B-B14F-4D97-AF65-F5344CB8AC3E}">
        <p14:creationId xmlns:p14="http://schemas.microsoft.com/office/powerpoint/2010/main" val="15744598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2 Chron 15:1-2</a:t>
            </a:r>
          </a:p>
          <a:p>
            <a:r>
              <a:rPr lang="en-US" sz="1400" dirty="0"/>
              <a:t> Now the Spirit of God came on Azariah the son of Oded, 2 and he went out to meet Asa and said to him, "Listen to me, Asa, and all Judah and Benjamin: the Lord is with you when you are with Him. And if you seek Him, He will let you find Him; but if you forsake Him, He will forsake you.</a:t>
            </a:r>
          </a:p>
          <a:p>
            <a:r>
              <a:rPr lang="en-US" sz="1400" dirty="0"/>
              <a:t>X</a:t>
            </a:r>
          </a:p>
          <a:p>
            <a:r>
              <a:rPr lang="en-US" sz="1400" dirty="0" err="1"/>
              <a:t>Jer</a:t>
            </a:r>
            <a:r>
              <a:rPr lang="en-US" sz="1400" dirty="0"/>
              <a:t> 29:10-13</a:t>
            </a:r>
          </a:p>
          <a:p>
            <a:r>
              <a:rPr lang="en-US" sz="1400" dirty="0"/>
              <a:t>For thus says the Lord, 'When seventy years have been completed for Babylon, I will visit you and fulfill My good word to you, to bring you back to this place. 11 'For I know the plans that I have for you,' declares the Lord, 'plans for welfare and not for calamity to give you a future and a hope. 12 'Then you will call upon Me and come and pray to Me, and I will listen to you. 13 'You will seek Me and find Me when you search for Me with all your heart.</a:t>
            </a:r>
          </a:p>
          <a:p>
            <a:endParaRPr lang="en-US" sz="1400" dirty="0"/>
          </a:p>
          <a:p>
            <a:r>
              <a:rPr lang="en-US" sz="1400" dirty="0"/>
              <a:t>Isa 29:13</a:t>
            </a:r>
          </a:p>
          <a:p>
            <a:r>
              <a:rPr lang="en-US" sz="1400" dirty="0"/>
              <a:t> Then the Lord said,</a:t>
            </a:r>
          </a:p>
          <a:p>
            <a:endParaRPr lang="en-US" sz="1400" dirty="0"/>
          </a:p>
          <a:p>
            <a:r>
              <a:rPr lang="en-US" sz="1400" dirty="0"/>
              <a:t>"Because this people draw near with their words</a:t>
            </a:r>
          </a:p>
          <a:p>
            <a:r>
              <a:rPr lang="en-US" sz="1400" dirty="0"/>
              <a:t>And honor Me with their lip service,</a:t>
            </a:r>
          </a:p>
          <a:p>
            <a:r>
              <a:rPr lang="en-US" sz="1400" dirty="0"/>
              <a:t>But they remove their hearts far from Me,</a:t>
            </a:r>
          </a:p>
          <a:p>
            <a:r>
              <a:rPr lang="en-US" sz="1400" dirty="0"/>
              <a:t>And their reverence for Me consists of tradition learned by rote, </a:t>
            </a:r>
          </a:p>
          <a:p>
            <a:endParaRPr lang="en-US" sz="1400" dirty="0"/>
          </a:p>
          <a:p>
            <a:r>
              <a:rPr lang="en-US" sz="1400" dirty="0"/>
              <a:t>Luke 10:25-28</a:t>
            </a:r>
          </a:p>
          <a:p>
            <a:r>
              <a:rPr lang="en-US" sz="1400" dirty="0"/>
              <a:t>And a lawyer stood up and put Him to the test, saying, "Teacher, what shall I do to inherit eternal life?" 26 And He said to him, "What is written in the Law? How does it read to you?"  27 And he answered, "YOU SHALL LOVE THE LORD YOUR GOD WITH ALL YOUR HEART, AND WITH ALL YOUR SOUL, AND WITH ALL YOUR STRENGTH, AND WITH ALL YOUR MIND; AND YOUR NEIGHBOR AS YOURSELF." </a:t>
            </a:r>
          </a:p>
          <a:p>
            <a:endParaRPr lang="en-US" sz="1400" dirty="0"/>
          </a:p>
          <a:p>
            <a:r>
              <a:rPr lang="en-US" sz="1400" dirty="0"/>
              <a:t>Rom 12:9-12</a:t>
            </a:r>
          </a:p>
          <a:p>
            <a:r>
              <a:rPr lang="en-US" sz="1400" dirty="0"/>
              <a:t>Let love be without hypocrisy. Abhor what is evil; cling to what is good. 10 Be devoted to one another in brotherly love; give preference to one another in honor; 11 not lagging behind in diligence, fervent in spirit, serving the Lord; </a:t>
            </a:r>
          </a:p>
          <a:p>
            <a:endParaRPr lang="en-US" sz="1400" dirty="0"/>
          </a:p>
          <a:p>
            <a:endParaRPr lang="en-US" sz="1400" dirty="0"/>
          </a:p>
          <a:p>
            <a:endParaRPr lang="en-US" sz="1400" dirty="0"/>
          </a:p>
        </p:txBody>
      </p:sp>
      <p:sp>
        <p:nvSpPr>
          <p:cNvPr id="4" name="Date Placeholder 3"/>
          <p:cNvSpPr>
            <a:spLocks noGrp="1"/>
          </p:cNvSpPr>
          <p:nvPr>
            <p:ph type="dt" idx="1"/>
          </p:nvPr>
        </p:nvSpPr>
        <p:spPr/>
        <p:txBody>
          <a:bodyPr/>
          <a:lstStyle/>
          <a:p>
            <a:r>
              <a:rPr lang="en-US"/>
              <a:t>11/7/2021 am</a:t>
            </a:r>
          </a:p>
        </p:txBody>
      </p:sp>
      <p:sp>
        <p:nvSpPr>
          <p:cNvPr id="5" name="Footer Placeholder 4"/>
          <p:cNvSpPr>
            <a:spLocks noGrp="1"/>
          </p:cNvSpPr>
          <p:nvPr>
            <p:ph type="ftr" sz="quarter" idx="4"/>
          </p:nvPr>
        </p:nvSpPr>
        <p:spPr/>
        <p:txBody>
          <a:bodyPr/>
          <a:lstStyle/>
          <a:p>
            <a:r>
              <a:rPr lang="en-US"/>
              <a:t>Following At A  Distance-Part 2</a:t>
            </a:r>
          </a:p>
        </p:txBody>
      </p:sp>
      <p:sp>
        <p:nvSpPr>
          <p:cNvPr id="6" name="Slide Number Placeholder 5"/>
          <p:cNvSpPr>
            <a:spLocks noGrp="1"/>
          </p:cNvSpPr>
          <p:nvPr>
            <p:ph type="sldNum" sz="quarter" idx="5"/>
          </p:nvPr>
        </p:nvSpPr>
        <p:spPr/>
        <p:txBody>
          <a:bodyPr/>
          <a:lstStyle/>
          <a:p>
            <a:fld id="{553DF1E3-5BD1-42EF-8985-117C2819A4F1}" type="slidenum">
              <a:rPr lang="en-US" smtClean="0"/>
              <a:t>11</a:t>
            </a:fld>
            <a:endParaRPr lang="en-US"/>
          </a:p>
        </p:txBody>
      </p:sp>
    </p:spTree>
    <p:extLst>
      <p:ext uri="{BB962C8B-B14F-4D97-AF65-F5344CB8AC3E}">
        <p14:creationId xmlns:p14="http://schemas.microsoft.com/office/powerpoint/2010/main" val="34678133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Isa 59:1-2</a:t>
            </a:r>
          </a:p>
          <a:p>
            <a:r>
              <a:rPr lang="en-US" sz="1400" dirty="0"/>
              <a:t> Behold, the Lord's hand is not so short</a:t>
            </a:r>
          </a:p>
          <a:p>
            <a:r>
              <a:rPr lang="en-US" sz="1400" dirty="0"/>
              <a:t>That it cannot save;</a:t>
            </a:r>
          </a:p>
          <a:p>
            <a:r>
              <a:rPr lang="en-US" sz="1400" dirty="0"/>
              <a:t>Nor is His ear so dull</a:t>
            </a:r>
          </a:p>
          <a:p>
            <a:r>
              <a:rPr lang="en-US" sz="1400" dirty="0"/>
              <a:t>That it cannot hear. </a:t>
            </a:r>
          </a:p>
          <a:p>
            <a:r>
              <a:rPr lang="en-US" sz="1400" dirty="0"/>
              <a:t>2 But your iniquities have made a separation between you and your God,</a:t>
            </a:r>
          </a:p>
          <a:p>
            <a:r>
              <a:rPr lang="en-US" sz="1400" dirty="0"/>
              <a:t>And your sins have hidden His face from you so that He does not hear. </a:t>
            </a:r>
          </a:p>
          <a:p>
            <a:endParaRPr lang="en-US" sz="1400" dirty="0"/>
          </a:p>
          <a:p>
            <a:r>
              <a:rPr lang="en-US" sz="1400" dirty="0"/>
              <a:t>Heb 10:19-23</a:t>
            </a:r>
          </a:p>
          <a:p>
            <a:r>
              <a:rPr lang="en-US" sz="1400" dirty="0"/>
              <a:t> Therefore, brethren, since we have confidence to enter the holy place by the blood of Jesus, 20 by a new and living way which He inaugurated for us through the veil, that is, His flesh, 21 and since we have a great priest over the house of God, 22 let us draw near with a sincere heart in full assurance of faith, having our hearts sprinkled clean from an evil conscience and our bodies washed with pure water. </a:t>
            </a:r>
          </a:p>
          <a:p>
            <a:endParaRPr lang="en-US" sz="1400" dirty="0"/>
          </a:p>
          <a:p>
            <a:r>
              <a:rPr lang="en-US" sz="1400" dirty="0"/>
              <a:t>Rev 3:19-21</a:t>
            </a:r>
          </a:p>
          <a:p>
            <a:r>
              <a:rPr lang="en-US" sz="1400" dirty="0"/>
              <a:t>Those whom I love, I reprove and discipline; therefore be zealous and repent.  20 'Behold, I stand at the door and knock; if anyone hears My voice and opens the door, I will come in to him and will dine with him, and he with Me.  21 'He who overcomes, I will grant to him to sit down with Me on My throne, as I also overcame and sat down with My Father on His throne.</a:t>
            </a:r>
          </a:p>
          <a:p>
            <a:endParaRPr lang="en-US" dirty="0"/>
          </a:p>
          <a:p>
            <a:endParaRPr lang="en-US" dirty="0"/>
          </a:p>
        </p:txBody>
      </p:sp>
      <p:sp>
        <p:nvSpPr>
          <p:cNvPr id="4" name="Date Placeholder 3"/>
          <p:cNvSpPr>
            <a:spLocks noGrp="1"/>
          </p:cNvSpPr>
          <p:nvPr>
            <p:ph type="dt" idx="1"/>
          </p:nvPr>
        </p:nvSpPr>
        <p:spPr/>
        <p:txBody>
          <a:bodyPr/>
          <a:lstStyle/>
          <a:p>
            <a:r>
              <a:rPr lang="en-US"/>
              <a:t>11/7/2021 am</a:t>
            </a:r>
          </a:p>
        </p:txBody>
      </p:sp>
      <p:sp>
        <p:nvSpPr>
          <p:cNvPr id="5" name="Footer Placeholder 4"/>
          <p:cNvSpPr>
            <a:spLocks noGrp="1"/>
          </p:cNvSpPr>
          <p:nvPr>
            <p:ph type="ftr" sz="quarter" idx="4"/>
          </p:nvPr>
        </p:nvSpPr>
        <p:spPr/>
        <p:txBody>
          <a:bodyPr/>
          <a:lstStyle/>
          <a:p>
            <a:r>
              <a:rPr lang="en-US"/>
              <a:t>Following At A  Distance-Part 2</a:t>
            </a:r>
          </a:p>
        </p:txBody>
      </p:sp>
      <p:sp>
        <p:nvSpPr>
          <p:cNvPr id="6" name="Slide Number Placeholder 5"/>
          <p:cNvSpPr>
            <a:spLocks noGrp="1"/>
          </p:cNvSpPr>
          <p:nvPr>
            <p:ph type="sldNum" sz="quarter" idx="5"/>
          </p:nvPr>
        </p:nvSpPr>
        <p:spPr/>
        <p:txBody>
          <a:bodyPr/>
          <a:lstStyle/>
          <a:p>
            <a:fld id="{553DF1E3-5BD1-42EF-8985-117C2819A4F1}" type="slidenum">
              <a:rPr lang="en-US" smtClean="0"/>
              <a:t>12</a:t>
            </a:fld>
            <a:endParaRPr lang="en-US"/>
          </a:p>
        </p:txBody>
      </p:sp>
    </p:spTree>
    <p:extLst>
      <p:ext uri="{BB962C8B-B14F-4D97-AF65-F5344CB8AC3E}">
        <p14:creationId xmlns:p14="http://schemas.microsoft.com/office/powerpoint/2010/main" val="963285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“Fall away” - Lit. stumble</a:t>
            </a:r>
          </a:p>
          <a:p>
            <a:endParaRPr lang="en-US" sz="1400" dirty="0"/>
          </a:p>
          <a:p>
            <a:r>
              <a:rPr lang="en-US" sz="1400" dirty="0"/>
              <a:t>John 13:36-38</a:t>
            </a:r>
          </a:p>
          <a:p>
            <a:r>
              <a:rPr lang="en-US" sz="1400" dirty="0"/>
              <a:t> Simon Peter said to Him, "Lord, where are You going?" Jesus answered, "Where I go, you cannot follow Me now; but you will follow later."  37 Peter said to Him, "Lord, why can I not follow You right now? I will lay down my life for You." 38 Jesus answered, "Will you lay down your life for Me? Truly, truly, I say to you, a rooster will not crow until you deny Me three times.</a:t>
            </a:r>
          </a:p>
          <a:p>
            <a:endParaRPr lang="en-US" sz="1400" dirty="0"/>
          </a:p>
          <a:p>
            <a:r>
              <a:rPr lang="en-US" sz="1400" dirty="0"/>
              <a:t>Peter’s still following the Lord, just not as closely as he once did.</a:t>
            </a:r>
          </a:p>
        </p:txBody>
      </p:sp>
      <p:sp>
        <p:nvSpPr>
          <p:cNvPr id="4" name="Slide Number Placeholder 3"/>
          <p:cNvSpPr>
            <a:spLocks noGrp="1"/>
          </p:cNvSpPr>
          <p:nvPr>
            <p:ph type="sldNum" sz="quarter" idx="5"/>
          </p:nvPr>
        </p:nvSpPr>
        <p:spPr/>
        <p:txBody>
          <a:bodyPr/>
          <a:lstStyle/>
          <a:p>
            <a:fld id="{553DF1E3-5BD1-42EF-8985-117C2819A4F1}" type="slidenum">
              <a:rPr lang="en-US" smtClean="0"/>
              <a:t>2</a:t>
            </a:fld>
            <a:endParaRPr lang="en-US"/>
          </a:p>
        </p:txBody>
      </p:sp>
      <p:sp>
        <p:nvSpPr>
          <p:cNvPr id="5" name="Date Placeholder 4">
            <a:extLst>
              <a:ext uri="{FF2B5EF4-FFF2-40B4-BE49-F238E27FC236}">
                <a16:creationId xmlns:a16="http://schemas.microsoft.com/office/drawing/2014/main" id="{C65B590C-ACA8-4682-A66B-2E06CF2FCEB6}"/>
              </a:ext>
            </a:extLst>
          </p:cNvPr>
          <p:cNvSpPr>
            <a:spLocks noGrp="1"/>
          </p:cNvSpPr>
          <p:nvPr>
            <p:ph type="dt" idx="1"/>
          </p:nvPr>
        </p:nvSpPr>
        <p:spPr/>
        <p:txBody>
          <a:bodyPr/>
          <a:lstStyle/>
          <a:p>
            <a:r>
              <a:rPr lang="en-US"/>
              <a:t>11/7/2021 am</a:t>
            </a:r>
          </a:p>
        </p:txBody>
      </p:sp>
      <p:sp>
        <p:nvSpPr>
          <p:cNvPr id="6" name="Footer Placeholder 5">
            <a:extLst>
              <a:ext uri="{FF2B5EF4-FFF2-40B4-BE49-F238E27FC236}">
                <a16:creationId xmlns:a16="http://schemas.microsoft.com/office/drawing/2014/main" id="{6F9935E3-F16B-4A7E-9FC6-B54C6CECCFB3}"/>
              </a:ext>
            </a:extLst>
          </p:cNvPr>
          <p:cNvSpPr>
            <a:spLocks noGrp="1"/>
          </p:cNvSpPr>
          <p:nvPr>
            <p:ph type="ftr" sz="quarter" idx="4"/>
          </p:nvPr>
        </p:nvSpPr>
        <p:spPr/>
        <p:txBody>
          <a:bodyPr/>
          <a:lstStyle/>
          <a:p>
            <a:r>
              <a:rPr lang="en-US"/>
              <a:t>Following At A  Distance-Part 2</a:t>
            </a:r>
          </a:p>
        </p:txBody>
      </p:sp>
    </p:spTree>
    <p:extLst>
      <p:ext uri="{BB962C8B-B14F-4D97-AF65-F5344CB8AC3E}">
        <p14:creationId xmlns:p14="http://schemas.microsoft.com/office/powerpoint/2010/main" val="1147650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Joseph and Nicodemus - secret disciples - don’t want others to know.</a:t>
            </a:r>
          </a:p>
          <a:p>
            <a:r>
              <a:rPr lang="en-US" dirty="0"/>
              <a:t>Jonah - just not wanting to do God’s will</a:t>
            </a:r>
          </a:p>
          <a:p>
            <a:r>
              <a:rPr lang="en-US" dirty="0"/>
              <a:t>David - sending God away after he led the people in irreverently bringing in the Ark of the covenant and God striking Uzzah. 2 Sam 6:8-11</a:t>
            </a:r>
          </a:p>
          <a:p>
            <a:r>
              <a:rPr lang="en-US" dirty="0"/>
              <a:t> David became angry because of the Lord's outburst against Uzzah, and that place is called Perez-</a:t>
            </a:r>
            <a:r>
              <a:rPr lang="en-US" dirty="0" err="1"/>
              <a:t>uzzah</a:t>
            </a:r>
            <a:r>
              <a:rPr lang="en-US" dirty="0"/>
              <a:t> to this day. 9 So David was afraid of the Lord that day; and he said, "How can the ark of the Lord come to me?" 10 And David was unwilling to move the ark of the Lord into the city of David with him; but David took it aside to the house of Obed-</a:t>
            </a:r>
            <a:r>
              <a:rPr lang="en-US" dirty="0" err="1"/>
              <a:t>edom</a:t>
            </a:r>
            <a:r>
              <a:rPr lang="en-US" dirty="0"/>
              <a:t> the Gittite. </a:t>
            </a:r>
          </a:p>
          <a:p>
            <a:endParaRPr lang="en-US" dirty="0"/>
          </a:p>
          <a:p>
            <a:r>
              <a:rPr lang="en-US" dirty="0"/>
              <a:t>All the disciples - disillusioned about the glory and honor they thought was theirs in the kingdom. </a:t>
            </a:r>
          </a:p>
        </p:txBody>
      </p:sp>
      <p:sp>
        <p:nvSpPr>
          <p:cNvPr id="4" name="Slide Number Placeholder 3"/>
          <p:cNvSpPr>
            <a:spLocks noGrp="1"/>
          </p:cNvSpPr>
          <p:nvPr>
            <p:ph type="sldNum" sz="quarter" idx="5"/>
          </p:nvPr>
        </p:nvSpPr>
        <p:spPr/>
        <p:txBody>
          <a:bodyPr/>
          <a:lstStyle/>
          <a:p>
            <a:fld id="{553DF1E3-5BD1-42EF-8985-117C2819A4F1}" type="slidenum">
              <a:rPr lang="en-US" smtClean="0"/>
              <a:t>3</a:t>
            </a:fld>
            <a:endParaRPr lang="en-US"/>
          </a:p>
        </p:txBody>
      </p:sp>
      <p:sp>
        <p:nvSpPr>
          <p:cNvPr id="5" name="Date Placeholder 4">
            <a:extLst>
              <a:ext uri="{FF2B5EF4-FFF2-40B4-BE49-F238E27FC236}">
                <a16:creationId xmlns:a16="http://schemas.microsoft.com/office/drawing/2014/main" id="{4E2D21F9-EB2E-4011-8D26-18CF266B44AC}"/>
              </a:ext>
            </a:extLst>
          </p:cNvPr>
          <p:cNvSpPr>
            <a:spLocks noGrp="1"/>
          </p:cNvSpPr>
          <p:nvPr>
            <p:ph type="dt" idx="1"/>
          </p:nvPr>
        </p:nvSpPr>
        <p:spPr/>
        <p:txBody>
          <a:bodyPr/>
          <a:lstStyle/>
          <a:p>
            <a:r>
              <a:rPr lang="en-US"/>
              <a:t>11/7/2021 am</a:t>
            </a:r>
          </a:p>
        </p:txBody>
      </p:sp>
      <p:sp>
        <p:nvSpPr>
          <p:cNvPr id="6" name="Footer Placeholder 5">
            <a:extLst>
              <a:ext uri="{FF2B5EF4-FFF2-40B4-BE49-F238E27FC236}">
                <a16:creationId xmlns:a16="http://schemas.microsoft.com/office/drawing/2014/main" id="{1236CEA5-CDE3-4181-9E7A-5BF4934ECB21}"/>
              </a:ext>
            </a:extLst>
          </p:cNvPr>
          <p:cNvSpPr>
            <a:spLocks noGrp="1"/>
          </p:cNvSpPr>
          <p:nvPr>
            <p:ph type="ftr" sz="quarter" idx="4"/>
          </p:nvPr>
        </p:nvSpPr>
        <p:spPr/>
        <p:txBody>
          <a:bodyPr/>
          <a:lstStyle/>
          <a:p>
            <a:r>
              <a:rPr lang="en-US"/>
              <a:t>Following At A  Distance-Part 2</a:t>
            </a:r>
          </a:p>
        </p:txBody>
      </p:sp>
    </p:spTree>
    <p:extLst>
      <p:ext uri="{BB962C8B-B14F-4D97-AF65-F5344CB8AC3E}">
        <p14:creationId xmlns:p14="http://schemas.microsoft.com/office/powerpoint/2010/main" val="40278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Isa 29:13</a:t>
            </a:r>
          </a:p>
          <a:p>
            <a:r>
              <a:rPr lang="en-US" sz="1400" dirty="0"/>
              <a:t>"Because this people draw near with their words, And honor Me with their lip service, but they remove their hearts far from Me, And their reverence for Me consists of tradition learned by rote, </a:t>
            </a:r>
          </a:p>
          <a:p>
            <a:endParaRPr lang="en-US" sz="1400" dirty="0"/>
          </a:p>
          <a:p>
            <a:r>
              <a:rPr lang="en-US" sz="1400" dirty="0"/>
              <a:t>Do we realize that we’re not as close to the Lord as we used to be?</a:t>
            </a:r>
          </a:p>
          <a:p>
            <a:r>
              <a:rPr lang="en-US" sz="1400" dirty="0"/>
              <a:t>Heb 2:1-3</a:t>
            </a:r>
          </a:p>
          <a:p>
            <a:r>
              <a:rPr lang="en-US" sz="1400" dirty="0"/>
              <a:t>For this reason we must pay much closer attention to what we have heard, so that we do not drift away from it.  2 For if the word spoken through angels proved unalterable, and every transgression and disobedience received a just penalty, 3 how will we escape if we neglect so great a salvation?</a:t>
            </a:r>
          </a:p>
          <a:p>
            <a:endParaRPr lang="en-US" sz="1400" dirty="0"/>
          </a:p>
          <a:p>
            <a:r>
              <a:rPr lang="en-US" sz="1400" dirty="0"/>
              <a:t>2 Cor 13:5</a:t>
            </a:r>
          </a:p>
          <a:p>
            <a:r>
              <a:rPr lang="en-US" sz="1400" dirty="0"/>
              <a:t>Test yourselves to see if you are in the faith; examine yourselves! Or do you not recognize this about yourselves, that Jesus Christ is in you — unless indeed you fail the test? </a:t>
            </a:r>
          </a:p>
          <a:p>
            <a:endParaRPr lang="en-US" sz="1600" dirty="0"/>
          </a:p>
        </p:txBody>
      </p:sp>
      <p:sp>
        <p:nvSpPr>
          <p:cNvPr id="4" name="Slide Number Placeholder 3"/>
          <p:cNvSpPr>
            <a:spLocks noGrp="1"/>
          </p:cNvSpPr>
          <p:nvPr>
            <p:ph type="sldNum" sz="quarter" idx="5"/>
          </p:nvPr>
        </p:nvSpPr>
        <p:spPr/>
        <p:txBody>
          <a:bodyPr/>
          <a:lstStyle/>
          <a:p>
            <a:fld id="{553DF1E3-5BD1-42EF-8985-117C2819A4F1}" type="slidenum">
              <a:rPr lang="en-US" smtClean="0"/>
              <a:t>4</a:t>
            </a:fld>
            <a:endParaRPr lang="en-US"/>
          </a:p>
        </p:txBody>
      </p:sp>
      <p:sp>
        <p:nvSpPr>
          <p:cNvPr id="5" name="Date Placeholder 4">
            <a:extLst>
              <a:ext uri="{FF2B5EF4-FFF2-40B4-BE49-F238E27FC236}">
                <a16:creationId xmlns:a16="http://schemas.microsoft.com/office/drawing/2014/main" id="{74C500D8-5949-4C2C-8E85-7F27A428625C}"/>
              </a:ext>
            </a:extLst>
          </p:cNvPr>
          <p:cNvSpPr>
            <a:spLocks noGrp="1"/>
          </p:cNvSpPr>
          <p:nvPr>
            <p:ph type="dt" idx="1"/>
          </p:nvPr>
        </p:nvSpPr>
        <p:spPr/>
        <p:txBody>
          <a:bodyPr/>
          <a:lstStyle/>
          <a:p>
            <a:r>
              <a:rPr lang="en-US"/>
              <a:t>11/7/2021 am</a:t>
            </a:r>
          </a:p>
        </p:txBody>
      </p:sp>
      <p:sp>
        <p:nvSpPr>
          <p:cNvPr id="6" name="Footer Placeholder 5">
            <a:extLst>
              <a:ext uri="{FF2B5EF4-FFF2-40B4-BE49-F238E27FC236}">
                <a16:creationId xmlns:a16="http://schemas.microsoft.com/office/drawing/2014/main" id="{CD9D24ED-6CAD-41F0-A40B-4D64FCB097C5}"/>
              </a:ext>
            </a:extLst>
          </p:cNvPr>
          <p:cNvSpPr>
            <a:spLocks noGrp="1"/>
          </p:cNvSpPr>
          <p:nvPr>
            <p:ph type="ftr" sz="quarter" idx="4"/>
          </p:nvPr>
        </p:nvSpPr>
        <p:spPr/>
        <p:txBody>
          <a:bodyPr/>
          <a:lstStyle/>
          <a:p>
            <a:r>
              <a:rPr lang="en-US"/>
              <a:t>Following At A  Distance-Part 2</a:t>
            </a:r>
          </a:p>
        </p:txBody>
      </p:sp>
    </p:spTree>
    <p:extLst>
      <p:ext uri="{BB962C8B-B14F-4D97-AF65-F5344CB8AC3E}">
        <p14:creationId xmlns:p14="http://schemas.microsoft.com/office/powerpoint/2010/main" val="550336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Not a matter of physical distance - but it’s a matter of time and focus.</a:t>
            </a:r>
          </a:p>
          <a:p>
            <a:endParaRPr lang="en-US" sz="1400" dirty="0"/>
          </a:p>
          <a:p>
            <a:r>
              <a:rPr lang="en-US" sz="1400" dirty="0"/>
              <a:t>The word of God is to “richly dwell within you”. (Col. 3:16) Are we continuing to be filled with the knowledge of His will. (Col. 1:9)</a:t>
            </a:r>
          </a:p>
          <a:p>
            <a:endParaRPr lang="en-US" sz="1400" dirty="0"/>
          </a:p>
          <a:p>
            <a:r>
              <a:rPr lang="en-US" sz="1400" dirty="0"/>
              <a:t>How nourished are we?</a:t>
            </a:r>
          </a:p>
        </p:txBody>
      </p:sp>
      <p:sp>
        <p:nvSpPr>
          <p:cNvPr id="4" name="Slide Number Placeholder 3"/>
          <p:cNvSpPr>
            <a:spLocks noGrp="1"/>
          </p:cNvSpPr>
          <p:nvPr>
            <p:ph type="sldNum" sz="quarter" idx="5"/>
          </p:nvPr>
        </p:nvSpPr>
        <p:spPr/>
        <p:txBody>
          <a:bodyPr/>
          <a:lstStyle/>
          <a:p>
            <a:fld id="{553DF1E3-5BD1-42EF-8985-117C2819A4F1}" type="slidenum">
              <a:rPr lang="en-US" smtClean="0"/>
              <a:t>5</a:t>
            </a:fld>
            <a:endParaRPr lang="en-US"/>
          </a:p>
        </p:txBody>
      </p:sp>
      <p:sp>
        <p:nvSpPr>
          <p:cNvPr id="5" name="Date Placeholder 4">
            <a:extLst>
              <a:ext uri="{FF2B5EF4-FFF2-40B4-BE49-F238E27FC236}">
                <a16:creationId xmlns:a16="http://schemas.microsoft.com/office/drawing/2014/main" id="{90C8706D-2A85-420F-BA8B-1D188CB82709}"/>
              </a:ext>
            </a:extLst>
          </p:cNvPr>
          <p:cNvSpPr>
            <a:spLocks noGrp="1"/>
          </p:cNvSpPr>
          <p:nvPr>
            <p:ph type="dt" idx="1"/>
          </p:nvPr>
        </p:nvSpPr>
        <p:spPr/>
        <p:txBody>
          <a:bodyPr/>
          <a:lstStyle/>
          <a:p>
            <a:r>
              <a:rPr lang="en-US"/>
              <a:t>11/7/2021 am</a:t>
            </a:r>
          </a:p>
        </p:txBody>
      </p:sp>
      <p:sp>
        <p:nvSpPr>
          <p:cNvPr id="6" name="Footer Placeholder 5">
            <a:extLst>
              <a:ext uri="{FF2B5EF4-FFF2-40B4-BE49-F238E27FC236}">
                <a16:creationId xmlns:a16="http://schemas.microsoft.com/office/drawing/2014/main" id="{1EA1F5E9-4606-4BA1-AACC-7525EEB0AF87}"/>
              </a:ext>
            </a:extLst>
          </p:cNvPr>
          <p:cNvSpPr>
            <a:spLocks noGrp="1"/>
          </p:cNvSpPr>
          <p:nvPr>
            <p:ph type="ftr" sz="quarter" idx="4"/>
          </p:nvPr>
        </p:nvSpPr>
        <p:spPr/>
        <p:txBody>
          <a:bodyPr/>
          <a:lstStyle/>
          <a:p>
            <a:r>
              <a:rPr lang="en-US"/>
              <a:t>Following At A  Distance-Part 2</a:t>
            </a:r>
          </a:p>
        </p:txBody>
      </p:sp>
    </p:spTree>
    <p:extLst>
      <p:ext uri="{BB962C8B-B14F-4D97-AF65-F5344CB8AC3E}">
        <p14:creationId xmlns:p14="http://schemas.microsoft.com/office/powerpoint/2010/main" val="399087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Not a matter of physical distance - but it’s a matter of time and focus.</a:t>
            </a:r>
          </a:p>
          <a:p>
            <a:endParaRPr lang="en-US" sz="1400" dirty="0"/>
          </a:p>
          <a:p>
            <a:r>
              <a:rPr lang="en-US" sz="1400" dirty="0"/>
              <a:t>The word of God is to “richly dwell within you”. (Col. 3:16) Are we continuing to be filled with the knowledge of His will. (Col. 1:9)</a:t>
            </a:r>
          </a:p>
          <a:p>
            <a:endParaRPr lang="en-US" sz="1400" dirty="0"/>
          </a:p>
          <a:p>
            <a:r>
              <a:rPr lang="en-US" sz="1400" dirty="0"/>
              <a:t>How nourished are we?</a:t>
            </a:r>
          </a:p>
        </p:txBody>
      </p:sp>
      <p:sp>
        <p:nvSpPr>
          <p:cNvPr id="4" name="Slide Number Placeholder 3"/>
          <p:cNvSpPr>
            <a:spLocks noGrp="1"/>
          </p:cNvSpPr>
          <p:nvPr>
            <p:ph type="sldNum" sz="quarter" idx="5"/>
          </p:nvPr>
        </p:nvSpPr>
        <p:spPr/>
        <p:txBody>
          <a:bodyPr/>
          <a:lstStyle/>
          <a:p>
            <a:fld id="{553DF1E3-5BD1-42EF-8985-117C2819A4F1}" type="slidenum">
              <a:rPr lang="en-US" smtClean="0"/>
              <a:t>6</a:t>
            </a:fld>
            <a:endParaRPr lang="en-US"/>
          </a:p>
        </p:txBody>
      </p:sp>
      <p:sp>
        <p:nvSpPr>
          <p:cNvPr id="5" name="Date Placeholder 4">
            <a:extLst>
              <a:ext uri="{FF2B5EF4-FFF2-40B4-BE49-F238E27FC236}">
                <a16:creationId xmlns:a16="http://schemas.microsoft.com/office/drawing/2014/main" id="{E37DA2C9-16CE-4469-AF96-92A599740570}"/>
              </a:ext>
            </a:extLst>
          </p:cNvPr>
          <p:cNvSpPr>
            <a:spLocks noGrp="1"/>
          </p:cNvSpPr>
          <p:nvPr>
            <p:ph type="dt" idx="1"/>
          </p:nvPr>
        </p:nvSpPr>
        <p:spPr/>
        <p:txBody>
          <a:bodyPr/>
          <a:lstStyle/>
          <a:p>
            <a:r>
              <a:rPr lang="en-US"/>
              <a:t>11/7/2021 am</a:t>
            </a:r>
          </a:p>
        </p:txBody>
      </p:sp>
      <p:sp>
        <p:nvSpPr>
          <p:cNvPr id="6" name="Footer Placeholder 5">
            <a:extLst>
              <a:ext uri="{FF2B5EF4-FFF2-40B4-BE49-F238E27FC236}">
                <a16:creationId xmlns:a16="http://schemas.microsoft.com/office/drawing/2014/main" id="{DF6A9C95-44F7-4CF7-A742-7FE423F06809}"/>
              </a:ext>
            </a:extLst>
          </p:cNvPr>
          <p:cNvSpPr>
            <a:spLocks noGrp="1"/>
          </p:cNvSpPr>
          <p:nvPr>
            <p:ph type="ftr" sz="quarter" idx="4"/>
          </p:nvPr>
        </p:nvSpPr>
        <p:spPr/>
        <p:txBody>
          <a:bodyPr/>
          <a:lstStyle/>
          <a:p>
            <a:r>
              <a:rPr lang="en-US"/>
              <a:t>Following At A  Distance-Part 2</a:t>
            </a:r>
          </a:p>
        </p:txBody>
      </p:sp>
    </p:spTree>
    <p:extLst>
      <p:ext uri="{BB962C8B-B14F-4D97-AF65-F5344CB8AC3E}">
        <p14:creationId xmlns:p14="http://schemas.microsoft.com/office/powerpoint/2010/main" val="4226513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Luke 5:16</a:t>
            </a:r>
          </a:p>
          <a:p>
            <a:r>
              <a:rPr lang="en-US" sz="1400" dirty="0"/>
              <a:t>But Jesus Himself would often slip away to the wilderness and pray. </a:t>
            </a:r>
          </a:p>
          <a:p>
            <a:endParaRPr lang="en-US" sz="1400" dirty="0"/>
          </a:p>
          <a:p>
            <a:r>
              <a:rPr lang="en-US" sz="1400" dirty="0"/>
              <a:t>Mark 1:35</a:t>
            </a:r>
          </a:p>
          <a:p>
            <a:r>
              <a:rPr lang="en-US" sz="1400" dirty="0"/>
              <a:t>In the early morning, while it was still dark, Jesus got up, left the house, and went away to a secluded place, and was praying there.</a:t>
            </a:r>
          </a:p>
          <a:p>
            <a:endParaRPr lang="en-US" sz="1400" dirty="0"/>
          </a:p>
          <a:p>
            <a:r>
              <a:rPr lang="en-US" sz="1400" dirty="0"/>
              <a:t>2 Kings 20:3-5</a:t>
            </a:r>
          </a:p>
          <a:p>
            <a:r>
              <a:rPr lang="en-US" sz="1400" dirty="0"/>
              <a:t>Remember now, O Lord, I beseech You, how I have walked before You in truth and with a whole heart and have done what is good in Your sight." And Hezekiah wept bitterly. 4 Before Isaiah had gone out of the middle court, the word of the Lord came to him, saying, 5 "Return and say to Hezekiah the leader of My people, 'Thus says the Lord, the God of your father David, "I have heard your prayer, I have seen your tears.”</a:t>
            </a:r>
          </a:p>
        </p:txBody>
      </p:sp>
      <p:sp>
        <p:nvSpPr>
          <p:cNvPr id="4" name="Slide Number Placeholder 3"/>
          <p:cNvSpPr>
            <a:spLocks noGrp="1"/>
          </p:cNvSpPr>
          <p:nvPr>
            <p:ph type="sldNum" sz="quarter" idx="5"/>
          </p:nvPr>
        </p:nvSpPr>
        <p:spPr/>
        <p:txBody>
          <a:bodyPr/>
          <a:lstStyle/>
          <a:p>
            <a:fld id="{553DF1E3-5BD1-42EF-8985-117C2819A4F1}" type="slidenum">
              <a:rPr lang="en-US" smtClean="0"/>
              <a:t>7</a:t>
            </a:fld>
            <a:endParaRPr lang="en-US"/>
          </a:p>
        </p:txBody>
      </p:sp>
      <p:sp>
        <p:nvSpPr>
          <p:cNvPr id="5" name="Date Placeholder 4">
            <a:extLst>
              <a:ext uri="{FF2B5EF4-FFF2-40B4-BE49-F238E27FC236}">
                <a16:creationId xmlns:a16="http://schemas.microsoft.com/office/drawing/2014/main" id="{C1122C3E-3FC6-478D-B125-819AF5A3BDC4}"/>
              </a:ext>
            </a:extLst>
          </p:cNvPr>
          <p:cNvSpPr>
            <a:spLocks noGrp="1"/>
          </p:cNvSpPr>
          <p:nvPr>
            <p:ph type="dt" idx="1"/>
          </p:nvPr>
        </p:nvSpPr>
        <p:spPr/>
        <p:txBody>
          <a:bodyPr/>
          <a:lstStyle/>
          <a:p>
            <a:r>
              <a:rPr lang="en-US"/>
              <a:t>11/7/2021 am</a:t>
            </a:r>
          </a:p>
        </p:txBody>
      </p:sp>
      <p:sp>
        <p:nvSpPr>
          <p:cNvPr id="6" name="Footer Placeholder 5">
            <a:extLst>
              <a:ext uri="{FF2B5EF4-FFF2-40B4-BE49-F238E27FC236}">
                <a16:creationId xmlns:a16="http://schemas.microsoft.com/office/drawing/2014/main" id="{31C92E7C-1289-4E58-A018-8401ED16AE4F}"/>
              </a:ext>
            </a:extLst>
          </p:cNvPr>
          <p:cNvSpPr>
            <a:spLocks noGrp="1"/>
          </p:cNvSpPr>
          <p:nvPr>
            <p:ph type="ftr" sz="quarter" idx="4"/>
          </p:nvPr>
        </p:nvSpPr>
        <p:spPr/>
        <p:txBody>
          <a:bodyPr/>
          <a:lstStyle/>
          <a:p>
            <a:r>
              <a:rPr lang="en-US"/>
              <a:t>Following At A  Distance-Part 2</a:t>
            </a:r>
          </a:p>
        </p:txBody>
      </p:sp>
    </p:spTree>
    <p:extLst>
      <p:ext uri="{BB962C8B-B14F-4D97-AF65-F5344CB8AC3E}">
        <p14:creationId xmlns:p14="http://schemas.microsoft.com/office/powerpoint/2010/main" val="1420798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This is where Peter could have helped him stay strong. Matthew 26:58</a:t>
            </a:r>
          </a:p>
          <a:p>
            <a:endParaRPr lang="en-US" sz="1400" dirty="0"/>
          </a:p>
          <a:p>
            <a:r>
              <a:rPr lang="en-US" sz="1400" dirty="0"/>
              <a:t>Over the years, this has often been the most visible warning sign of those who not</a:t>
            </a:r>
            <a:r>
              <a:rPr lang="en-US" sz="1400" baseline="0" dirty="0"/>
              <a:t> only distance themselves but eventually fall away. </a:t>
            </a:r>
            <a:endParaRPr lang="en-US" sz="1400" dirty="0"/>
          </a:p>
          <a:p>
            <a:endParaRPr lang="en-US" sz="1400" dirty="0"/>
          </a:p>
          <a:p>
            <a:r>
              <a:rPr lang="en-US" sz="1400" dirty="0"/>
              <a:t>Eccl 4:9-12</a:t>
            </a:r>
          </a:p>
          <a:p>
            <a:r>
              <a:rPr lang="en-US" sz="1400" dirty="0"/>
              <a:t> Two are better than one because they have a good return for their labor. 10 For if either of them falls, the one will lift up his companion. But woe to the one who falls when there is not another to lift him up. 11 Furthermore, if two lie down together they keep warm, but how can one be warm alone?  12 And if one can overpower him who is alone, two can resist him. A cord of three strands is not quickly torn apart. </a:t>
            </a:r>
          </a:p>
          <a:p>
            <a:pPr marL="171741" indent="-171741">
              <a:buFont typeface="Arial" panose="020B0604020202020204" pitchFamily="34" charset="0"/>
              <a:buChar char="•"/>
            </a:pPr>
            <a:r>
              <a:rPr lang="en-US" sz="1400" dirty="0"/>
              <a:t>Makes me think of the instructions Nehemiah gave in rebuilding the wall. Nehemiah 4:15 - also makes me think of the role of a “spotter” in lifting weights. </a:t>
            </a:r>
          </a:p>
          <a:p>
            <a:pPr marL="171741" indent="-171741">
              <a:buFont typeface="Arial" panose="020B0604020202020204" pitchFamily="34" charset="0"/>
              <a:buChar char="•"/>
            </a:pPr>
            <a:endParaRPr lang="en-US" sz="1400" dirty="0"/>
          </a:p>
          <a:p>
            <a:r>
              <a:rPr lang="en-US" sz="1400" dirty="0"/>
              <a:t>Ecclesiastes 4:9-12</a:t>
            </a:r>
          </a:p>
          <a:p>
            <a:pPr marL="342900" indent="-342900">
              <a:buFont typeface="+mj-lt"/>
              <a:buAutoNum type="arabicPeriod"/>
            </a:pPr>
            <a:r>
              <a:rPr lang="en-US" sz="1400" dirty="0"/>
              <a:t>Mutual reproof.</a:t>
            </a:r>
          </a:p>
          <a:p>
            <a:r>
              <a:rPr lang="en-US" sz="1400" dirty="0"/>
              <a:t>2. Mutual exhortation.</a:t>
            </a:r>
          </a:p>
          <a:p>
            <a:r>
              <a:rPr lang="en-US" sz="1400" dirty="0"/>
              <a:t>3. Mutual assisting and defending each other.</a:t>
            </a:r>
          </a:p>
          <a:p>
            <a:endParaRPr lang="en-US" sz="1400" dirty="0"/>
          </a:p>
          <a:p>
            <a:r>
              <a:rPr lang="en-US" dirty="0"/>
              <a:t>Begins with greeting one another with warmth and affection. </a:t>
            </a:r>
          </a:p>
        </p:txBody>
      </p:sp>
      <p:sp>
        <p:nvSpPr>
          <p:cNvPr id="4" name="Slide Number Placeholder 3"/>
          <p:cNvSpPr>
            <a:spLocks noGrp="1"/>
          </p:cNvSpPr>
          <p:nvPr>
            <p:ph type="sldNum" sz="quarter" idx="5"/>
          </p:nvPr>
        </p:nvSpPr>
        <p:spPr/>
        <p:txBody>
          <a:bodyPr/>
          <a:lstStyle/>
          <a:p>
            <a:fld id="{553DF1E3-5BD1-42EF-8985-117C2819A4F1}" type="slidenum">
              <a:rPr lang="en-US" smtClean="0"/>
              <a:t>8</a:t>
            </a:fld>
            <a:endParaRPr lang="en-US"/>
          </a:p>
        </p:txBody>
      </p:sp>
      <p:sp>
        <p:nvSpPr>
          <p:cNvPr id="5" name="Date Placeholder 4">
            <a:extLst>
              <a:ext uri="{FF2B5EF4-FFF2-40B4-BE49-F238E27FC236}">
                <a16:creationId xmlns:a16="http://schemas.microsoft.com/office/drawing/2014/main" id="{56DB6214-8599-4883-867A-05E9E17DFC93}"/>
              </a:ext>
            </a:extLst>
          </p:cNvPr>
          <p:cNvSpPr>
            <a:spLocks noGrp="1"/>
          </p:cNvSpPr>
          <p:nvPr>
            <p:ph type="dt" idx="1"/>
          </p:nvPr>
        </p:nvSpPr>
        <p:spPr/>
        <p:txBody>
          <a:bodyPr/>
          <a:lstStyle/>
          <a:p>
            <a:r>
              <a:rPr lang="en-US"/>
              <a:t>11/7/2021 am</a:t>
            </a:r>
          </a:p>
        </p:txBody>
      </p:sp>
      <p:sp>
        <p:nvSpPr>
          <p:cNvPr id="6" name="Footer Placeholder 5">
            <a:extLst>
              <a:ext uri="{FF2B5EF4-FFF2-40B4-BE49-F238E27FC236}">
                <a16:creationId xmlns:a16="http://schemas.microsoft.com/office/drawing/2014/main" id="{43B0A724-E9E5-4A8B-86DF-959260A8E430}"/>
              </a:ext>
            </a:extLst>
          </p:cNvPr>
          <p:cNvSpPr>
            <a:spLocks noGrp="1"/>
          </p:cNvSpPr>
          <p:nvPr>
            <p:ph type="ftr" sz="quarter" idx="4"/>
          </p:nvPr>
        </p:nvSpPr>
        <p:spPr/>
        <p:txBody>
          <a:bodyPr/>
          <a:lstStyle/>
          <a:p>
            <a:r>
              <a:rPr lang="en-US"/>
              <a:t>Following At A  Distance-Part 2</a:t>
            </a:r>
          </a:p>
        </p:txBody>
      </p:sp>
    </p:spTree>
    <p:extLst>
      <p:ext uri="{BB962C8B-B14F-4D97-AF65-F5344CB8AC3E}">
        <p14:creationId xmlns:p14="http://schemas.microsoft.com/office/powerpoint/2010/main" val="795564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Different ages, backgrounds, interests,</a:t>
            </a:r>
          </a:p>
          <a:p>
            <a:endParaRPr lang="en-US" sz="1400" dirty="0"/>
          </a:p>
          <a:p>
            <a:r>
              <a:rPr lang="en-US" sz="1400" dirty="0"/>
              <a:t>Luke 10:30-34</a:t>
            </a:r>
          </a:p>
          <a:p>
            <a:r>
              <a:rPr lang="en-US" sz="1400" dirty="0"/>
              <a:t>Jesus replied and said, "A man was going down from Jerusalem to Jericho, and fell among robbers, and they stripped him and beat him, and went away leaving him half dead.  31 "And by chance a priest was going down on that road, and when he saw him, he passed by on the other side.  32 "Likewise a Levite also, when he came to the place and saw him, passed by on the other side.  33 "But a Samaritan, who was on a journey, came upon him; and when he saw him, he felt compassion,  34 and came to him and bandaged up his wounds, pouring oil and wine on them; and he put him on his own beast, and brought him to an inn and took care of him.</a:t>
            </a:r>
          </a:p>
          <a:p>
            <a:endParaRPr lang="en-US" sz="1400" dirty="0"/>
          </a:p>
          <a:p>
            <a:r>
              <a:rPr lang="en-US" sz="1400" dirty="0"/>
              <a:t>Matt 20:24-28</a:t>
            </a:r>
          </a:p>
          <a:p>
            <a:r>
              <a:rPr lang="en-US" sz="1400" dirty="0"/>
              <a:t> And hearing this, the ten became indignant with the two brothers. 25 But Jesus called them to Himself and said, "You know that the rulers of the Gentiles lord it over them, and their great men exercise authority over them.  26 "It is not this way among you, but whoever wishes to become great among you shall be your servant,  27 and whoever wishes to be first among you shall be your slave;  28 just as the Son of Man did not come to be served, but to serve, and to give His life a ransom for many." </a:t>
            </a:r>
          </a:p>
          <a:p>
            <a:endParaRPr lang="en-US" dirty="0"/>
          </a:p>
        </p:txBody>
      </p:sp>
      <p:sp>
        <p:nvSpPr>
          <p:cNvPr id="4" name="Slide Number Placeholder 3"/>
          <p:cNvSpPr>
            <a:spLocks noGrp="1"/>
          </p:cNvSpPr>
          <p:nvPr>
            <p:ph type="sldNum" sz="quarter" idx="5"/>
          </p:nvPr>
        </p:nvSpPr>
        <p:spPr/>
        <p:txBody>
          <a:bodyPr/>
          <a:lstStyle/>
          <a:p>
            <a:fld id="{553DF1E3-5BD1-42EF-8985-117C2819A4F1}" type="slidenum">
              <a:rPr lang="en-US" smtClean="0"/>
              <a:t>9</a:t>
            </a:fld>
            <a:endParaRPr lang="en-US"/>
          </a:p>
        </p:txBody>
      </p:sp>
      <p:sp>
        <p:nvSpPr>
          <p:cNvPr id="5" name="Date Placeholder 4">
            <a:extLst>
              <a:ext uri="{FF2B5EF4-FFF2-40B4-BE49-F238E27FC236}">
                <a16:creationId xmlns:a16="http://schemas.microsoft.com/office/drawing/2014/main" id="{3CD2DC2D-913C-4EF6-9D4E-107FDFC845FD}"/>
              </a:ext>
            </a:extLst>
          </p:cNvPr>
          <p:cNvSpPr>
            <a:spLocks noGrp="1"/>
          </p:cNvSpPr>
          <p:nvPr>
            <p:ph type="dt" idx="1"/>
          </p:nvPr>
        </p:nvSpPr>
        <p:spPr/>
        <p:txBody>
          <a:bodyPr/>
          <a:lstStyle/>
          <a:p>
            <a:r>
              <a:rPr lang="en-US"/>
              <a:t>11/7/2021 am</a:t>
            </a:r>
          </a:p>
        </p:txBody>
      </p:sp>
      <p:sp>
        <p:nvSpPr>
          <p:cNvPr id="6" name="Footer Placeholder 5">
            <a:extLst>
              <a:ext uri="{FF2B5EF4-FFF2-40B4-BE49-F238E27FC236}">
                <a16:creationId xmlns:a16="http://schemas.microsoft.com/office/drawing/2014/main" id="{A2C24A3B-7CFC-4683-B872-C36C7A87A58F}"/>
              </a:ext>
            </a:extLst>
          </p:cNvPr>
          <p:cNvSpPr>
            <a:spLocks noGrp="1"/>
          </p:cNvSpPr>
          <p:nvPr>
            <p:ph type="ftr" sz="quarter" idx="4"/>
          </p:nvPr>
        </p:nvSpPr>
        <p:spPr/>
        <p:txBody>
          <a:bodyPr/>
          <a:lstStyle/>
          <a:p>
            <a:r>
              <a:rPr lang="en-US"/>
              <a:t>Following At A  Distance-Part 2</a:t>
            </a:r>
          </a:p>
        </p:txBody>
      </p:sp>
    </p:spTree>
    <p:extLst>
      <p:ext uri="{BB962C8B-B14F-4D97-AF65-F5344CB8AC3E}">
        <p14:creationId xmlns:p14="http://schemas.microsoft.com/office/powerpoint/2010/main" val="1905855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078442" y="1449147"/>
            <a:ext cx="10035117"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078442" y="5280847"/>
            <a:ext cx="10035117"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20546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3151" y="4800600"/>
            <a:ext cx="10035116"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1073151" y="5367338"/>
            <a:ext cx="1003511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BB3B3F-C0CE-47CB-BCED-F49A710726FF}" type="datetimeFigureOut">
              <a:rPr lang="en-US" smtClean="0"/>
              <a:t>6/1/2022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7766567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46809" y="1338479"/>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66097" y="1495525"/>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68302" y="4700703"/>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198512" y="1338479"/>
            <a:ext cx="4403088" cy="4075464"/>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1579276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5267" y="2286000"/>
            <a:ext cx="4895851" cy="2300288"/>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A3BB3B3F-C0CE-47CB-BCED-F49A710726FF}" type="datetimeFigureOut">
              <a:rPr lang="en-US" smtClean="0"/>
              <a:t>6/1/2022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8085516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08841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6978651" y="0"/>
            <a:ext cx="5213349"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8183540" y="586171"/>
            <a:ext cx="2269067"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73150" y="446089"/>
            <a:ext cx="6596501"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38815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079997" y="2222287"/>
            <a:ext cx="10032004" cy="363651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FED2BB1-BB31-4EB8-A961-18800A74EAA8}" type="datetimeFigureOut">
              <a:rPr lang="en-US" smtClean="0"/>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0286667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2951396"/>
            <a:ext cx="10035116"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1073151" y="5281201"/>
            <a:ext cx="10035116"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3120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79995" y="2222288"/>
            <a:ext cx="4894297"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707" y="2222288"/>
            <a:ext cx="489429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6/1/2022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7011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079995" y="2174875"/>
            <a:ext cx="489429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79996" y="2751138"/>
            <a:ext cx="4916521"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707" y="2174875"/>
            <a:ext cx="489429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7" y="2751138"/>
            <a:ext cx="489429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6/1/2022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83671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smtClean="0"/>
              <a:t>6/1/2022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9445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7E718-B4F0-433E-A285-0013249184C0}" type="datetimeFigureOut">
              <a:rPr lang="en-US" smtClean="0"/>
              <a:t>6/1/2022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64123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8E44C4-3D72-4D6E-86A4-F5491DC49E6D}" type="datetimeFigureOut">
              <a:rPr lang="en-US" smtClean="0"/>
              <a:t>6/1/2022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55409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9995" y="727522"/>
            <a:ext cx="4668731"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1079995" y="2344684"/>
            <a:ext cx="4668731"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06B8EA14-E6AC-4B59-973C-7A06B0EDE3E3}" type="datetimeFigureOut">
              <a:rPr lang="en-US" smtClean="0"/>
              <a:t>6/1/2022</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36006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79997" y="447188"/>
            <a:ext cx="10032004"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1079997" y="2184401"/>
            <a:ext cx="10032004"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90396" y="6041362"/>
            <a:ext cx="8386043"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215230" y="6041362"/>
            <a:ext cx="1324215" cy="365125"/>
          </a:xfrm>
          <a:prstGeom prst="rect">
            <a:avLst/>
          </a:prstGeom>
        </p:spPr>
        <p:txBody>
          <a:bodyPr vert="horz" lIns="91440" tIns="45720" rIns="91440" bIns="45720" rtlCol="0" anchor="b"/>
          <a:lstStyle>
            <a:lvl1pPr algn="r">
              <a:defRPr sz="900">
                <a:solidFill>
                  <a:schemeClr val="tx1"/>
                </a:solidFill>
              </a:defRPr>
            </a:lvl1pPr>
          </a:lstStyle>
          <a:p>
            <a:fld id="{A3BB3B3F-C0CE-47CB-BCED-F49A710726FF}" type="datetimeFigureOut">
              <a:rPr lang="en-US" smtClean="0"/>
              <a:t>6/1/2022</a:t>
            </a:fld>
            <a:endParaRPr lang="en-US" dirty="0"/>
          </a:p>
        </p:txBody>
      </p:sp>
      <p:sp>
        <p:nvSpPr>
          <p:cNvPr id="6" name="Slide Number Placeholder 5"/>
          <p:cNvSpPr>
            <a:spLocks noGrp="1"/>
          </p:cNvSpPr>
          <p:nvPr>
            <p:ph type="sldNum" sz="quarter" idx="4"/>
          </p:nvPr>
        </p:nvSpPr>
        <p:spPr>
          <a:xfrm>
            <a:off x="10539445"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93126314"/>
      </p:ext>
    </p:extLst>
  </p:cSld>
  <p:clrMap bg1="dk1" tx1="lt1" bg2="dk2" tx2="lt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Following At A Distance</a:t>
            </a:r>
          </a:p>
        </p:txBody>
      </p:sp>
      <p:sp>
        <p:nvSpPr>
          <p:cNvPr id="3" name="Subtitle 2"/>
          <p:cNvSpPr>
            <a:spLocks noGrp="1"/>
          </p:cNvSpPr>
          <p:nvPr>
            <p:ph type="subTitle" idx="1"/>
          </p:nvPr>
        </p:nvSpPr>
        <p:spPr/>
        <p:txBody>
          <a:bodyPr>
            <a:noAutofit/>
          </a:bodyPr>
          <a:lstStyle/>
          <a:p>
            <a:r>
              <a:rPr lang="en-US" dirty="0"/>
              <a:t>Matthew 26:31-35; Luke 22:54-62</a:t>
            </a:r>
          </a:p>
        </p:txBody>
      </p:sp>
    </p:spTree>
    <p:extLst>
      <p:ext uri="{BB962C8B-B14F-4D97-AF65-F5344CB8AC3E}">
        <p14:creationId xmlns:p14="http://schemas.microsoft.com/office/powerpoint/2010/main" val="851548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Distancing Ourselves From The Lost</a:t>
            </a:r>
          </a:p>
        </p:txBody>
      </p:sp>
      <p:sp>
        <p:nvSpPr>
          <p:cNvPr id="3" name="Content Placeholder 2"/>
          <p:cNvSpPr>
            <a:spLocks noGrp="1"/>
          </p:cNvSpPr>
          <p:nvPr>
            <p:ph idx="1"/>
          </p:nvPr>
        </p:nvSpPr>
        <p:spPr>
          <a:xfrm>
            <a:off x="502024" y="2073500"/>
            <a:ext cx="11689976" cy="4559120"/>
          </a:xfrm>
        </p:spPr>
        <p:txBody>
          <a:bodyPr>
            <a:normAutofit/>
          </a:bodyPr>
          <a:lstStyle/>
          <a:p>
            <a:r>
              <a:rPr lang="en-US" sz="3000" dirty="0"/>
              <a:t>Granted, </a:t>
            </a:r>
            <a:r>
              <a:rPr lang="en-US" sz="3000" b="1" dirty="0"/>
              <a:t>our closest relationships are not to be with those who walk in darkness</a:t>
            </a:r>
            <a:r>
              <a:rPr lang="en-US" sz="3000" dirty="0"/>
              <a:t>…  (2 Corinthians 6:14-18)</a:t>
            </a:r>
          </a:p>
          <a:p>
            <a:r>
              <a:rPr lang="en-US" sz="3000" dirty="0"/>
              <a:t>But are we distancing ourselves from </a:t>
            </a:r>
            <a:r>
              <a:rPr lang="en-US" sz="3000" b="1" dirty="0"/>
              <a:t>those who so desperately need the light of the gospel</a:t>
            </a:r>
            <a:r>
              <a:rPr lang="en-US" sz="3000" dirty="0"/>
              <a:t>? (Luke 19:10; 18:13)</a:t>
            </a:r>
          </a:p>
          <a:p>
            <a:r>
              <a:rPr lang="en-US" sz="3000" dirty="0"/>
              <a:t>Jesus was criticized for </a:t>
            </a:r>
            <a:r>
              <a:rPr lang="en-US" sz="3000" b="1" dirty="0"/>
              <a:t>not keeping enough distance</a:t>
            </a:r>
            <a:r>
              <a:rPr lang="en-US" sz="3000" dirty="0"/>
              <a:t>. (Matthew 9:10-13; Luke 7:36-39)</a:t>
            </a:r>
          </a:p>
          <a:p>
            <a:r>
              <a:rPr lang="en-US" sz="3000" dirty="0"/>
              <a:t>Are there </a:t>
            </a:r>
            <a:r>
              <a:rPr lang="en-US" sz="3000" b="1" dirty="0"/>
              <a:t>some we deem unworthy</a:t>
            </a:r>
            <a:r>
              <a:rPr lang="en-US" sz="3000" dirty="0"/>
              <a:t>? (Acts 10:34-35; </a:t>
            </a:r>
            <a:br>
              <a:rPr lang="en-US" sz="3000" dirty="0"/>
            </a:br>
            <a:r>
              <a:rPr lang="en-US" sz="3000" dirty="0"/>
              <a:t>James 2:1-5; Jonah)</a:t>
            </a:r>
          </a:p>
        </p:txBody>
      </p:sp>
    </p:spTree>
    <p:extLst>
      <p:ext uri="{BB962C8B-B14F-4D97-AF65-F5344CB8AC3E}">
        <p14:creationId xmlns:p14="http://schemas.microsoft.com/office/powerpoint/2010/main" val="11104374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3998" y="447188"/>
            <a:ext cx="7741575" cy="970450"/>
          </a:xfrm>
        </p:spPr>
        <p:txBody>
          <a:bodyPr/>
          <a:lstStyle/>
          <a:p>
            <a:r>
              <a:rPr lang="en-US" dirty="0"/>
              <a:t>The Need To Draw Near</a:t>
            </a:r>
          </a:p>
        </p:txBody>
      </p:sp>
      <p:sp>
        <p:nvSpPr>
          <p:cNvPr id="3" name="Content Placeholder 2"/>
          <p:cNvSpPr>
            <a:spLocks noGrp="1"/>
          </p:cNvSpPr>
          <p:nvPr>
            <p:ph idx="1"/>
          </p:nvPr>
        </p:nvSpPr>
        <p:spPr>
          <a:xfrm>
            <a:off x="788893" y="2222286"/>
            <a:ext cx="10883153" cy="4188525"/>
          </a:xfrm>
        </p:spPr>
        <p:txBody>
          <a:bodyPr>
            <a:noAutofit/>
          </a:bodyPr>
          <a:lstStyle/>
          <a:p>
            <a:pPr marL="76200" lvl="0" indent="0" algn="l" rtl="0">
              <a:spcBef>
                <a:spcPts val="0"/>
              </a:spcBef>
              <a:spcAft>
                <a:spcPts val="0"/>
              </a:spcAft>
              <a:buSzPts val="2400"/>
              <a:buNone/>
            </a:pPr>
            <a:r>
              <a:rPr lang="en-US" sz="3600" b="1" dirty="0">
                <a:latin typeface="Calibri" panose="020F0502020204030204" pitchFamily="34" charset="0"/>
                <a:cs typeface="Calibri" panose="020F0502020204030204" pitchFamily="34" charset="0"/>
              </a:rPr>
              <a:t>How do we draw near?</a:t>
            </a:r>
          </a:p>
          <a:p>
            <a:pPr marL="457200" lvl="0" indent="-381000" algn="l" rtl="0">
              <a:spcBef>
                <a:spcPts val="0"/>
              </a:spcBef>
              <a:spcAft>
                <a:spcPts val="0"/>
              </a:spcAft>
              <a:buSzPts val="2400"/>
              <a:buChar char="▰"/>
            </a:pPr>
            <a:r>
              <a:rPr lang="en-US" sz="3200" b="1" dirty="0">
                <a:latin typeface="Calibri" panose="020F0502020204030204" pitchFamily="34" charset="0"/>
                <a:ea typeface="Verdana" panose="020B0604030504040204" pitchFamily="34" charset="0"/>
                <a:cs typeface="Calibri" panose="020F0502020204030204" pitchFamily="34" charset="0"/>
              </a:rPr>
              <a:t>Seek God with all our heart</a:t>
            </a:r>
            <a:r>
              <a:rPr lang="en-US" sz="3200" dirty="0">
                <a:latin typeface="Calibri" panose="020F0502020204030204" pitchFamily="34" charset="0"/>
                <a:ea typeface="Verdana" panose="020B0604030504040204" pitchFamily="34" charset="0"/>
                <a:cs typeface="Calibri" panose="020F0502020204030204" pitchFamily="34" charset="0"/>
              </a:rPr>
              <a:t>. </a:t>
            </a:r>
            <a:r>
              <a:rPr lang="en-US" sz="3200" b="1" dirty="0">
                <a:latin typeface="Calibri" panose="020F0502020204030204" pitchFamily="34" charset="0"/>
                <a:ea typeface="Verdana" panose="020B0604030504040204" pitchFamily="34" charset="0"/>
                <a:cs typeface="Calibri" panose="020F0502020204030204" pitchFamily="34" charset="0"/>
              </a:rPr>
              <a:t>(2 Chron. 15:2; Jer. 29:13; </a:t>
            </a:r>
            <a:br>
              <a:rPr lang="en-US" sz="3200" b="1" dirty="0">
                <a:latin typeface="Calibri" panose="020F0502020204030204" pitchFamily="34" charset="0"/>
                <a:ea typeface="Verdana" panose="020B0604030504040204" pitchFamily="34" charset="0"/>
                <a:cs typeface="Calibri" panose="020F0502020204030204" pitchFamily="34" charset="0"/>
              </a:rPr>
            </a:br>
            <a:r>
              <a:rPr lang="en-US" sz="3200" b="1" dirty="0">
                <a:latin typeface="Calibri" panose="020F0502020204030204" pitchFamily="34" charset="0"/>
                <a:ea typeface="Verdana" panose="020B0604030504040204" pitchFamily="34" charset="0"/>
                <a:cs typeface="Calibri" panose="020F0502020204030204" pitchFamily="34" charset="0"/>
              </a:rPr>
              <a:t>Isaiah 29:13)</a:t>
            </a:r>
          </a:p>
          <a:p>
            <a:pPr marL="457200" lvl="0" indent="-381000" algn="l" rtl="0">
              <a:spcBef>
                <a:spcPts val="0"/>
              </a:spcBef>
              <a:spcAft>
                <a:spcPts val="0"/>
              </a:spcAft>
              <a:buSzPts val="2400"/>
              <a:buChar char="▰"/>
            </a:pPr>
            <a:r>
              <a:rPr lang="en-US" sz="3200" b="1" dirty="0">
                <a:latin typeface="Calibri" panose="020F0502020204030204" pitchFamily="34" charset="0"/>
                <a:ea typeface="Verdana" panose="020B0604030504040204" pitchFamily="34" charset="0"/>
                <a:cs typeface="Calibri" panose="020F0502020204030204" pitchFamily="34" charset="0"/>
              </a:rPr>
              <a:t>God must come first, and our brethren next… how so? </a:t>
            </a:r>
            <a:br>
              <a:rPr lang="en-US" sz="3200" b="1" dirty="0">
                <a:latin typeface="Calibri" panose="020F0502020204030204" pitchFamily="34" charset="0"/>
                <a:ea typeface="Verdana" panose="020B0604030504040204" pitchFamily="34" charset="0"/>
                <a:cs typeface="Calibri" panose="020F0502020204030204" pitchFamily="34" charset="0"/>
              </a:rPr>
            </a:br>
            <a:r>
              <a:rPr lang="en-US" sz="3200" dirty="0">
                <a:latin typeface="Calibri" panose="020F0502020204030204" pitchFamily="34" charset="0"/>
                <a:ea typeface="Verdana" panose="020B0604030504040204" pitchFamily="34" charset="0"/>
                <a:cs typeface="Calibri" panose="020F0502020204030204" pitchFamily="34" charset="0"/>
              </a:rPr>
              <a:t>(Luke 10:27; Matthew 6:33; Romans 12:10; Colossians 4:6)</a:t>
            </a:r>
          </a:p>
          <a:p>
            <a:pPr marL="457200" lvl="0" indent="-381000" algn="l" rtl="0">
              <a:spcBef>
                <a:spcPts val="0"/>
              </a:spcBef>
              <a:spcAft>
                <a:spcPts val="0"/>
              </a:spcAft>
              <a:buSzPts val="2400"/>
              <a:buChar char="▰"/>
            </a:pPr>
            <a:r>
              <a:rPr lang="en-US" sz="3200" b="1" dirty="0">
                <a:latin typeface="Calibri" panose="020F0502020204030204" pitchFamily="34" charset="0"/>
                <a:ea typeface="Verdana" panose="020B0604030504040204" pitchFamily="34" charset="0"/>
                <a:cs typeface="Calibri" panose="020F0502020204030204" pitchFamily="34" charset="0"/>
              </a:rPr>
              <a:t>Must have a humble heart</a:t>
            </a:r>
            <a:r>
              <a:rPr lang="en-US" sz="3200" dirty="0">
                <a:latin typeface="Calibri" panose="020F0502020204030204" pitchFamily="34" charset="0"/>
                <a:ea typeface="Verdana" panose="020B0604030504040204" pitchFamily="34" charset="0"/>
                <a:cs typeface="Calibri" panose="020F0502020204030204" pitchFamily="34" charset="0"/>
              </a:rPr>
              <a:t>. (James 4:6-10; Matt. 11:28-30)</a:t>
            </a:r>
          </a:p>
          <a:p>
            <a:pPr marL="457200" lvl="0" indent="-381000" algn="l" rtl="0">
              <a:spcBef>
                <a:spcPts val="0"/>
              </a:spcBef>
              <a:spcAft>
                <a:spcPts val="0"/>
              </a:spcAft>
              <a:buSzPts val="2400"/>
              <a:buChar char="▰"/>
            </a:pPr>
            <a:r>
              <a:rPr lang="en-US" sz="3200" b="1" dirty="0">
                <a:latin typeface="Calibri" panose="020F0502020204030204" pitchFamily="34" charset="0"/>
                <a:ea typeface="Verdana" panose="020B0604030504040204" pitchFamily="34" charset="0"/>
                <a:cs typeface="Calibri" panose="020F0502020204030204" pitchFamily="34" charset="0"/>
              </a:rPr>
              <a:t>Deny Self </a:t>
            </a:r>
            <a:r>
              <a:rPr lang="en-US" sz="3200" dirty="0">
                <a:latin typeface="Calibri" panose="020F0502020204030204" pitchFamily="34" charset="0"/>
                <a:ea typeface="Verdana" panose="020B0604030504040204" pitchFamily="34" charset="0"/>
                <a:cs typeface="Calibri" panose="020F0502020204030204" pitchFamily="34" charset="0"/>
              </a:rPr>
              <a:t>(Matthew 16:24; Titus 2:12)</a:t>
            </a:r>
          </a:p>
          <a:p>
            <a:pPr marL="457200" lvl="0" indent="-381000" algn="l" rtl="0">
              <a:spcBef>
                <a:spcPts val="0"/>
              </a:spcBef>
              <a:spcAft>
                <a:spcPts val="0"/>
              </a:spcAft>
              <a:buSzPts val="2400"/>
              <a:buChar char="▰"/>
            </a:pPr>
            <a:r>
              <a:rPr lang="en-US" sz="3200" b="1" dirty="0">
                <a:latin typeface="Calibri" panose="020F0502020204030204" pitchFamily="34" charset="0"/>
                <a:ea typeface="Verdana" panose="020B0604030504040204" pitchFamily="34" charset="0"/>
                <a:cs typeface="Calibri" panose="020F0502020204030204" pitchFamily="34" charset="0"/>
              </a:rPr>
              <a:t>Resist the Devil </a:t>
            </a:r>
            <a:r>
              <a:rPr lang="en-US" sz="3200" dirty="0">
                <a:latin typeface="Calibri" panose="020F0502020204030204" pitchFamily="34" charset="0"/>
                <a:ea typeface="Verdana" panose="020B0604030504040204" pitchFamily="34" charset="0"/>
                <a:cs typeface="Calibri" panose="020F0502020204030204" pitchFamily="34" charset="0"/>
              </a:rPr>
              <a:t>(James 4:7; 1 Peter 5:8)</a:t>
            </a:r>
          </a:p>
        </p:txBody>
      </p:sp>
    </p:spTree>
    <p:extLst>
      <p:ext uri="{BB962C8B-B14F-4D97-AF65-F5344CB8AC3E}">
        <p14:creationId xmlns:p14="http://schemas.microsoft.com/office/powerpoint/2010/main" val="21246154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3998" y="447188"/>
            <a:ext cx="7741575" cy="970450"/>
          </a:xfrm>
        </p:spPr>
        <p:txBody>
          <a:bodyPr/>
          <a:lstStyle/>
          <a:p>
            <a:r>
              <a:rPr lang="en-US" dirty="0"/>
              <a:t>The Need To Draw Near</a:t>
            </a:r>
          </a:p>
        </p:txBody>
      </p:sp>
      <p:sp>
        <p:nvSpPr>
          <p:cNvPr id="3" name="Content Placeholder 2"/>
          <p:cNvSpPr>
            <a:spLocks noGrp="1"/>
          </p:cNvSpPr>
          <p:nvPr>
            <p:ph idx="1"/>
          </p:nvPr>
        </p:nvSpPr>
        <p:spPr>
          <a:xfrm>
            <a:off x="756745" y="2222286"/>
            <a:ext cx="10972800" cy="4635713"/>
          </a:xfrm>
        </p:spPr>
        <p:txBody>
          <a:bodyPr>
            <a:noAutofit/>
          </a:bodyPr>
          <a:lstStyle/>
          <a:p>
            <a:pPr marL="76200" lvl="0" indent="0" algn="l" rtl="0">
              <a:spcBef>
                <a:spcPts val="0"/>
              </a:spcBef>
              <a:spcAft>
                <a:spcPts val="0"/>
              </a:spcAft>
              <a:buSzPts val="2400"/>
              <a:buNone/>
            </a:pPr>
            <a:r>
              <a:rPr lang="en-US" sz="3200" b="1" dirty="0">
                <a:latin typeface="Calibri" panose="020F0502020204030204" pitchFamily="34" charset="0"/>
                <a:cs typeface="Calibri" panose="020F0502020204030204" pitchFamily="34" charset="0"/>
              </a:rPr>
              <a:t>How do we draw near? By drawing near to….</a:t>
            </a:r>
          </a:p>
          <a:p>
            <a:pPr marL="590550" lvl="0" indent="-514350" algn="l" rtl="0">
              <a:spcBef>
                <a:spcPts val="0"/>
              </a:spcBef>
              <a:spcAft>
                <a:spcPts val="0"/>
              </a:spcAft>
              <a:buSzPts val="2400"/>
              <a:buAutoNum type="arabicPeriod"/>
            </a:pPr>
            <a:r>
              <a:rPr lang="en-US" sz="3200" b="1" dirty="0">
                <a:latin typeface="Calibri" panose="020F0502020204030204" pitchFamily="34" charset="0"/>
                <a:cs typeface="Calibri" panose="020F0502020204030204" pitchFamily="34" charset="0"/>
              </a:rPr>
              <a:t>God’s word</a:t>
            </a:r>
          </a:p>
          <a:p>
            <a:pPr marL="590550" lvl="0" indent="-514350" algn="l" rtl="0">
              <a:spcBef>
                <a:spcPts val="0"/>
              </a:spcBef>
              <a:spcAft>
                <a:spcPts val="0"/>
              </a:spcAft>
              <a:buSzPts val="2400"/>
              <a:buAutoNum type="arabicPeriod"/>
            </a:pPr>
            <a:r>
              <a:rPr lang="en-US" sz="3200" b="1" dirty="0">
                <a:latin typeface="Calibri" panose="020F0502020204030204" pitchFamily="34" charset="0"/>
                <a:cs typeface="Calibri" panose="020F0502020204030204" pitchFamily="34" charset="0"/>
              </a:rPr>
              <a:t>Prayer</a:t>
            </a:r>
          </a:p>
          <a:p>
            <a:pPr marL="590550" lvl="0" indent="-514350" algn="l" rtl="0">
              <a:spcBef>
                <a:spcPts val="0"/>
              </a:spcBef>
              <a:spcAft>
                <a:spcPts val="0"/>
              </a:spcAft>
              <a:buSzPts val="2400"/>
              <a:buAutoNum type="arabicPeriod"/>
            </a:pPr>
            <a:r>
              <a:rPr lang="en-US" sz="3200" b="1" dirty="0">
                <a:latin typeface="Calibri" panose="020F0502020204030204" pitchFamily="34" charset="0"/>
                <a:cs typeface="Calibri" panose="020F0502020204030204" pitchFamily="34" charset="0"/>
              </a:rPr>
              <a:t>Our brethren</a:t>
            </a:r>
          </a:p>
          <a:p>
            <a:pPr marL="590550" lvl="0" indent="-514350" algn="l" rtl="0">
              <a:spcBef>
                <a:spcPts val="0"/>
              </a:spcBef>
              <a:spcAft>
                <a:spcPts val="0"/>
              </a:spcAft>
              <a:buSzPts val="2400"/>
              <a:buAutoNum type="arabicPeriod"/>
            </a:pPr>
            <a:r>
              <a:rPr lang="en-US" sz="3200" b="1" dirty="0">
                <a:latin typeface="Calibri" panose="020F0502020204030204" pitchFamily="34" charset="0"/>
                <a:cs typeface="Calibri" panose="020F0502020204030204" pitchFamily="34" charset="0"/>
              </a:rPr>
              <a:t>Those we need to serve</a:t>
            </a:r>
          </a:p>
          <a:p>
            <a:pPr marL="590550" lvl="0" indent="-514350" algn="l" rtl="0">
              <a:spcBef>
                <a:spcPts val="0"/>
              </a:spcBef>
              <a:spcAft>
                <a:spcPts val="0"/>
              </a:spcAft>
              <a:buSzPts val="2400"/>
              <a:buAutoNum type="arabicPeriod"/>
            </a:pPr>
            <a:r>
              <a:rPr lang="en-US" sz="3200" b="1" dirty="0">
                <a:latin typeface="Calibri" panose="020F0502020204030204" pitchFamily="34" charset="0"/>
                <a:cs typeface="Calibri" panose="020F0502020204030204" pitchFamily="34" charset="0"/>
              </a:rPr>
              <a:t>The lost who need to be taught</a:t>
            </a:r>
          </a:p>
          <a:p>
            <a:pPr marL="76200" lvl="0" indent="0" algn="l" rtl="0">
              <a:spcBef>
                <a:spcPts val="1200"/>
              </a:spcBef>
              <a:spcAft>
                <a:spcPts val="0"/>
              </a:spcAft>
              <a:buSzPts val="2400"/>
              <a:buNone/>
            </a:pPr>
            <a:r>
              <a:rPr lang="en-US" sz="3200" b="1" dirty="0">
                <a:latin typeface="Calibri" panose="020F0502020204030204" pitchFamily="34" charset="0"/>
                <a:cs typeface="Calibri" panose="020F0502020204030204" pitchFamily="34" charset="0"/>
              </a:rPr>
              <a:t>By seeking God’s forgiveness. (Isaiah 59:1-2; Hebrews 10:19-22; James 4:8-9; Revelation 3:20)</a:t>
            </a:r>
          </a:p>
        </p:txBody>
      </p:sp>
    </p:spTree>
    <p:extLst>
      <p:ext uri="{BB962C8B-B14F-4D97-AF65-F5344CB8AC3E}">
        <p14:creationId xmlns:p14="http://schemas.microsoft.com/office/powerpoint/2010/main" val="71034574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3997" y="447188"/>
            <a:ext cx="7728696" cy="970450"/>
          </a:xfrm>
        </p:spPr>
        <p:txBody>
          <a:bodyPr/>
          <a:lstStyle/>
          <a:p>
            <a:r>
              <a:rPr lang="en-US" dirty="0"/>
              <a:t>Peter’s Claim… Peter’s Actions</a:t>
            </a:r>
          </a:p>
        </p:txBody>
      </p:sp>
      <p:sp>
        <p:nvSpPr>
          <p:cNvPr id="3" name="Content Placeholder 2"/>
          <p:cNvSpPr>
            <a:spLocks noGrp="1"/>
          </p:cNvSpPr>
          <p:nvPr>
            <p:ph idx="1"/>
          </p:nvPr>
        </p:nvSpPr>
        <p:spPr>
          <a:xfrm>
            <a:off x="581892" y="2222287"/>
            <a:ext cx="11097490" cy="4068154"/>
          </a:xfrm>
        </p:spPr>
        <p:txBody>
          <a:bodyPr>
            <a:normAutofit lnSpcReduction="10000"/>
          </a:bodyPr>
          <a:lstStyle/>
          <a:p>
            <a:r>
              <a:rPr lang="en-US" sz="2800" dirty="0"/>
              <a:t>Jesus told His apostles, </a:t>
            </a:r>
            <a:r>
              <a:rPr lang="en-US" sz="2800" b="1" i="1" dirty="0"/>
              <a:t>“You will all fall away…”. </a:t>
            </a:r>
            <a:r>
              <a:rPr lang="en-US" sz="2800" b="1" dirty="0"/>
              <a:t>(Matt. 26:31) </a:t>
            </a:r>
          </a:p>
          <a:p>
            <a:r>
              <a:rPr lang="en-US" sz="2800" b="1" dirty="0"/>
              <a:t>Peter replied; </a:t>
            </a:r>
            <a:r>
              <a:rPr lang="en-US" sz="2800" b="1" i="1" dirty="0"/>
              <a:t>“I will never fall away…even if I have to die with You, I will not deny You”</a:t>
            </a:r>
            <a:r>
              <a:rPr lang="en-US" sz="2800" dirty="0"/>
              <a:t> - (Matthew 26:33-35)</a:t>
            </a:r>
          </a:p>
          <a:p>
            <a:r>
              <a:rPr lang="en-US" sz="2800" dirty="0"/>
              <a:t>He was ready to go… </a:t>
            </a:r>
            <a:r>
              <a:rPr lang="en-US" sz="2800" b="1" i="1" dirty="0"/>
              <a:t>“right now”</a:t>
            </a:r>
            <a:r>
              <a:rPr lang="en-US" sz="2800" dirty="0"/>
              <a:t>. (John 13:36-37)</a:t>
            </a:r>
          </a:p>
          <a:p>
            <a:r>
              <a:rPr lang="en-US" sz="2800" dirty="0"/>
              <a:t>In reality… </a:t>
            </a:r>
            <a:r>
              <a:rPr lang="en-US" sz="2800" i="1" dirty="0"/>
              <a:t>“And having arrested Him, they led Him away… but </a:t>
            </a:r>
            <a:r>
              <a:rPr lang="en-US" sz="2800" b="1" i="1" dirty="0"/>
              <a:t>Peter followed at a distance</a:t>
            </a:r>
            <a:r>
              <a:rPr lang="en-US" sz="2800" i="1" dirty="0"/>
              <a:t>.”</a:t>
            </a:r>
            <a:r>
              <a:rPr lang="en-US" sz="2800" dirty="0"/>
              <a:t> (Luke 22:54)</a:t>
            </a:r>
          </a:p>
          <a:p>
            <a:r>
              <a:rPr lang="en-US" sz="2800" dirty="0"/>
              <a:t>Note Peter is now </a:t>
            </a:r>
            <a:r>
              <a:rPr lang="en-US" sz="2800" b="1" dirty="0"/>
              <a:t>associating with unbelievers</a:t>
            </a:r>
            <a:r>
              <a:rPr lang="en-US" sz="2800" dirty="0"/>
              <a:t>. (Matt. 26:58; cf., 1 Corinthians 15:33)</a:t>
            </a:r>
          </a:p>
        </p:txBody>
      </p:sp>
    </p:spTree>
    <p:extLst>
      <p:ext uri="{BB962C8B-B14F-4D97-AF65-F5344CB8AC3E}">
        <p14:creationId xmlns:p14="http://schemas.microsoft.com/office/powerpoint/2010/main" val="35588086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9459" y="447188"/>
            <a:ext cx="7843234" cy="970450"/>
          </a:xfrm>
        </p:spPr>
        <p:txBody>
          <a:bodyPr/>
          <a:lstStyle/>
          <a:p>
            <a:r>
              <a:rPr lang="en-US" dirty="0"/>
              <a:t>Others Who Kept Their Distance</a:t>
            </a:r>
          </a:p>
        </p:txBody>
      </p:sp>
      <p:sp>
        <p:nvSpPr>
          <p:cNvPr id="3" name="Content Placeholder 2"/>
          <p:cNvSpPr>
            <a:spLocks noGrp="1"/>
          </p:cNvSpPr>
          <p:nvPr>
            <p:ph idx="1"/>
          </p:nvPr>
        </p:nvSpPr>
        <p:spPr>
          <a:xfrm>
            <a:off x="756746" y="2222287"/>
            <a:ext cx="10421006" cy="4126998"/>
          </a:xfrm>
        </p:spPr>
        <p:txBody>
          <a:bodyPr>
            <a:normAutofit/>
          </a:bodyPr>
          <a:lstStyle/>
          <a:p>
            <a:r>
              <a:rPr lang="en-US" sz="2800" b="1" dirty="0"/>
              <a:t>Adam &amp; Eve - </a:t>
            </a:r>
            <a:r>
              <a:rPr lang="en-US" sz="2800" dirty="0"/>
              <a:t>(Genesis 3:8)</a:t>
            </a:r>
          </a:p>
          <a:p>
            <a:r>
              <a:rPr lang="en-US" sz="2800" b="1" dirty="0"/>
              <a:t>Joseph of Arimathea &amp; Nicodemus </a:t>
            </a:r>
            <a:r>
              <a:rPr lang="en-US" sz="2800" dirty="0"/>
              <a:t>– (John 19:38-39)</a:t>
            </a:r>
          </a:p>
          <a:p>
            <a:r>
              <a:rPr lang="en-US" sz="2800" b="1" dirty="0"/>
              <a:t>Jonah</a:t>
            </a:r>
            <a:r>
              <a:rPr lang="en-US" sz="2800" dirty="0"/>
              <a:t> – (Jonah 1:3)</a:t>
            </a:r>
          </a:p>
          <a:p>
            <a:r>
              <a:rPr lang="en-US" sz="2800" b="1" dirty="0"/>
              <a:t>David</a:t>
            </a:r>
            <a:r>
              <a:rPr lang="en-US" sz="2800" dirty="0"/>
              <a:t> – (2 Samuel 6:8-10)</a:t>
            </a:r>
          </a:p>
          <a:p>
            <a:r>
              <a:rPr lang="en-US" sz="2800" b="1" dirty="0"/>
              <a:t>The “older brother” </a:t>
            </a:r>
            <a:r>
              <a:rPr lang="en-US" sz="2800" dirty="0"/>
              <a:t>– (Luke 15:25-28)</a:t>
            </a:r>
          </a:p>
          <a:p>
            <a:r>
              <a:rPr lang="en-US" sz="2800" b="1" dirty="0"/>
              <a:t>All the disciples </a:t>
            </a:r>
            <a:r>
              <a:rPr lang="en-US" sz="2800" dirty="0"/>
              <a:t>– (Matthew 26:56)</a:t>
            </a:r>
          </a:p>
        </p:txBody>
      </p:sp>
    </p:spTree>
    <p:extLst>
      <p:ext uri="{BB962C8B-B14F-4D97-AF65-F5344CB8AC3E}">
        <p14:creationId xmlns:p14="http://schemas.microsoft.com/office/powerpoint/2010/main" val="3646966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Responsibility </a:t>
            </a:r>
          </a:p>
        </p:txBody>
      </p:sp>
      <p:sp>
        <p:nvSpPr>
          <p:cNvPr id="3" name="Content Placeholder 2"/>
          <p:cNvSpPr>
            <a:spLocks noGrp="1"/>
          </p:cNvSpPr>
          <p:nvPr>
            <p:ph idx="1"/>
          </p:nvPr>
        </p:nvSpPr>
        <p:spPr>
          <a:xfrm>
            <a:off x="1079997" y="2222287"/>
            <a:ext cx="10444596" cy="4242907"/>
          </a:xfrm>
        </p:spPr>
        <p:txBody>
          <a:bodyPr>
            <a:noAutofit/>
          </a:bodyPr>
          <a:lstStyle/>
          <a:p>
            <a:r>
              <a:rPr lang="en-US" sz="2800" b="1" dirty="0"/>
              <a:t>Not through words but actions - </a:t>
            </a:r>
            <a:r>
              <a:rPr lang="en-US" sz="2800" dirty="0"/>
              <a:t>(Isaiah 29:13)</a:t>
            </a:r>
          </a:p>
          <a:p>
            <a:r>
              <a:rPr lang="en-US" sz="2800" dirty="0"/>
              <a:t>If there’s a distance between us and God… </a:t>
            </a:r>
            <a:r>
              <a:rPr lang="en-US" sz="2800" b="1" dirty="0"/>
              <a:t>who moved?</a:t>
            </a:r>
          </a:p>
          <a:p>
            <a:r>
              <a:rPr lang="en-US" sz="2800" b="1" dirty="0"/>
              <a:t>Beware of drifting </a:t>
            </a:r>
            <a:r>
              <a:rPr lang="en-US" sz="2800" dirty="0"/>
              <a:t>– (Hebrews 2:1)</a:t>
            </a:r>
          </a:p>
          <a:p>
            <a:r>
              <a:rPr lang="en-US" sz="2800" b="1" dirty="0"/>
              <a:t>Examine our self </a:t>
            </a:r>
            <a:r>
              <a:rPr lang="en-US" sz="2800" dirty="0"/>
              <a:t>– (2 Corinthians 13:5)</a:t>
            </a:r>
          </a:p>
          <a:p>
            <a:r>
              <a:rPr lang="en-US" sz="2800" dirty="0"/>
              <a:t>God wants us nearer. (James 4:8; </a:t>
            </a:r>
          </a:p>
          <a:p>
            <a:r>
              <a:rPr lang="en-US" sz="2800" b="1" dirty="0"/>
              <a:t>What else are we distancing ourselves from that may be impacting how close we are to God</a:t>
            </a:r>
            <a:r>
              <a:rPr lang="en-US" sz="2800" dirty="0"/>
              <a:t>?</a:t>
            </a:r>
          </a:p>
        </p:txBody>
      </p:sp>
    </p:spTree>
    <p:extLst>
      <p:ext uri="{BB962C8B-B14F-4D97-AF65-F5344CB8AC3E}">
        <p14:creationId xmlns:p14="http://schemas.microsoft.com/office/powerpoint/2010/main" val="24610416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7821" y="447188"/>
            <a:ext cx="10074165" cy="814053"/>
          </a:xfrm>
        </p:spPr>
        <p:txBody>
          <a:bodyPr/>
          <a:lstStyle/>
          <a:p>
            <a:r>
              <a:rPr lang="en-US" dirty="0"/>
              <a:t>Distancing Ourselves From God’s Word</a:t>
            </a:r>
          </a:p>
        </p:txBody>
      </p:sp>
      <p:sp>
        <p:nvSpPr>
          <p:cNvPr id="3" name="Content Placeholder 2"/>
          <p:cNvSpPr>
            <a:spLocks noGrp="1"/>
          </p:cNvSpPr>
          <p:nvPr>
            <p:ph idx="1"/>
          </p:nvPr>
        </p:nvSpPr>
        <p:spPr>
          <a:xfrm>
            <a:off x="662151" y="2222287"/>
            <a:ext cx="10988566" cy="4075482"/>
          </a:xfrm>
        </p:spPr>
        <p:txBody>
          <a:bodyPr>
            <a:noAutofit/>
          </a:bodyPr>
          <a:lstStyle/>
          <a:p>
            <a:r>
              <a:rPr lang="en-US" sz="2800" b="1" dirty="0"/>
              <a:t>Are we as close as we should be? </a:t>
            </a:r>
          </a:p>
          <a:p>
            <a:r>
              <a:rPr lang="en-US" sz="2800" b="1" dirty="0"/>
              <a:t>How full are we? </a:t>
            </a:r>
            <a:r>
              <a:rPr lang="en-US" sz="2800" dirty="0"/>
              <a:t>(Colossians 3:16; 1:9)</a:t>
            </a:r>
          </a:p>
          <a:p>
            <a:r>
              <a:rPr lang="en-US" sz="2800" b="1" dirty="0"/>
              <a:t>How nourished are we</a:t>
            </a:r>
            <a:r>
              <a:rPr lang="en-US" sz="2800" dirty="0"/>
              <a:t>? (1 Timothy 4:6; 1 Peter 2:2)</a:t>
            </a:r>
          </a:p>
          <a:p>
            <a:r>
              <a:rPr lang="en-US" sz="2800" b="1" dirty="0"/>
              <a:t>What’s separating us from His word? </a:t>
            </a:r>
            <a:r>
              <a:rPr lang="en-US" sz="2800" dirty="0"/>
              <a:t>(Hebrews 12:1)</a:t>
            </a:r>
          </a:p>
          <a:p>
            <a:r>
              <a:rPr lang="en-US" sz="2800" b="1" dirty="0"/>
              <a:t>Worried and bothered </a:t>
            </a:r>
            <a:r>
              <a:rPr lang="en-US" sz="2800" dirty="0"/>
              <a:t>about so many things? (Luke 10:41-42)</a:t>
            </a:r>
          </a:p>
          <a:p>
            <a:r>
              <a:rPr lang="en-US" sz="2800" b="1" dirty="0"/>
              <a:t>It’s a time thing</a:t>
            </a:r>
            <a:r>
              <a:rPr lang="en-US" sz="2800" dirty="0"/>
              <a:t>… (Ephesians 5:15)</a:t>
            </a:r>
          </a:p>
          <a:p>
            <a:r>
              <a:rPr lang="en-US" sz="2800" b="1" dirty="0"/>
              <a:t>Application</a:t>
            </a:r>
            <a:r>
              <a:rPr lang="en-US" sz="2800" dirty="0"/>
              <a:t>?</a:t>
            </a:r>
          </a:p>
        </p:txBody>
      </p:sp>
    </p:spTree>
    <p:extLst>
      <p:ext uri="{BB962C8B-B14F-4D97-AF65-F5344CB8AC3E}">
        <p14:creationId xmlns:p14="http://schemas.microsoft.com/office/powerpoint/2010/main" val="3200823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151" y="447188"/>
            <a:ext cx="10152993" cy="735226"/>
          </a:xfrm>
        </p:spPr>
        <p:txBody>
          <a:bodyPr/>
          <a:lstStyle/>
          <a:p>
            <a:r>
              <a:rPr lang="en-US" dirty="0"/>
              <a:t>Distancing Ourselves From God’s Word</a:t>
            </a:r>
          </a:p>
        </p:txBody>
      </p:sp>
      <p:sp>
        <p:nvSpPr>
          <p:cNvPr id="3" name="Content Placeholder 2"/>
          <p:cNvSpPr>
            <a:spLocks noGrp="1"/>
          </p:cNvSpPr>
          <p:nvPr>
            <p:ph idx="1"/>
          </p:nvPr>
        </p:nvSpPr>
        <p:spPr>
          <a:xfrm>
            <a:off x="662151" y="2222287"/>
            <a:ext cx="10988566" cy="4075482"/>
          </a:xfrm>
        </p:spPr>
        <p:txBody>
          <a:bodyPr>
            <a:noAutofit/>
          </a:bodyPr>
          <a:lstStyle/>
          <a:p>
            <a:pPr marL="0" indent="0">
              <a:buNone/>
            </a:pPr>
            <a:r>
              <a:rPr lang="en-US" sz="2800" b="1" dirty="0"/>
              <a:t>Application</a:t>
            </a:r>
            <a:r>
              <a:rPr lang="en-US" sz="2800" dirty="0"/>
              <a:t>?</a:t>
            </a:r>
          </a:p>
          <a:p>
            <a:pPr>
              <a:lnSpc>
                <a:spcPct val="115000"/>
              </a:lnSpc>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Do you set aside the time and do you know what you’re going to study? </a:t>
            </a:r>
          </a:p>
          <a:p>
            <a:pPr>
              <a:lnSpc>
                <a:spcPct val="115000"/>
              </a:lnSpc>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Do you take advantage of public bible studies? (Acts 20:20) </a:t>
            </a:r>
          </a:p>
          <a:p>
            <a:pPr>
              <a:lnSpc>
                <a:spcPct val="115000"/>
              </a:lnSpc>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Do you understand the need to be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be</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constantly nourished on the words of the faith</a:t>
            </a:r>
            <a:r>
              <a:rPr lang="en-US" sz="2800" dirty="0">
                <a:effectLst/>
                <a:latin typeface="Calibri" panose="020F0502020204030204" pitchFamily="34" charset="0"/>
                <a:ea typeface="Calibri" panose="020F0502020204030204" pitchFamily="34" charset="0"/>
                <a:cs typeface="Times New Roman" panose="02020603050405020304" pitchFamily="18" charset="0"/>
              </a:rPr>
              <a:t>”? (1 Tim. 4:6) </a:t>
            </a:r>
          </a:p>
          <a:p>
            <a:pPr>
              <a:lnSpc>
                <a:spcPct val="115000"/>
              </a:lnSpc>
              <a:spcBef>
                <a:spcPts val="0"/>
              </a:spcBef>
              <a:spcAft>
                <a:spcPts val="10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Are we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searching the scriptures daily</a:t>
            </a:r>
            <a:r>
              <a:rPr lang="en-US" sz="2800" dirty="0">
                <a:effectLst/>
                <a:latin typeface="Calibri" panose="020F0502020204030204" pitchFamily="34" charset="0"/>
                <a:ea typeface="Calibri" panose="020F0502020204030204" pitchFamily="34" charset="0"/>
                <a:cs typeface="Times New Roman" panose="02020603050405020304" pitchFamily="18" charset="0"/>
              </a:rPr>
              <a:t>” (Acts 17:11)</a:t>
            </a:r>
          </a:p>
        </p:txBody>
      </p:sp>
    </p:spTree>
    <p:extLst>
      <p:ext uri="{BB962C8B-B14F-4D97-AF65-F5344CB8AC3E}">
        <p14:creationId xmlns:p14="http://schemas.microsoft.com/office/powerpoint/2010/main" val="37372156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Distancing Ourselves From Prayer</a:t>
            </a:r>
          </a:p>
        </p:txBody>
      </p:sp>
      <p:sp>
        <p:nvSpPr>
          <p:cNvPr id="3" name="Content Placeholder 2"/>
          <p:cNvSpPr>
            <a:spLocks noGrp="1"/>
          </p:cNvSpPr>
          <p:nvPr>
            <p:ph idx="1"/>
          </p:nvPr>
        </p:nvSpPr>
        <p:spPr>
          <a:xfrm>
            <a:off x="1079996" y="2222287"/>
            <a:ext cx="10032003" cy="3636510"/>
          </a:xfrm>
        </p:spPr>
        <p:txBody>
          <a:bodyPr>
            <a:normAutofit/>
          </a:bodyPr>
          <a:lstStyle/>
          <a:p>
            <a:r>
              <a:rPr lang="en-US" sz="2800" b="1" dirty="0"/>
              <a:t>Communication is critical in relationships</a:t>
            </a:r>
          </a:p>
          <a:p>
            <a:r>
              <a:rPr lang="en-US" sz="2800" b="1" dirty="0"/>
              <a:t>No elaboration needed </a:t>
            </a:r>
            <a:r>
              <a:rPr lang="en-US" sz="2800" dirty="0"/>
              <a:t>– (1 Thessalonians 5:17)</a:t>
            </a:r>
          </a:p>
          <a:p>
            <a:r>
              <a:rPr lang="en-US" sz="2800" b="1" dirty="0"/>
              <a:t>It’s a matter of devotion </a:t>
            </a:r>
            <a:r>
              <a:rPr lang="en-US" sz="2800" dirty="0"/>
              <a:t>… (Colossians 4:2)</a:t>
            </a:r>
          </a:p>
          <a:p>
            <a:r>
              <a:rPr lang="en-US" sz="2800" b="1" dirty="0"/>
              <a:t>Do we make the time</a:t>
            </a:r>
            <a:r>
              <a:rPr lang="en-US" sz="2800" dirty="0"/>
              <a:t>? (Mark 1:35; Luke 5:16)</a:t>
            </a:r>
          </a:p>
          <a:p>
            <a:r>
              <a:rPr lang="en-US" sz="2800" dirty="0"/>
              <a:t>What a shame when we need God’s help the most. (Matthew 26:41; 2 Kings 20:3)</a:t>
            </a:r>
          </a:p>
        </p:txBody>
      </p:sp>
    </p:spTree>
    <p:extLst>
      <p:ext uri="{BB962C8B-B14F-4D97-AF65-F5344CB8AC3E}">
        <p14:creationId xmlns:p14="http://schemas.microsoft.com/office/powerpoint/2010/main" val="429086601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Distancing Ourselves From Our Brethren</a:t>
            </a:r>
          </a:p>
        </p:txBody>
      </p:sp>
      <p:sp>
        <p:nvSpPr>
          <p:cNvPr id="3" name="Content Placeholder 2"/>
          <p:cNvSpPr>
            <a:spLocks noGrp="1"/>
          </p:cNvSpPr>
          <p:nvPr>
            <p:ph idx="1"/>
          </p:nvPr>
        </p:nvSpPr>
        <p:spPr>
          <a:xfrm>
            <a:off x="662151" y="2222287"/>
            <a:ext cx="11130455" cy="4217151"/>
          </a:xfrm>
        </p:spPr>
        <p:txBody>
          <a:bodyPr>
            <a:normAutofit/>
          </a:bodyPr>
          <a:lstStyle/>
          <a:p>
            <a:r>
              <a:rPr lang="en-US" sz="2800" b="1" dirty="0"/>
              <a:t>Keeping from our brethren is to distance ourselves from God</a:t>
            </a:r>
          </a:p>
          <a:p>
            <a:r>
              <a:rPr lang="en-US" sz="2800" b="1" dirty="0"/>
              <a:t>Our relationships with each other matter</a:t>
            </a:r>
            <a:r>
              <a:rPr lang="en-US" sz="2800" dirty="0"/>
              <a:t>. (Eccles. 4:9-12)</a:t>
            </a:r>
          </a:p>
          <a:p>
            <a:r>
              <a:rPr lang="en-US" sz="2800" dirty="0"/>
              <a:t>We’re to be </a:t>
            </a:r>
            <a:r>
              <a:rPr lang="en-US" sz="2800" b="1" dirty="0"/>
              <a:t>dependent on one another</a:t>
            </a:r>
            <a:r>
              <a:rPr lang="en-US" sz="2800" dirty="0"/>
              <a:t> – (Ephesians 2:20-21; Ephesians 4:16; Colossians 2:2)</a:t>
            </a:r>
          </a:p>
          <a:p>
            <a:r>
              <a:rPr lang="en-US" sz="2800" dirty="0"/>
              <a:t>We’re here to help encourage/”</a:t>
            </a:r>
            <a:r>
              <a:rPr lang="en-US" sz="2800" b="1" i="1" dirty="0"/>
              <a:t>provoke</a:t>
            </a:r>
            <a:r>
              <a:rPr lang="en-US" sz="2800" dirty="0"/>
              <a:t>” one another  to draw near – (Hebrews 10:24)</a:t>
            </a:r>
          </a:p>
          <a:p>
            <a:r>
              <a:rPr lang="en-US" sz="2800" dirty="0"/>
              <a:t>To those who’ve </a:t>
            </a:r>
            <a:r>
              <a:rPr lang="en-US" sz="2800" b="1" dirty="0"/>
              <a:t>sinned and repented</a:t>
            </a:r>
            <a:r>
              <a:rPr lang="en-US" sz="2800" dirty="0"/>
              <a:t>. (2 Corinthians 2:5-11)</a:t>
            </a:r>
          </a:p>
        </p:txBody>
      </p:sp>
    </p:spTree>
    <p:extLst>
      <p:ext uri="{BB962C8B-B14F-4D97-AF65-F5344CB8AC3E}">
        <p14:creationId xmlns:p14="http://schemas.microsoft.com/office/powerpoint/2010/main" val="84131496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Distancing ourselves from those we need to serve</a:t>
            </a:r>
          </a:p>
        </p:txBody>
      </p:sp>
      <p:sp>
        <p:nvSpPr>
          <p:cNvPr id="3" name="Content Placeholder 2"/>
          <p:cNvSpPr>
            <a:spLocks noGrp="1"/>
          </p:cNvSpPr>
          <p:nvPr>
            <p:ph idx="1"/>
          </p:nvPr>
        </p:nvSpPr>
        <p:spPr/>
        <p:txBody>
          <a:bodyPr>
            <a:normAutofit/>
          </a:bodyPr>
          <a:lstStyle/>
          <a:p>
            <a:r>
              <a:rPr lang="en-US" sz="2800" dirty="0"/>
              <a:t>Do we </a:t>
            </a:r>
            <a:r>
              <a:rPr lang="en-US" sz="2800" b="1" dirty="0"/>
              <a:t>steer clear of opportunities to serve others</a:t>
            </a:r>
            <a:r>
              <a:rPr lang="en-US" sz="2800" dirty="0"/>
              <a:t>? (Luke 10:30-37; Matthew 20:28)</a:t>
            </a:r>
          </a:p>
          <a:p>
            <a:r>
              <a:rPr lang="en-US" sz="2800" b="1" dirty="0"/>
              <a:t>When did we have the opportunity</a:t>
            </a:r>
            <a:r>
              <a:rPr lang="en-US" sz="2800" dirty="0"/>
              <a:t>? (Matthew 25:37)</a:t>
            </a:r>
          </a:p>
          <a:p>
            <a:r>
              <a:rPr lang="en-US" sz="2800" b="1" dirty="0"/>
              <a:t>What about those who aren’t like us</a:t>
            </a:r>
            <a:r>
              <a:rPr lang="en-US" sz="2800" dirty="0"/>
              <a:t>? (James 2:1-5; Romans 12:13; Hebrews 13:2; 1 Peter 4:9)</a:t>
            </a:r>
          </a:p>
        </p:txBody>
      </p:sp>
    </p:spTree>
    <p:extLst>
      <p:ext uri="{BB962C8B-B14F-4D97-AF65-F5344CB8AC3E}">
        <p14:creationId xmlns:p14="http://schemas.microsoft.com/office/powerpoint/2010/main" val="6219269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20852</TotalTime>
  <Words>2861</Words>
  <Application>Microsoft Office PowerPoint</Application>
  <PresentationFormat>Widescreen</PresentationFormat>
  <Paragraphs>206</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Wingdings 2</vt:lpstr>
      <vt:lpstr>Quotable</vt:lpstr>
      <vt:lpstr>Following At A Distance</vt:lpstr>
      <vt:lpstr>Peter’s Claim… Peter’s Actions</vt:lpstr>
      <vt:lpstr>Others Who Kept Their Distance</vt:lpstr>
      <vt:lpstr>Our Responsibility </vt:lpstr>
      <vt:lpstr>Distancing Ourselves From God’s Word</vt:lpstr>
      <vt:lpstr>Distancing Ourselves From God’s Word</vt:lpstr>
      <vt:lpstr>Distancing Ourselves From Prayer</vt:lpstr>
      <vt:lpstr>Distancing Ourselves From Our Brethren</vt:lpstr>
      <vt:lpstr>Distancing ourselves from those we need to serve</vt:lpstr>
      <vt:lpstr>Distancing Ourselves From The Lost</vt:lpstr>
      <vt:lpstr>The Need To Draw Near</vt:lpstr>
      <vt:lpstr>The Need To Draw Near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Keeping Our Distance</dc:title>
  <dc:creator>Chris Simmons</dc:creator>
  <cp:lastModifiedBy>Chris Simmons</cp:lastModifiedBy>
  <cp:revision>21</cp:revision>
  <cp:lastPrinted>2021-11-07T14:04:15Z</cp:lastPrinted>
  <dcterms:created xsi:type="dcterms:W3CDTF">2014-10-12T02:29:40Z</dcterms:created>
  <dcterms:modified xsi:type="dcterms:W3CDTF">2022-06-01T19:42:51Z</dcterms:modified>
</cp:coreProperties>
</file>