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8"/>
  </p:notesMasterIdLst>
  <p:handoutMasterIdLst>
    <p:handoutMasterId r:id="rId19"/>
  </p:handoutMasterIdLst>
  <p:sldIdLst>
    <p:sldId id="268" r:id="rId5"/>
    <p:sldId id="271" r:id="rId6"/>
    <p:sldId id="272" r:id="rId7"/>
    <p:sldId id="273" r:id="rId8"/>
    <p:sldId id="275" r:id="rId9"/>
    <p:sldId id="274" r:id="rId10"/>
    <p:sldId id="276" r:id="rId11"/>
    <p:sldId id="277" r:id="rId12"/>
    <p:sldId id="278" r:id="rId13"/>
    <p:sldId id="279" r:id="rId14"/>
    <p:sldId id="282" r:id="rId15"/>
    <p:sldId id="281" r:id="rId16"/>
    <p:sldId id="283" r:id="rId1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-44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8B517B-6488-505B-63CA-99F8BE97FA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D09C9-2379-91B6-988F-67B0A3E6BF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7/17/2022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1EF2E-9022-6C48-9B35-06DBCFB78E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Drawing Nearer To God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B29D-AD9D-CD3F-A4D2-7F8D5DBE8B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E3715CC-4C1E-435A-897F-295B9F980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245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Drawing Nearer To God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2F7FBCA-4BE8-4FB5-91BD-69C6AC6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draw near to reestablish our spiritual union with God… much as a husband and wife must draw near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E667-7A6D-6369-0D5D-7D618877B5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F1BFE-2504-F00D-79B8-09F6E00212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draw near to reestablish our spiritual union with God… much as a husband and wife must draw near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66AA7-0E87-19BC-FCD5-42C37DF732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52574-242A-212C-8F07-9BCD82774B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2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draw near to reestablish our spiritual union with God… much as a husband and wife must draw near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26ED1-046F-9107-ADD8-14E56EFFD9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0E554-6B54-7303-D82F-6D5507A94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9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draw near to reestablish our spiritual union with God… much as a husband and wife must draw near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1E7E6-8354-66E4-4540-30A2E626DD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AEED4-5351-3207-FF7B-F2A51B2870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6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9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draw near to reestablish our spiritual union with God… much as a husband and wife must draw near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22414-7F97-AA8E-926E-A5CCFD361D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44849-9336-3B2B-57F0-72233C7EA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4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draw near to reestablish our spiritual union with God… much as a husband and wife must draw near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667B9-35C8-DB0D-40A1-07EEEB39FB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E13BF-09B6-CF69-8F54-5DD9B9D419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8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God doesn’t change! Malachi 3:6</a:t>
            </a:r>
          </a:p>
          <a:p>
            <a:r>
              <a:rPr lang="en-US" dirty="0"/>
              <a:t>Jesus</a:t>
            </a:r>
            <a:r>
              <a:rPr lang="en-US" baseline="0" dirty="0"/>
              <a:t> is the same every day! Heb. 13:8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F62A2-233F-0759-E567-FE420C05BF5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D2F0A-2C28-F90C-E42B-B1001B6902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3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draw near to reestablish our spiritual union with God… much as a husband and wife must draw near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F901E-A58A-2668-DA97-380A02C3D8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504DF-802A-BE03-F2AB-9F7A777605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0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draw near to reestablish our spiritual union with God… much as a husband and wife must draw near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69C75-D835-3A89-CD2A-6E34DBC2EF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5E1B7-16C8-A249-F794-37F19E077A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6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draw near to reestablish our spiritual union with God… much as a husband and wife must draw near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76FA3-0B07-7AEA-E755-70F20C5173E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A9702-FEBD-5FB3-30C6-757CE76487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03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draw near to reestablish our spiritual union with God… much as a husband and wife must draw near to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A5E45-6B50-71A5-E625-60A5FFEBE7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7/17/2022 pm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6D14A-BCB0-98D6-A674-58BFE2855A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Drawing Nearer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6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0ADF3C0-B1FB-42DC-B478-AF84C3CE5C3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58D-CE36-42FB-A681-D4975774D88C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E26B-855B-4DB6-BFA6-A35E4D51FCF3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D5F4-8AF8-46B9-B655-FECF27EF63FD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408-9C27-42D0-A3E3-2484768A8F22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C33F-8D7B-46CC-9F59-1A17976147CE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13A-523B-4CD2-9C8B-D457F28F4ABD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48E7-81A7-49BE-B31E-01672C55CDBE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A03C-BA82-4F79-A730-B582D55F1D51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FC7-A8BD-4D51-8A8C-57C129BB2ED5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B8F2-452F-47BB-A0B0-A22052EA7BBF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A4FA73F-E3AE-4666-833E-DAC3CC7447FA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pages of a book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758952"/>
            <a:ext cx="3935262" cy="4041648"/>
          </a:xfrm>
        </p:spPr>
        <p:txBody>
          <a:bodyPr>
            <a:normAutofit/>
          </a:bodyPr>
          <a:lstStyle/>
          <a:p>
            <a:r>
              <a:rPr lang="en-US" dirty="0"/>
              <a:t>Drawing Near To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800600"/>
            <a:ext cx="3950503" cy="16916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James 4:1-10</a:t>
            </a: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2098"/>
          </a:xfrm>
        </p:spPr>
        <p:txBody>
          <a:bodyPr/>
          <a:lstStyle/>
          <a:p>
            <a:r>
              <a:rPr lang="en-US" b="1" dirty="0"/>
              <a:t>Feeding On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828800"/>
            <a:ext cx="9922124" cy="4351337"/>
          </a:xfrm>
        </p:spPr>
        <p:txBody>
          <a:bodyPr>
            <a:normAutofit/>
          </a:bodyPr>
          <a:lstStyle/>
          <a:p>
            <a:pPr marL="236538" indent="-236538"/>
            <a:r>
              <a:rPr lang="en-US" altLang="en-US" sz="3000" dirty="0"/>
              <a:t>James 4:4, </a:t>
            </a:r>
            <a:r>
              <a:rPr lang="en-US" altLang="en-US" sz="3000" i="1" dirty="0"/>
              <a:t>“</a:t>
            </a:r>
            <a:r>
              <a:rPr lang="en-US" altLang="en-US" sz="3000" b="1" i="1" dirty="0"/>
              <a:t>Submit therefore to God</a:t>
            </a:r>
            <a:r>
              <a:rPr lang="en-US" altLang="en-US" sz="3000" i="1" dirty="0"/>
              <a:t>...” </a:t>
            </a:r>
            <a:r>
              <a:rPr lang="en-US" altLang="en-US" sz="3000" dirty="0"/>
              <a:t>How so?</a:t>
            </a:r>
          </a:p>
          <a:p>
            <a:pPr marL="236538" indent="-236538"/>
            <a:r>
              <a:rPr lang="en-US" altLang="en-US" sz="3000" dirty="0"/>
              <a:t>Submission to His revealed will without arguing and complaining. (James 1:19-21)</a:t>
            </a:r>
          </a:p>
          <a:p>
            <a:pPr marL="236538" indent="-236538"/>
            <a:r>
              <a:rPr lang="en-US" altLang="en-US" sz="3000" dirty="0"/>
              <a:t>“</a:t>
            </a:r>
            <a:r>
              <a:rPr lang="en-US" altLang="en-US" sz="3000" b="1" i="1" dirty="0"/>
              <a:t>Nourished on the words of the faith</a:t>
            </a:r>
            <a:r>
              <a:rPr lang="en-US" altLang="en-US" sz="3000" dirty="0"/>
              <a:t>…” </a:t>
            </a:r>
            <a:br>
              <a:rPr lang="en-US" altLang="en-US" sz="3000" dirty="0"/>
            </a:br>
            <a:r>
              <a:rPr lang="en-US" altLang="en-US" sz="3000" dirty="0"/>
              <a:t>(1 Timothy 4:6; John 6:68)</a:t>
            </a:r>
          </a:p>
        </p:txBody>
      </p:sp>
    </p:spTree>
    <p:extLst>
      <p:ext uri="{BB962C8B-B14F-4D97-AF65-F5344CB8AC3E}">
        <p14:creationId xmlns:p14="http://schemas.microsoft.com/office/powerpoint/2010/main" val="9669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2098"/>
          </a:xfrm>
        </p:spPr>
        <p:txBody>
          <a:bodyPr/>
          <a:lstStyle/>
          <a:p>
            <a:r>
              <a:rPr lang="en-US" b="1" dirty="0"/>
              <a:t>Redeeming The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828800"/>
            <a:ext cx="9922124" cy="4351337"/>
          </a:xfrm>
        </p:spPr>
        <p:txBody>
          <a:bodyPr>
            <a:normAutofit/>
          </a:bodyPr>
          <a:lstStyle/>
          <a:p>
            <a:pPr marL="236538" indent="-236538"/>
            <a:r>
              <a:rPr lang="en-US" altLang="en-US" sz="3000" b="1" dirty="0"/>
              <a:t>Take time to be holy</a:t>
            </a:r>
            <a:r>
              <a:rPr lang="en-US" altLang="en-US" sz="3000" dirty="0"/>
              <a:t>! (Ephesians 5:15-17)</a:t>
            </a:r>
          </a:p>
          <a:p>
            <a:pPr marL="236538" indent="-236538"/>
            <a:r>
              <a:rPr lang="en-US" altLang="en-US" sz="3000" b="1" dirty="0"/>
              <a:t>Making the most of our opportunities</a:t>
            </a:r>
            <a:r>
              <a:rPr lang="en-US" altLang="en-US" sz="3000" dirty="0"/>
              <a:t>. </a:t>
            </a:r>
            <a:br>
              <a:rPr lang="en-US" altLang="en-US" sz="3000" dirty="0"/>
            </a:br>
            <a:r>
              <a:rPr lang="en-US" altLang="en-US" sz="3000" dirty="0"/>
              <a:t>(Colossians 4:5-6)</a:t>
            </a:r>
          </a:p>
          <a:p>
            <a:pPr marL="236538" indent="-236538"/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98098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2098"/>
          </a:xfrm>
        </p:spPr>
        <p:txBody>
          <a:bodyPr/>
          <a:lstStyle/>
          <a:p>
            <a:r>
              <a:rPr lang="en-US" b="1" dirty="0"/>
              <a:t>Never Quitting…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3" y="1828800"/>
            <a:ext cx="10884311" cy="4351337"/>
          </a:xfrm>
        </p:spPr>
        <p:txBody>
          <a:bodyPr>
            <a:normAutofit/>
          </a:bodyPr>
          <a:lstStyle/>
          <a:p>
            <a:pPr marL="236538" indent="-236538"/>
            <a:r>
              <a:rPr lang="en-US" altLang="en-US" sz="3000" i="1" dirty="0"/>
              <a:t>“Run with endurance…” </a:t>
            </a:r>
            <a:r>
              <a:rPr lang="en-US" altLang="en-US" sz="3000" dirty="0"/>
              <a:t>(Hebrews 12:1-2)</a:t>
            </a:r>
          </a:p>
          <a:p>
            <a:pPr marL="236538" indent="-236538"/>
            <a:r>
              <a:rPr lang="en-US" altLang="en-US" sz="3000" i="1" dirty="0"/>
              <a:t>“Do not throw away your confidence…”</a:t>
            </a:r>
            <a:r>
              <a:rPr lang="en-US" altLang="en-US" sz="3000" dirty="0"/>
              <a:t> (Hebrews 10:32-36)</a:t>
            </a:r>
          </a:p>
          <a:p>
            <a:pPr marL="236538" indent="-236538"/>
            <a:r>
              <a:rPr lang="en-US" altLang="en-US" sz="3000" dirty="0"/>
              <a:t>Keep pressing on! (Philippians 3:12-14)</a:t>
            </a:r>
          </a:p>
          <a:p>
            <a:pPr marL="236538" indent="-236538"/>
            <a:r>
              <a:rPr lang="en-US" altLang="en-US" sz="3000" dirty="0"/>
              <a:t>We’re one day closer! (Romans 13:11)</a:t>
            </a:r>
          </a:p>
        </p:txBody>
      </p:sp>
    </p:spTree>
    <p:extLst>
      <p:ext uri="{BB962C8B-B14F-4D97-AF65-F5344CB8AC3E}">
        <p14:creationId xmlns:p14="http://schemas.microsoft.com/office/powerpoint/2010/main" val="170215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2098"/>
          </a:xfrm>
        </p:spPr>
        <p:txBody>
          <a:bodyPr>
            <a:normAutofit/>
          </a:bodyPr>
          <a:lstStyle/>
          <a:p>
            <a:r>
              <a:rPr lang="en-US" b="1" dirty="0"/>
              <a:t>… Until We’re With God Forever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3" y="1828800"/>
            <a:ext cx="10884311" cy="4351337"/>
          </a:xfrm>
        </p:spPr>
        <p:txBody>
          <a:bodyPr>
            <a:normAutofit/>
          </a:bodyPr>
          <a:lstStyle/>
          <a:p>
            <a:pPr marL="236538" indent="-236538"/>
            <a:r>
              <a:rPr lang="en-US" altLang="en-US" sz="3000" i="1" dirty="0"/>
              <a:t>“…So we shall </a:t>
            </a:r>
            <a:r>
              <a:rPr lang="en-US" altLang="en-US" sz="3000" b="1" i="1" dirty="0"/>
              <a:t>always be with the Lord</a:t>
            </a:r>
            <a:r>
              <a:rPr lang="en-US" altLang="en-US" sz="3000" i="1" dirty="0"/>
              <a:t>.” </a:t>
            </a:r>
            <a:br>
              <a:rPr lang="en-US" altLang="en-US" sz="3000" i="1" dirty="0"/>
            </a:br>
            <a:r>
              <a:rPr lang="en-US" altLang="en-US" sz="3000" dirty="0"/>
              <a:t>(1 Thessalonians 4:17)</a:t>
            </a:r>
          </a:p>
          <a:p>
            <a:pPr marL="236538" indent="-236538"/>
            <a:r>
              <a:rPr lang="en-US" altLang="en-US" sz="3000" dirty="0"/>
              <a:t>Where we will “</a:t>
            </a:r>
            <a:r>
              <a:rPr lang="en-US" altLang="en-US" sz="3000" b="1" i="1" dirty="0"/>
              <a:t>cast our crowns before the Lord</a:t>
            </a:r>
            <a:r>
              <a:rPr lang="en-US" altLang="en-US" sz="3000" dirty="0"/>
              <a:t>”. </a:t>
            </a:r>
            <a:br>
              <a:rPr lang="en-US" altLang="en-US" sz="3000" dirty="0"/>
            </a:br>
            <a:r>
              <a:rPr lang="en-US" altLang="en-US" sz="3000" dirty="0"/>
              <a:t>(Revelation 4:10)</a:t>
            </a:r>
          </a:p>
          <a:p>
            <a:pPr marL="236538" indent="-236538"/>
            <a:r>
              <a:rPr lang="en-US" altLang="en-US" sz="3000" dirty="0"/>
              <a:t>We will reign with Him forever! (Revelation 22:5)</a:t>
            </a:r>
          </a:p>
        </p:txBody>
      </p:sp>
    </p:spTree>
    <p:extLst>
      <p:ext uri="{BB962C8B-B14F-4D97-AF65-F5344CB8AC3E}">
        <p14:creationId xmlns:p14="http://schemas.microsoft.com/office/powerpoint/2010/main" val="332130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James Is Written?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“To the 12 tribes who are </a:t>
            </a:r>
            <a:r>
              <a:rPr lang="en-US" sz="2800" b="1" i="1" dirty="0"/>
              <a:t>dispersed abroad</a:t>
            </a:r>
            <a:r>
              <a:rPr lang="en-US" sz="2800" i="1" dirty="0"/>
              <a:t>.” </a:t>
            </a:r>
            <a:r>
              <a:rPr lang="en-US" sz="2800" dirty="0"/>
              <a:t>(1:1; cf., 1 Peter 1:1) </a:t>
            </a:r>
            <a:br>
              <a:rPr lang="en-US" sz="2800" dirty="0"/>
            </a:br>
            <a:r>
              <a:rPr lang="en-US" sz="2800" dirty="0"/>
              <a:t>Written to </a:t>
            </a:r>
            <a:r>
              <a:rPr lang="en-US" sz="2800" i="1" dirty="0"/>
              <a:t>“</a:t>
            </a:r>
            <a:r>
              <a:rPr lang="en-US" sz="2800" b="1" i="1" dirty="0"/>
              <a:t>brethren</a:t>
            </a:r>
            <a:r>
              <a:rPr lang="en-US" sz="2800" i="1" dirty="0"/>
              <a:t>”</a:t>
            </a:r>
            <a:r>
              <a:rPr lang="en-US" sz="2800" dirty="0"/>
              <a:t> (15 times)</a:t>
            </a:r>
          </a:p>
          <a:p>
            <a:r>
              <a:rPr lang="en-US" sz="2800" dirty="0"/>
              <a:t>Purpose: </a:t>
            </a:r>
            <a:r>
              <a:rPr lang="en-US" sz="2800" i="1" dirty="0"/>
              <a:t>“… </a:t>
            </a:r>
            <a:r>
              <a:rPr lang="en-US" sz="2800" b="1" i="1" dirty="0"/>
              <a:t>so that you may be perfect and complete lacking in nothing</a:t>
            </a:r>
            <a:r>
              <a:rPr lang="en-US" sz="2800" i="1" dirty="0"/>
              <a:t>.”</a:t>
            </a:r>
            <a:r>
              <a:rPr lang="en-US" sz="2800" dirty="0"/>
              <a:t> (1:4)</a:t>
            </a:r>
          </a:p>
          <a:p>
            <a:r>
              <a:rPr lang="en-US" sz="2800" dirty="0"/>
              <a:t>“</a:t>
            </a:r>
            <a:r>
              <a:rPr lang="en-US" sz="2800" b="1" i="1" dirty="0"/>
              <a:t>Perfect</a:t>
            </a:r>
            <a:r>
              <a:rPr lang="en-US" sz="2800" dirty="0"/>
              <a:t>” - speaking of being complete, mature or full-grown.</a:t>
            </a:r>
          </a:p>
        </p:txBody>
      </p:sp>
    </p:spTree>
    <p:extLst>
      <p:ext uri="{BB962C8B-B14F-4D97-AF65-F5344CB8AC3E}">
        <p14:creationId xmlns:p14="http://schemas.microsoft.com/office/powerpoint/2010/main" val="17277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Chapter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Begins with the conflict of wanting to serve God yet living as a </a:t>
            </a:r>
            <a:r>
              <a:rPr lang="en-US" sz="2800" i="1" dirty="0"/>
              <a:t>“</a:t>
            </a:r>
            <a:r>
              <a:rPr lang="en-US" sz="2800" b="1" i="1" dirty="0"/>
              <a:t>friend of the world</a:t>
            </a:r>
            <a:r>
              <a:rPr lang="en-US" sz="2800" i="1" dirty="0"/>
              <a:t>”. </a:t>
            </a:r>
            <a:br>
              <a:rPr lang="en-US" sz="2800" i="1" dirty="0"/>
            </a:br>
            <a:r>
              <a:rPr lang="en-US" sz="2800" dirty="0"/>
              <a:t>(4:4; John 17:13ff)</a:t>
            </a:r>
          </a:p>
          <a:p>
            <a:r>
              <a:rPr lang="en-US" sz="2800" dirty="0"/>
              <a:t>James refers to such a Christian as an “</a:t>
            </a:r>
            <a:r>
              <a:rPr lang="en-US" sz="2800" b="1" i="1" dirty="0"/>
              <a:t>adulteress</a:t>
            </a:r>
            <a:r>
              <a:rPr lang="en-US" sz="2800" dirty="0"/>
              <a:t>” who is engaged in “</a:t>
            </a:r>
            <a:r>
              <a:rPr lang="en-US" sz="2800" b="1" dirty="0"/>
              <a:t>hostility</a:t>
            </a:r>
            <a:r>
              <a:rPr lang="en-US" sz="2800" dirty="0"/>
              <a:t>” with God. (4:4; 1 John 2:15)</a:t>
            </a:r>
          </a:p>
          <a:p>
            <a:r>
              <a:rPr lang="en-US" sz="2800" dirty="0"/>
              <a:t>James states that the solution to such spiritual infidelity is </a:t>
            </a:r>
            <a:r>
              <a:rPr lang="en-US" sz="2800" b="1" i="1" dirty="0"/>
              <a:t>“draw near to God and He will draw near to you.”</a:t>
            </a:r>
            <a:r>
              <a:rPr lang="en-US" sz="2800" dirty="0"/>
              <a:t> (4:8)</a:t>
            </a:r>
          </a:p>
        </p:txBody>
      </p:sp>
    </p:spTree>
    <p:extLst>
      <p:ext uri="{BB962C8B-B14F-4D97-AF65-F5344CB8AC3E}">
        <p14:creationId xmlns:p14="http://schemas.microsoft.com/office/powerpoint/2010/main" val="270574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59"/>
            <a:ext cx="9692640" cy="3542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How Do We </a:t>
            </a:r>
            <a:br>
              <a:rPr lang="en-US" sz="5400" dirty="0"/>
            </a:br>
            <a:r>
              <a:rPr lang="en-US" sz="5400" dirty="0"/>
              <a:t>Draw Near To God?</a:t>
            </a:r>
          </a:p>
        </p:txBody>
      </p:sp>
    </p:spTree>
    <p:extLst>
      <p:ext uri="{BB962C8B-B14F-4D97-AF65-F5344CB8AC3E}">
        <p14:creationId xmlns:p14="http://schemas.microsoft.com/office/powerpoint/2010/main" val="20527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Recognize Our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10050142" cy="466344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If you’re not as close to God as you use to be, rest assured, it’s not God who moved. (Hebrews 2:1)</a:t>
            </a:r>
          </a:p>
          <a:p>
            <a:r>
              <a:rPr lang="en-US" sz="2800" dirty="0"/>
              <a:t>If we have drawn close, we must draw yet closer. </a:t>
            </a:r>
            <a:br>
              <a:rPr lang="en-US" sz="2800" dirty="0"/>
            </a:br>
            <a:r>
              <a:rPr lang="en-US" sz="2800" dirty="0"/>
              <a:t>(1 Thessalonians 4:1)</a:t>
            </a:r>
          </a:p>
          <a:p>
            <a:r>
              <a:rPr lang="en-US" sz="2800" i="1" dirty="0"/>
              <a:t>“</a:t>
            </a:r>
            <a:r>
              <a:rPr lang="en-US" sz="2800" b="1" i="1" dirty="0"/>
              <a:t>Until Christ is formed in you</a:t>
            </a:r>
            <a:r>
              <a:rPr lang="en-US" sz="2800" i="1" dirty="0"/>
              <a:t>”. </a:t>
            </a:r>
            <a:r>
              <a:rPr lang="en-US" sz="2800" dirty="0"/>
              <a:t>(Galatians 4:19; Ephesians 4:13)</a:t>
            </a:r>
          </a:p>
          <a:p>
            <a:r>
              <a:rPr lang="en-US" sz="2800" dirty="0"/>
              <a:t>We must see our </a:t>
            </a:r>
            <a:r>
              <a:rPr lang="en-US" sz="2800" b="1" i="1" dirty="0"/>
              <a:t>“need”</a:t>
            </a:r>
            <a:r>
              <a:rPr lang="en-US" sz="2800" dirty="0"/>
              <a:t>! (Revelation 3:17; </a:t>
            </a:r>
            <a:br>
              <a:rPr lang="en-US" sz="2800" dirty="0"/>
            </a:br>
            <a:r>
              <a:rPr lang="en-US" sz="2800" dirty="0"/>
              <a:t>cf., Matthew 9:12-13; Psalms 70:4-5)</a:t>
            </a:r>
          </a:p>
          <a:p>
            <a:r>
              <a:rPr lang="en-US" sz="2800" dirty="0"/>
              <a:t>Willing to </a:t>
            </a:r>
            <a:r>
              <a:rPr lang="en-US" sz="2800" b="1" dirty="0"/>
              <a:t>diligently seek God</a:t>
            </a:r>
            <a:r>
              <a:rPr lang="en-US" sz="2800" dirty="0"/>
              <a:t>. (2 Chronicles 15:2; Jeremiah 29:13)</a:t>
            </a:r>
          </a:p>
        </p:txBody>
      </p:sp>
    </p:spTree>
    <p:extLst>
      <p:ext uri="{BB962C8B-B14F-4D97-AF65-F5344CB8AC3E}">
        <p14:creationId xmlns:p14="http://schemas.microsoft.com/office/powerpoint/2010/main" val="46767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 A Heart Of Humility &amp;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902657" cy="4351337"/>
          </a:xfrm>
        </p:spPr>
        <p:txBody>
          <a:bodyPr>
            <a:normAutofit/>
          </a:bodyPr>
          <a:lstStyle/>
          <a:p>
            <a:r>
              <a:rPr lang="en-US" sz="2800" dirty="0"/>
              <a:t>We can’t draw closer with a proud heart! Reconciliation begins with humility.</a:t>
            </a:r>
          </a:p>
          <a:p>
            <a:r>
              <a:rPr lang="en-US" altLang="en-US" sz="2800" dirty="0"/>
              <a:t>“</a:t>
            </a:r>
            <a:r>
              <a:rPr lang="en-US" altLang="en-US" sz="2800" b="1" i="1" dirty="0"/>
              <a:t>God</a:t>
            </a:r>
            <a:r>
              <a:rPr lang="en-US" altLang="en-US" sz="2800" i="1" dirty="0"/>
              <a:t> is opposed to the proud, but </a:t>
            </a:r>
            <a:r>
              <a:rPr lang="en-US" altLang="en-US" sz="2800" b="1" i="1" dirty="0"/>
              <a:t>gives grace to the humble</a:t>
            </a:r>
            <a:r>
              <a:rPr lang="en-US" altLang="en-US" sz="2800" i="1" dirty="0"/>
              <a:t>.  </a:t>
            </a:r>
            <a:r>
              <a:rPr lang="en-US" altLang="en-US" sz="2800" b="1" i="1" dirty="0"/>
              <a:t>Submit therefore to God</a:t>
            </a:r>
            <a:r>
              <a:rPr lang="en-US" altLang="en-US" sz="2800" i="1" dirty="0"/>
              <a:t>. Resist the devil and he will flee from you. Draw near to God and He will draw near to you…</a:t>
            </a:r>
            <a:r>
              <a:rPr lang="en-US" altLang="en-US" sz="2800" b="1" i="1" dirty="0"/>
              <a:t>Humble yourselves in the presence of the Lord, and He will exalt you</a:t>
            </a:r>
            <a:r>
              <a:rPr lang="en-US" altLang="en-US" sz="2800" dirty="0"/>
              <a:t>” (</a:t>
            </a:r>
            <a:r>
              <a:rPr lang="en-US" altLang="en-US" sz="2800" b="1" dirty="0"/>
              <a:t>James 4:6-10</a:t>
            </a:r>
            <a:r>
              <a:rPr lang="en-US" altLang="en-US" sz="2800" dirty="0"/>
              <a:t>).  </a:t>
            </a:r>
          </a:p>
          <a:p>
            <a:r>
              <a:rPr lang="en-US" sz="2800" b="1" dirty="0"/>
              <a:t>Pride destroys relationships</a:t>
            </a:r>
            <a:r>
              <a:rPr lang="en-US" sz="2800" dirty="0"/>
              <a:t>. (Romans 12:3, 16)</a:t>
            </a:r>
          </a:p>
          <a:p>
            <a:r>
              <a:rPr lang="en-US" sz="2800" b="1" dirty="0"/>
              <a:t>God is opposed to the proud</a:t>
            </a:r>
            <a:r>
              <a:rPr lang="en-US" sz="2800" dirty="0"/>
              <a:t>! (1 Peter 5:5-6)</a:t>
            </a:r>
          </a:p>
        </p:txBody>
      </p:sp>
    </p:spTree>
    <p:extLst>
      <p:ext uri="{BB962C8B-B14F-4D97-AF65-F5344CB8AC3E}">
        <p14:creationId xmlns:p14="http://schemas.microsoft.com/office/powerpoint/2010/main" val="427048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2098"/>
          </a:xfrm>
        </p:spPr>
        <p:txBody>
          <a:bodyPr/>
          <a:lstStyle/>
          <a:p>
            <a:r>
              <a:rPr lang="en-US" b="1" dirty="0"/>
              <a:t>Overcome Temptation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10050142" cy="4351337"/>
          </a:xfrm>
        </p:spPr>
        <p:txBody>
          <a:bodyPr>
            <a:normAutofit lnSpcReduction="10000"/>
          </a:bodyPr>
          <a:lstStyle/>
          <a:p>
            <a:pPr marL="236538" indent="-236538"/>
            <a:r>
              <a:rPr lang="en-US" altLang="en-US" sz="3200" dirty="0"/>
              <a:t>Choose to say “no” to Satan – </a:t>
            </a:r>
            <a:r>
              <a:rPr lang="en-US" altLang="en-US" sz="3200" b="1" dirty="0"/>
              <a:t>he can be resisted</a:t>
            </a:r>
            <a:r>
              <a:rPr lang="en-US" altLang="en-US" sz="3200" dirty="0"/>
              <a:t>.</a:t>
            </a:r>
          </a:p>
          <a:p>
            <a:pPr marL="236538" indent="-236538"/>
            <a:r>
              <a:rPr lang="en-US" altLang="en-US" sz="3200" dirty="0"/>
              <a:t>James wrote, “</a:t>
            </a:r>
            <a:r>
              <a:rPr lang="en-US" altLang="en-US" sz="3200" b="1" i="1" dirty="0"/>
              <a:t>resist the devil </a:t>
            </a:r>
            <a:r>
              <a:rPr lang="en-US" altLang="en-US" sz="3200" i="1" dirty="0"/>
              <a:t>and he will flee from you</a:t>
            </a:r>
            <a:r>
              <a:rPr lang="en-US" altLang="en-US" sz="3200" dirty="0"/>
              <a:t>” (James 4:7).</a:t>
            </a:r>
          </a:p>
          <a:p>
            <a:pPr marL="914400" lvl="1" indent="-457200"/>
            <a:r>
              <a:rPr lang="en-US" altLang="en-US" sz="2800" dirty="0"/>
              <a:t>We cannot continue to give way to sin and walk in darkness and ever hope to draw near to Him.</a:t>
            </a:r>
          </a:p>
          <a:p>
            <a:pPr marL="236538" indent="-236538"/>
            <a:r>
              <a:rPr lang="en-US" altLang="en-US" sz="3000" b="1" dirty="0"/>
              <a:t>We can’t be ignorant</a:t>
            </a:r>
            <a:r>
              <a:rPr lang="en-US" altLang="en-US" sz="3000" dirty="0"/>
              <a:t>! (2 Cor. 2:11; 1 Peter 5:8)</a:t>
            </a:r>
          </a:p>
          <a:p>
            <a:pPr marL="236538" indent="-236538"/>
            <a:r>
              <a:rPr lang="en-US" altLang="en-US" sz="3000" dirty="0"/>
              <a:t>“</a:t>
            </a:r>
            <a:r>
              <a:rPr lang="en-US" altLang="en-US" sz="3000" b="1" i="1" dirty="0"/>
              <a:t>Fight the good fight</a:t>
            </a:r>
            <a:r>
              <a:rPr lang="en-US" altLang="en-US" sz="3000" dirty="0"/>
              <a:t>”! (1 Timothy 6:12)</a:t>
            </a:r>
          </a:p>
          <a:p>
            <a:pPr marL="236538" indent="-236538"/>
            <a:r>
              <a:rPr lang="en-US" altLang="en-US" sz="3000" dirty="0"/>
              <a:t>Denying Satan is to </a:t>
            </a:r>
            <a:r>
              <a:rPr lang="en-US" altLang="en-US" sz="3000" b="1" dirty="0"/>
              <a:t>deny self</a:t>
            </a:r>
            <a:r>
              <a:rPr lang="en-US" altLang="en-US" sz="3000" dirty="0"/>
              <a:t>! (Matthew 16:24-25)</a:t>
            </a:r>
          </a:p>
        </p:txBody>
      </p:sp>
    </p:spTree>
    <p:extLst>
      <p:ext uri="{BB962C8B-B14F-4D97-AF65-F5344CB8AC3E}">
        <p14:creationId xmlns:p14="http://schemas.microsoft.com/office/powerpoint/2010/main" val="109238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2098"/>
          </a:xfrm>
        </p:spPr>
        <p:txBody>
          <a:bodyPr/>
          <a:lstStyle/>
          <a:p>
            <a:r>
              <a:rPr lang="en-US" b="1" dirty="0"/>
              <a:t>Repentance Is Demanded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828800"/>
            <a:ext cx="10279626" cy="4351337"/>
          </a:xfrm>
        </p:spPr>
        <p:txBody>
          <a:bodyPr>
            <a:normAutofit/>
          </a:bodyPr>
          <a:lstStyle/>
          <a:p>
            <a:pPr marL="236538" indent="-236538"/>
            <a:r>
              <a:rPr lang="en-US" altLang="en-US" sz="3000" dirty="0"/>
              <a:t>James 4:8-9, </a:t>
            </a:r>
            <a:r>
              <a:rPr lang="en-US" altLang="en-US" sz="3000" i="1" dirty="0"/>
              <a:t>“</a:t>
            </a:r>
            <a:r>
              <a:rPr lang="en-US" altLang="en-US" sz="3000" b="1" i="1" dirty="0"/>
              <a:t>Draw near to God and He will draw near to you</a:t>
            </a:r>
            <a:r>
              <a:rPr lang="en-US" altLang="en-US" sz="3000" i="1" dirty="0"/>
              <a:t>. </a:t>
            </a:r>
            <a:r>
              <a:rPr lang="en-US" altLang="en-US" sz="3000" b="1" i="1" dirty="0"/>
              <a:t>Cleanse your hands, you sinners; and purify your hearts, you double-minded</a:t>
            </a:r>
            <a:r>
              <a:rPr lang="en-US" altLang="en-US" sz="3000" i="1" dirty="0"/>
              <a:t>. Be </a:t>
            </a:r>
            <a:r>
              <a:rPr lang="en-US" altLang="en-US" sz="3000" b="1" i="1" dirty="0"/>
              <a:t>miserable</a:t>
            </a:r>
            <a:r>
              <a:rPr lang="en-US" altLang="en-US" sz="3000" i="1" dirty="0"/>
              <a:t> and </a:t>
            </a:r>
            <a:r>
              <a:rPr lang="en-US" altLang="en-US" sz="3000" b="1" i="1" dirty="0"/>
              <a:t>mourn</a:t>
            </a:r>
            <a:r>
              <a:rPr lang="en-US" altLang="en-US" sz="3000" i="1" dirty="0"/>
              <a:t> and </a:t>
            </a:r>
            <a:r>
              <a:rPr lang="en-US" altLang="en-US" sz="3000" b="1" i="1" dirty="0"/>
              <a:t>weep</a:t>
            </a:r>
            <a:r>
              <a:rPr lang="en-US" altLang="en-US" sz="3000" i="1" dirty="0"/>
              <a:t>; let your laughter be turned into mourning, and your joy to gloom.”</a:t>
            </a:r>
          </a:p>
          <a:p>
            <a:pPr marL="236538" indent="-236538"/>
            <a:r>
              <a:rPr lang="en-US" altLang="en-US" sz="3000" dirty="0"/>
              <a:t>Sin is what </a:t>
            </a:r>
            <a:r>
              <a:rPr lang="en-US" altLang="en-US" sz="3000" b="1" dirty="0"/>
              <a:t>separates man from God. </a:t>
            </a:r>
            <a:r>
              <a:rPr lang="en-US" altLang="en-US" sz="3000" dirty="0"/>
              <a:t>(Isaiah 59:1-2)</a:t>
            </a:r>
          </a:p>
          <a:p>
            <a:pPr marL="236538" indent="-236538"/>
            <a:r>
              <a:rPr lang="en-US" altLang="en-US" sz="3000" dirty="0"/>
              <a:t>Need for </a:t>
            </a:r>
            <a:r>
              <a:rPr lang="en-US" altLang="en-US" sz="3000" b="1" dirty="0"/>
              <a:t>purity and holiness</a:t>
            </a:r>
            <a:r>
              <a:rPr lang="en-US" altLang="en-US" sz="3000" dirty="0"/>
              <a:t>. (1 John 3:3; 2 Cor. 7:1)</a:t>
            </a:r>
          </a:p>
        </p:txBody>
      </p:sp>
    </p:spTree>
    <p:extLst>
      <p:ext uri="{BB962C8B-B14F-4D97-AF65-F5344CB8AC3E}">
        <p14:creationId xmlns:p14="http://schemas.microsoft.com/office/powerpoint/2010/main" val="241051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4BD2-53DF-7A40-C397-4929FBE2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2098"/>
          </a:xfrm>
        </p:spPr>
        <p:txBody>
          <a:bodyPr/>
          <a:lstStyle/>
          <a:p>
            <a:r>
              <a:rPr lang="en-US" b="1" dirty="0"/>
              <a:t>Loving Not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93DD-EA71-7445-4161-473A3912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828800"/>
            <a:ext cx="10279626" cy="4351337"/>
          </a:xfrm>
        </p:spPr>
        <p:txBody>
          <a:bodyPr>
            <a:normAutofit/>
          </a:bodyPr>
          <a:lstStyle/>
          <a:p>
            <a:pPr marL="236538" indent="-236538"/>
            <a:r>
              <a:rPr lang="en-US" altLang="en-US" sz="3000" dirty="0"/>
              <a:t>James 4:4, </a:t>
            </a:r>
            <a:r>
              <a:rPr lang="en-US" altLang="en-US" sz="3000" i="1" dirty="0"/>
              <a:t>“… </a:t>
            </a:r>
            <a:r>
              <a:rPr lang="en-US" altLang="en-US" sz="3000" b="1" i="1" dirty="0"/>
              <a:t>friendship with the world is hostility toward God</a:t>
            </a:r>
            <a:r>
              <a:rPr lang="en-US" altLang="en-US" sz="3000" i="1" dirty="0"/>
              <a:t>… a </a:t>
            </a:r>
            <a:r>
              <a:rPr lang="en-US" altLang="en-US" sz="3000" b="1" i="1" dirty="0"/>
              <a:t>friend of the world makes himself an enemy of God</a:t>
            </a:r>
            <a:r>
              <a:rPr lang="en-US" altLang="en-US" sz="3000" i="1" dirty="0"/>
              <a:t>.”</a:t>
            </a:r>
          </a:p>
          <a:p>
            <a:pPr marL="236538" indent="-236538"/>
            <a:r>
              <a:rPr lang="en-US" altLang="en-US" sz="3000" dirty="0"/>
              <a:t>“</a:t>
            </a:r>
            <a:r>
              <a:rPr lang="en-US" altLang="en-US" sz="3000" b="1" i="1" dirty="0"/>
              <a:t>Do not love the world </a:t>
            </a:r>
            <a:r>
              <a:rPr lang="en-US" altLang="en-US" sz="3000" i="1" dirty="0"/>
              <a:t>nor </a:t>
            </a:r>
            <a:r>
              <a:rPr lang="en-US" altLang="en-US" sz="3000" b="1" i="1" dirty="0"/>
              <a:t>the things in the world</a:t>
            </a:r>
            <a:r>
              <a:rPr lang="en-US" altLang="en-US" sz="3000" i="1" dirty="0"/>
              <a:t>. If anyone loves the world, </a:t>
            </a:r>
            <a:r>
              <a:rPr lang="en-US" altLang="en-US" sz="3000" b="1" i="1" dirty="0"/>
              <a:t>the love of the Father is not in Him</a:t>
            </a:r>
            <a:r>
              <a:rPr lang="en-US" altLang="en-US" sz="3000" dirty="0"/>
              <a:t>.” </a:t>
            </a:r>
            <a:r>
              <a:rPr lang="en-US" altLang="en-US" sz="2800" dirty="0"/>
              <a:t>(1 John 2:15; cf., Luke 18:22-23; 2 Tim. 4:10)</a:t>
            </a:r>
            <a:endParaRPr lang="en-US" altLang="en-US" sz="3000" dirty="0"/>
          </a:p>
          <a:p>
            <a:pPr marL="236538" indent="-236538"/>
            <a:r>
              <a:rPr lang="en-US" altLang="en-US" sz="3000" b="1" dirty="0"/>
              <a:t>Spiritually transformed</a:t>
            </a:r>
            <a:r>
              <a:rPr lang="en-US" altLang="en-US" sz="3000" dirty="0"/>
              <a:t>. (Romans 12:1-2)</a:t>
            </a:r>
          </a:p>
        </p:txBody>
      </p:sp>
    </p:spTree>
    <p:extLst>
      <p:ext uri="{BB962C8B-B14F-4D97-AF65-F5344CB8AC3E}">
        <p14:creationId xmlns:p14="http://schemas.microsoft.com/office/powerpoint/2010/main" val="284515588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17B96-44E1-4D27-8275-49488FA5EBD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 design</Template>
  <TotalTime>3123</TotalTime>
  <Words>1130</Words>
  <Application>Microsoft Office PowerPoint</Application>
  <PresentationFormat>Widescreen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Wingdings 2</vt:lpstr>
      <vt:lpstr>View</vt:lpstr>
      <vt:lpstr>Drawing Near To God</vt:lpstr>
      <vt:lpstr>Why James Is Written?</vt:lpstr>
      <vt:lpstr>James Chapter 4</vt:lpstr>
      <vt:lpstr>How Do We  Draw Near To God?</vt:lpstr>
      <vt:lpstr>Recognize Our Responsibility</vt:lpstr>
      <vt:lpstr>Develop A Heart Of Humility &amp; Submission</vt:lpstr>
      <vt:lpstr>Overcome Temptation</vt:lpstr>
      <vt:lpstr>Repentance Is Demanded</vt:lpstr>
      <vt:lpstr>Loving Not The World</vt:lpstr>
      <vt:lpstr>Feeding On God’s Word</vt:lpstr>
      <vt:lpstr>Redeeming The Time…</vt:lpstr>
      <vt:lpstr>Never Quitting…</vt:lpstr>
      <vt:lpstr>… Until We’re With God Forever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Near To God</dc:title>
  <dc:creator>Chris Simmons</dc:creator>
  <cp:lastModifiedBy>Chris Simmons</cp:lastModifiedBy>
  <cp:revision>9</cp:revision>
  <cp:lastPrinted>2022-07-17T21:11:52Z</cp:lastPrinted>
  <dcterms:created xsi:type="dcterms:W3CDTF">2022-07-09T01:01:36Z</dcterms:created>
  <dcterms:modified xsi:type="dcterms:W3CDTF">2022-08-24T18:20:13Z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