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handoutMasterIdLst>
    <p:handoutMasterId r:id="rId14"/>
  </p:handoutMasterIdLst>
  <p:sldIdLst>
    <p:sldId id="256" r:id="rId2"/>
    <p:sldId id="261" r:id="rId3"/>
    <p:sldId id="295" r:id="rId4"/>
    <p:sldId id="303" r:id="rId5"/>
    <p:sldId id="304" r:id="rId6"/>
    <p:sldId id="297" r:id="rId7"/>
    <p:sldId id="298" r:id="rId8"/>
    <p:sldId id="296" r:id="rId9"/>
    <p:sldId id="300" r:id="rId10"/>
    <p:sldId id="301" r:id="rId11"/>
    <p:sldId id="299" r:id="rId12"/>
  </p:sldIdLst>
  <p:sldSz cx="9144000" cy="5143500" type="screen16x9"/>
  <p:notesSz cx="7102475" cy="9388475"/>
  <p:embeddedFontLst>
    <p:embeddedFont>
      <p:font typeface="Calibri" panose="020F0502020204030204" pitchFamily="34" charset="0"/>
      <p:regular r:id="rId15"/>
      <p:bold r:id="rId16"/>
      <p:italic r:id="rId17"/>
      <p:boldItalic r:id="rId18"/>
    </p:embeddedFont>
    <p:embeddedFont>
      <p:font typeface="Encode Sans" panose="020B0604020202020204" charset="0"/>
      <p:regular r:id="rId19"/>
      <p:bold r:id="rId20"/>
    </p:embeddedFont>
    <p:embeddedFont>
      <p:font typeface="Encode Sans Condensed Thin" panose="020B0604020202020204" charset="0"/>
      <p:regular r:id="rId21"/>
      <p:bold r:id="rId22"/>
    </p:embeddedFont>
    <p:embeddedFont>
      <p:font typeface="Garamond" panose="02020404030301010803" pitchFamily="18" charset="0"/>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C10CB1-0B8A-4461-BEDC-C1B61E8207B3}">
  <a:tblStyle styleId="{0EC10CB1-0B8A-4461-BEDC-C1B61E8207B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CE2ADBB-B701-4FE1-8DC0-B7F9EDC07F6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5009" autoAdjust="0"/>
  </p:normalViewPr>
  <p:slideViewPr>
    <p:cSldViewPr snapToGrid="0">
      <p:cViewPr varScale="1">
        <p:scale>
          <a:sx n="91" d="100"/>
          <a:sy n="91" d="100"/>
        </p:scale>
        <p:origin x="7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font" Target="fonts/font8.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284F5B-4BC5-42E6-8AD2-301FACFDFE37}"/>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F24FED-AE60-8890-9A87-AEE31F137F9D}"/>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r>
              <a:rPr lang="en-US"/>
              <a:t>06/19/22am</a:t>
            </a:r>
          </a:p>
        </p:txBody>
      </p:sp>
      <p:sp>
        <p:nvSpPr>
          <p:cNvPr id="4" name="Footer Placeholder 3">
            <a:extLst>
              <a:ext uri="{FF2B5EF4-FFF2-40B4-BE49-F238E27FC236}">
                <a16:creationId xmlns:a16="http://schemas.microsoft.com/office/drawing/2014/main" id="{A7F7B6A5-3D5F-6D73-3A1A-964238EBB769}"/>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r>
              <a:rPr lang="en-US"/>
              <a:t>Who Is The Holy Spirit?</a:t>
            </a:r>
          </a:p>
        </p:txBody>
      </p:sp>
      <p:sp>
        <p:nvSpPr>
          <p:cNvPr id="5" name="Slide Number Placeholder 4">
            <a:extLst>
              <a:ext uri="{FF2B5EF4-FFF2-40B4-BE49-F238E27FC236}">
                <a16:creationId xmlns:a16="http://schemas.microsoft.com/office/drawing/2014/main" id="{A3BE9FA3-FC01-0FB1-EBA7-E783847EC825}"/>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40A7948C-0F35-4816-9A65-5F06C1CFC89C}" type="slidenum">
              <a:rPr lang="en-US" smtClean="0"/>
              <a:t>‹#›</a:t>
            </a:fld>
            <a:endParaRPr lang="en-US"/>
          </a:p>
        </p:txBody>
      </p:sp>
    </p:spTree>
    <p:extLst>
      <p:ext uri="{BB962C8B-B14F-4D97-AF65-F5344CB8AC3E}">
        <p14:creationId xmlns:p14="http://schemas.microsoft.com/office/powerpoint/2010/main" val="25449407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The Holy Spirit would continue the work that Jesus began. </a:t>
            </a:r>
          </a:p>
          <a:p>
            <a:pPr marL="0" indent="0">
              <a:buNone/>
            </a:pPr>
            <a:r>
              <a:rPr lang="en-US" dirty="0"/>
              <a:t>15:26 - The Spirit proceeds from the Father. In this verse we see the uniqueness of the Father, Son (Jesus Christ) and the Spirit.</a:t>
            </a:r>
          </a:p>
          <a:p>
            <a:pPr marL="0" indent="0">
              <a:buNone/>
            </a:pPr>
            <a:endParaRPr lang="en-US" dirty="0"/>
          </a:p>
          <a:p>
            <a:pPr marL="0" indent="0">
              <a:buNone/>
            </a:pPr>
            <a:r>
              <a:rPr lang="en-US" dirty="0"/>
              <a:t>“If there is” actually means “since there is”</a:t>
            </a:r>
            <a:endParaRPr dirty="0"/>
          </a:p>
        </p:txBody>
      </p:sp>
    </p:spTree>
    <p:extLst>
      <p:ext uri="{BB962C8B-B14F-4D97-AF65-F5344CB8AC3E}">
        <p14:creationId xmlns:p14="http://schemas.microsoft.com/office/powerpoint/2010/main" val="2693350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300" dirty="0"/>
              <a:t>John 1:30-34</a:t>
            </a:r>
          </a:p>
          <a:p>
            <a:pPr marL="0" indent="0">
              <a:buNone/>
            </a:pPr>
            <a:r>
              <a:rPr lang="en-US" sz="1300" dirty="0"/>
              <a:t>"This is He on behalf of whom I said, 'After me comes a Man who has a higher rank than I, for He existed before me.' 31 "I did not recognize Him, but so that He might be manifested to Israel, I came baptizing in water." 32 John testified saying, "I have seen the Spirit descending as a dove out of heaven, and He remained upon Him. 33 "I did not recognize Him, but He who sent me to baptize in water said to me, 'He upon whom you see the Spirit descending and remaining upon Him, this is the One who baptizes in the Holy Spirit.' 34 "I myself have seen, and have testified that this is the Son of God." </a:t>
            </a:r>
          </a:p>
          <a:p>
            <a:pPr marL="0" indent="0">
              <a:buNone/>
            </a:pPr>
            <a:endParaRPr lang="en-US" sz="1300" dirty="0"/>
          </a:p>
          <a:p>
            <a:pPr marL="0" indent="0">
              <a:buNone/>
            </a:pPr>
            <a:r>
              <a:rPr lang="en-US" sz="1300" dirty="0"/>
              <a:t>Matt 3:16-17</a:t>
            </a:r>
          </a:p>
          <a:p>
            <a:pPr marL="0" indent="0">
              <a:buNone/>
            </a:pPr>
            <a:r>
              <a:rPr lang="en-US" sz="1300" dirty="0"/>
              <a:t>After being baptized, Jesus came up immediately from the water; and behold, the heavens were opened, and he saw the Spirit of God descending as a dove and lighting on Him, 17 and behold, a voice out of the heavens said, "This is My beloved Son, in whom I am well-pleased."</a:t>
            </a:r>
          </a:p>
          <a:p>
            <a:pPr marL="0" indent="0">
              <a:buNone/>
            </a:pPr>
            <a:endParaRPr lang="en-US" sz="1300" dirty="0"/>
          </a:p>
          <a:p>
            <a:pPr marL="0" indent="0">
              <a:buNone/>
            </a:pPr>
            <a:r>
              <a:rPr lang="en-US" sz="1300" dirty="0"/>
              <a:t>Matt 12:30-31</a:t>
            </a:r>
          </a:p>
          <a:p>
            <a:pPr marL="0" indent="0">
              <a:buNone/>
            </a:pPr>
            <a:r>
              <a:rPr lang="en-US" sz="1300" dirty="0"/>
              <a:t>"He who is not with Me is against Me; and he who does not gather with Me scatters. </a:t>
            </a:r>
          </a:p>
          <a:p>
            <a:pPr marL="0" indent="0">
              <a:buNone/>
            </a:pPr>
            <a:r>
              <a:rPr lang="en-US" sz="1300" dirty="0"/>
              <a:t>31 "Therefore I say to you, any sin and blasphemy shall be forgiven people, but blasphemy against the Spirit shall not be forgiven. </a:t>
            </a:r>
          </a:p>
          <a:p>
            <a:pPr marL="0" indent="0">
              <a:buNone/>
            </a:pPr>
            <a:r>
              <a:rPr lang="en-US" sz="1300" dirty="0"/>
              <a:t>Blasphemy - vilification against God.</a:t>
            </a:r>
          </a:p>
          <a:p>
            <a:pPr marL="0" indent="0">
              <a:buNone/>
            </a:pPr>
            <a:endParaRPr lang="en-US" sz="1300" dirty="0"/>
          </a:p>
          <a:p>
            <a:pPr marL="0" indent="0">
              <a:buNone/>
            </a:pPr>
            <a:endParaRPr lang="en-US" dirty="0"/>
          </a:p>
          <a:p>
            <a:pPr marL="0" indent="0">
              <a:buNone/>
            </a:pPr>
            <a:endParaRPr lang="en-US" dirty="0"/>
          </a:p>
          <a:p>
            <a:pPr marL="0" indent="0">
              <a:buNone/>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300" dirty="0"/>
              <a:t>The Holy Spirit would continue the work that Jesus began. </a:t>
            </a:r>
          </a:p>
          <a:p>
            <a:pPr marL="0" indent="0">
              <a:buNone/>
            </a:pPr>
            <a:r>
              <a:rPr lang="en-US" sz="1300" dirty="0"/>
              <a:t>15:26 - The Spirit proceeds from the Father. In this verse we see the uniqueness of the Father, Son (Jesus Christ) and the Spirit.</a:t>
            </a:r>
          </a:p>
          <a:p>
            <a:pPr marL="0" indent="0">
              <a:buNone/>
            </a:pPr>
            <a:endParaRPr lang="en-US" sz="1300" dirty="0"/>
          </a:p>
          <a:p>
            <a:pPr marL="0" indent="0">
              <a:buNone/>
            </a:pPr>
            <a:endParaRPr lang="en-US" sz="1300" dirty="0"/>
          </a:p>
          <a:p>
            <a:pPr marL="0" indent="0">
              <a:buNone/>
            </a:pPr>
            <a:endParaRPr lang="en-US" sz="13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363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300" dirty="0"/>
              <a:t>Timeline - Acts 1:3, Jesus was with them 40 days before His ascension. Day of Pentecost, Acts 2, 50 days after the Passover. 10 days therefore between the ascension (i.e., “not many days from now”; 1:5)</a:t>
            </a:r>
          </a:p>
          <a:p>
            <a:pPr marL="0" indent="0">
              <a:buNone/>
            </a:pPr>
            <a:endParaRPr lang="en-US" sz="1300" dirty="0"/>
          </a:p>
          <a:p>
            <a:pPr marL="0" indent="0">
              <a:buNone/>
            </a:pPr>
            <a:r>
              <a:rPr lang="en-US" sz="1300" dirty="0"/>
              <a:t>Receive - a point developed later that that the Holy Spirit can be rejected or received. He does not force Himself on us.</a:t>
            </a:r>
          </a:p>
          <a:p>
            <a:pPr marL="0" indent="0">
              <a:buNone/>
            </a:pPr>
            <a:endParaRPr lang="en-US" sz="1300" dirty="0"/>
          </a:p>
          <a:p>
            <a:pPr marL="0" indent="0">
              <a:buNone/>
            </a:pPr>
            <a:r>
              <a:rPr lang="en-US" sz="1300" dirty="0"/>
              <a:t>John 20:21-23</a:t>
            </a:r>
          </a:p>
          <a:p>
            <a:pPr marL="0" indent="0">
              <a:buNone/>
            </a:pPr>
            <a:r>
              <a:rPr lang="en-US" sz="1300" dirty="0"/>
              <a:t>So Jesus said to them again, "Peace be with you; as the Father has sent Me, I also send you."  22 And when He had said this, He breathed on them and said to them, "Receive the Holy Spirit. </a:t>
            </a:r>
          </a:p>
          <a:p>
            <a:pPr marL="0" indent="0">
              <a:buNone/>
            </a:pPr>
            <a:endParaRPr lang="en-US" sz="1300" dirty="0"/>
          </a:p>
          <a:p>
            <a:pPr marL="0" indent="0">
              <a:buNone/>
            </a:pPr>
            <a:r>
              <a:rPr lang="en-US" sz="1300" dirty="0"/>
              <a:t>John 20:22</a:t>
            </a:r>
          </a:p>
          <a:p>
            <a:pPr marL="0" indent="0">
              <a:buNone/>
            </a:pPr>
            <a:endParaRPr lang="en-US" sz="1300" dirty="0"/>
          </a:p>
          <a:p>
            <a:pPr marL="0" indent="0">
              <a:buNone/>
            </a:pPr>
            <a:r>
              <a:rPr lang="en-US" sz="1300" dirty="0"/>
              <a:t>[He breathed on them] It was </a:t>
            </a:r>
            <a:r>
              <a:rPr lang="en-US" sz="1300" b="1" dirty="0"/>
              <a:t>customary for the prophets to use some significant act to represent the nature of their message</a:t>
            </a:r>
            <a:r>
              <a:rPr lang="en-US" sz="1300" dirty="0"/>
              <a:t>. See </a:t>
            </a:r>
            <a:r>
              <a:rPr lang="en-US" sz="1300" dirty="0" err="1"/>
              <a:t>Jer</a:t>
            </a:r>
            <a:r>
              <a:rPr lang="en-US" sz="1300" dirty="0"/>
              <a:t> 13; 18, etc. In this case the act of </a:t>
            </a:r>
            <a:r>
              <a:rPr lang="en-US" sz="1300" b="1" dirty="0"/>
              <a:t>breathing was used to represent the nature of the influence that would come upon them, and the source of that influence</a:t>
            </a:r>
            <a:r>
              <a:rPr lang="en-US" sz="1300" dirty="0"/>
              <a:t>. When man was created, God breathed into him the breath of life, Gen 2:7. The word rendered "spirit" in the Scriptures denotes wind, air, breath, as well as Spirit. Hence, the operations of the Holy Spirit are compared to the wind, John 3:8; Acts 2:2.</a:t>
            </a:r>
          </a:p>
          <a:p>
            <a:pPr marL="0" indent="0">
              <a:buNone/>
            </a:pPr>
            <a:endParaRPr lang="en-US" sz="1300" dirty="0"/>
          </a:p>
          <a:p>
            <a:pPr marL="0" indent="0">
              <a:buNone/>
            </a:pPr>
            <a:r>
              <a:rPr lang="en-US" sz="1300" dirty="0"/>
              <a:t>[Receive ye the Holy Ghost] His breathing on them was a certain </a:t>
            </a:r>
            <a:r>
              <a:rPr lang="en-US" sz="1300" b="1" dirty="0"/>
              <a:t>sign or pledge that they would be endowed with the influences of the Holy Spirit</a:t>
            </a:r>
            <a:r>
              <a:rPr lang="en-US" sz="1300" dirty="0"/>
              <a:t>. Compare Acts 1:4; 2:1. (from </a:t>
            </a:r>
            <a:r>
              <a:rPr lang="en-US" sz="1300" b="1" dirty="0"/>
              <a:t>Barnes' Notes</a:t>
            </a:r>
            <a:r>
              <a:rPr lang="en-US" sz="1300" dirty="0"/>
              <a:t>,)</a:t>
            </a:r>
          </a:p>
          <a:p>
            <a:pPr marL="0" indent="0">
              <a:buNone/>
            </a:pPr>
            <a:endParaRPr dirty="0"/>
          </a:p>
        </p:txBody>
      </p:sp>
    </p:spTree>
    <p:extLst>
      <p:ext uri="{BB962C8B-B14F-4D97-AF65-F5344CB8AC3E}">
        <p14:creationId xmlns:p14="http://schemas.microsoft.com/office/powerpoint/2010/main" val="2642286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Timeline - Acts 1:3, Jesus was with them 40 days before His ascension. Day of Pentecost, Acts 2, 50 days after the Passover. 10 days therefore between the ascension (i.e., “not many days from now”; 1:5)</a:t>
            </a:r>
            <a:endParaRPr dirty="0"/>
          </a:p>
        </p:txBody>
      </p:sp>
    </p:spTree>
    <p:extLst>
      <p:ext uri="{BB962C8B-B14F-4D97-AF65-F5344CB8AC3E}">
        <p14:creationId xmlns:p14="http://schemas.microsoft.com/office/powerpoint/2010/main" val="275896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3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As someone else stated about this context; “If the Father is the Spirit and the Spirit the Father, and Jesus is the Father and the Father is Jesus, and if Jesus is the Spirit and the Spirit is Jesus, if all are one person, </a:t>
            </a:r>
            <a:r>
              <a:rPr lang="en-US" sz="13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we have quite a predicament</a:t>
            </a:r>
            <a:r>
              <a:rPr lang="en-US" sz="13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How true!</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a:p>
            <a:pPr marL="0" indent="0" defTabSz="942289">
              <a:buNone/>
              <a:defRPr/>
            </a:pP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If God is one person and not three, that passage would read: “And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will pray to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myself</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and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 myself</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shall give you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myself</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that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 myself</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may abide with you forever. Nevertheless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tell you the truth: it is expedient for you that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 </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go away, for if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 </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go not away,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will not come unto you, but if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depart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 </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will send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myself</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unto you, and when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 come, </a:t>
            </a:r>
            <a:r>
              <a:rPr lang="en-US" sz="1900" b="1" dirty="0">
                <a:solidFill>
                  <a:srgbClr val="111111"/>
                </a:solidFill>
                <a:latin typeface="Garamond" panose="02020404030301010803" pitchFamily="18" charset="0"/>
                <a:ea typeface="Calibri" panose="020F0502020204030204" pitchFamily="34" charset="0"/>
                <a:cs typeface="Times New Roman" panose="02020603050405020304" pitchFamily="18" charset="0"/>
              </a:rPr>
              <a:t>I </a:t>
            </a:r>
            <a:r>
              <a:rPr lang="en-US" sz="1900" dirty="0">
                <a:solidFill>
                  <a:srgbClr val="111111"/>
                </a:solidFill>
                <a:latin typeface="Garamond" panose="02020404030301010803" pitchFamily="18" charset="0"/>
                <a:ea typeface="Calibri" panose="020F0502020204030204" pitchFamily="34" charset="0"/>
                <a:cs typeface="Times New Roman" panose="02020603050405020304" pitchFamily="18" charset="0"/>
              </a:rPr>
              <a:t>will reprove the world of sin, and of righteousness, and of judgment” </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a:p>
            <a:pPr marL="0" indent="0">
              <a:buNone/>
            </a:pPr>
            <a:r>
              <a:rPr lang="en-US" sz="1300" dirty="0"/>
              <a:t>The Holy Spirit is a “He” and not an “It”</a:t>
            </a:r>
          </a:p>
          <a:p>
            <a:pPr marL="0" indent="0">
              <a:buNone/>
            </a:pPr>
            <a:endParaRPr sz="1300" dirty="0"/>
          </a:p>
        </p:txBody>
      </p:sp>
    </p:spTree>
    <p:extLst>
      <p:ext uri="{BB962C8B-B14F-4D97-AF65-F5344CB8AC3E}">
        <p14:creationId xmlns:p14="http://schemas.microsoft.com/office/powerpoint/2010/main" val="2672796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400" b="1" dirty="0">
                <a:solidFill>
                  <a:srgbClr val="FFFFFF"/>
                </a:solidFill>
                <a:latin typeface="DINCondensed-Bold"/>
              </a:rPr>
              <a:t>Defined</a:t>
            </a:r>
          </a:p>
          <a:p>
            <a:pPr algn="l"/>
            <a:r>
              <a:rPr lang="en-US" sz="1400" b="1" dirty="0">
                <a:solidFill>
                  <a:srgbClr val="FFFF00"/>
                </a:solidFill>
                <a:latin typeface="DINCondensed-Bold"/>
              </a:rPr>
              <a:t>Person</a:t>
            </a:r>
            <a:r>
              <a:rPr lang="en-US" sz="1400" b="1" dirty="0">
                <a:solidFill>
                  <a:srgbClr val="FFFFFF"/>
                </a:solidFill>
                <a:latin typeface="DINCondensed-Bold"/>
              </a:rPr>
              <a:t>: </a:t>
            </a:r>
            <a:r>
              <a:rPr lang="en-US" sz="1400" dirty="0">
                <a:solidFill>
                  <a:srgbClr val="FFFFFF"/>
                </a:solidFill>
                <a:latin typeface="DINCondensed-Bold"/>
              </a:rPr>
              <a:t>a self-conscious or </a:t>
            </a:r>
            <a:r>
              <a:rPr lang="en-US" sz="1400" b="1" dirty="0">
                <a:solidFill>
                  <a:srgbClr val="FFFFFF"/>
                </a:solidFill>
                <a:latin typeface="DINCondensed-Bold"/>
              </a:rPr>
              <a:t>rational</a:t>
            </a:r>
            <a:r>
              <a:rPr lang="en-US" sz="1400" dirty="0">
                <a:solidFill>
                  <a:srgbClr val="FFFFFF"/>
                </a:solidFill>
                <a:latin typeface="DINCondensed-Bold"/>
              </a:rPr>
              <a:t> being</a:t>
            </a:r>
          </a:p>
          <a:p>
            <a:pPr algn="l"/>
            <a:r>
              <a:rPr lang="en-US" sz="1400" b="1" dirty="0">
                <a:solidFill>
                  <a:srgbClr val="FFFF00"/>
                </a:solidFill>
                <a:latin typeface="DINCondensed-Bold"/>
              </a:rPr>
              <a:t>Being</a:t>
            </a:r>
            <a:r>
              <a:rPr lang="en-US" sz="1400" b="1" dirty="0">
                <a:solidFill>
                  <a:srgbClr val="FFFFFF"/>
                </a:solidFill>
                <a:latin typeface="DINCondensed-Bold"/>
              </a:rPr>
              <a:t>: </a:t>
            </a:r>
            <a:r>
              <a:rPr lang="en-US" sz="1400" dirty="0">
                <a:solidFill>
                  <a:srgbClr val="FFFFFF"/>
                </a:solidFill>
                <a:latin typeface="DINCondensed-Bold"/>
              </a:rPr>
              <a:t>something that exists; </a:t>
            </a:r>
            <a:r>
              <a:rPr lang="en-US" sz="1400" b="1" dirty="0">
                <a:solidFill>
                  <a:srgbClr val="FFFFFF"/>
                </a:solidFill>
                <a:latin typeface="DINCondensed-Bold"/>
              </a:rPr>
              <a:t>a living thing</a:t>
            </a:r>
          </a:p>
          <a:p>
            <a:pPr algn="l"/>
            <a:r>
              <a:rPr lang="en-US" sz="1400" b="1" dirty="0">
                <a:solidFill>
                  <a:srgbClr val="FFFF00"/>
                </a:solidFill>
                <a:latin typeface="DINCondensed-Bold"/>
              </a:rPr>
              <a:t>Personhood</a:t>
            </a:r>
            <a:r>
              <a:rPr lang="en-US" sz="1400" b="1" dirty="0">
                <a:solidFill>
                  <a:srgbClr val="FFFFFF"/>
                </a:solidFill>
                <a:latin typeface="DINCondensed-Bold"/>
              </a:rPr>
              <a:t>: </a:t>
            </a:r>
            <a:r>
              <a:rPr lang="en-US" sz="1400" dirty="0">
                <a:solidFill>
                  <a:srgbClr val="FFFFFF"/>
                </a:solidFill>
                <a:latin typeface="DINCondensed-Bold"/>
              </a:rPr>
              <a:t>the state or fact of being </a:t>
            </a:r>
            <a:r>
              <a:rPr lang="en-US" sz="1400" b="1" dirty="0">
                <a:solidFill>
                  <a:srgbClr val="FFFFFF"/>
                </a:solidFill>
                <a:latin typeface="DINCondensed-Bold"/>
              </a:rPr>
              <a:t>an individual </a:t>
            </a:r>
            <a:r>
              <a:rPr lang="en-US" sz="1400" dirty="0">
                <a:solidFill>
                  <a:srgbClr val="FFFFFF"/>
                </a:solidFill>
                <a:latin typeface="DINCondensed-Bold"/>
              </a:rPr>
              <a:t>or having human </a:t>
            </a:r>
            <a:r>
              <a:rPr lang="en-US" sz="1400" b="1" dirty="0">
                <a:solidFill>
                  <a:srgbClr val="FFFFFF"/>
                </a:solidFill>
                <a:latin typeface="DINCondensed-Bold"/>
              </a:rPr>
              <a:t>characteristics and feelings</a:t>
            </a:r>
          </a:p>
          <a:p>
            <a:pPr marL="143961" indent="0">
              <a:buNone/>
            </a:pPr>
            <a:r>
              <a:rPr lang="en-US" sz="1400" b="1" dirty="0">
                <a:solidFill>
                  <a:srgbClr val="FFFFFF"/>
                </a:solidFill>
                <a:latin typeface="DINCondensed-Bold"/>
              </a:rPr>
              <a:t>Why Does This Matter?</a:t>
            </a:r>
          </a:p>
          <a:p>
            <a:pPr marL="143961" indent="0">
              <a:buNone/>
            </a:pPr>
            <a:r>
              <a:rPr lang="en-US" sz="1400" b="1" dirty="0">
                <a:solidFill>
                  <a:srgbClr val="FFFFFF"/>
                </a:solidFill>
                <a:latin typeface="DINCondensed-Bold"/>
              </a:rPr>
              <a:t>Not an impersonal object or force… disregard His very being. We don’t like being disregarded. </a:t>
            </a:r>
            <a:endParaRPr sz="1400" dirty="0"/>
          </a:p>
        </p:txBody>
      </p:sp>
    </p:spTree>
    <p:extLst>
      <p:ext uri="{BB962C8B-B14F-4D97-AF65-F5344CB8AC3E}">
        <p14:creationId xmlns:p14="http://schemas.microsoft.com/office/powerpoint/2010/main" val="3923308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300" dirty="0"/>
              <a:t>Ps 104:30</a:t>
            </a:r>
          </a:p>
          <a:p>
            <a:pPr marL="143961" indent="0">
              <a:buNone/>
            </a:pPr>
            <a:r>
              <a:rPr lang="en-US" sz="1300" dirty="0"/>
              <a:t>You send forth Your Spirit, they are created;</a:t>
            </a:r>
          </a:p>
          <a:p>
            <a:pPr marL="143961" indent="0">
              <a:buNone/>
            </a:pPr>
            <a:r>
              <a:rPr lang="en-US" sz="1300" dirty="0"/>
              <a:t>And You renew the face of the ground. </a:t>
            </a:r>
          </a:p>
          <a:p>
            <a:pPr marL="143961" indent="0">
              <a:buNone/>
            </a:pPr>
            <a:endParaRPr lang="en-US" sz="1300" dirty="0"/>
          </a:p>
          <a:p>
            <a:pPr marL="143961" indent="0">
              <a:buNone/>
            </a:pPr>
            <a:r>
              <a:rPr lang="en-US" sz="1300" dirty="0"/>
              <a:t>Matt 12:27-28</a:t>
            </a:r>
          </a:p>
          <a:p>
            <a:pPr marL="143961" indent="0">
              <a:buNone/>
            </a:pPr>
            <a:r>
              <a:rPr lang="en-US" sz="1300" dirty="0"/>
              <a:t>"If I by </a:t>
            </a:r>
            <a:r>
              <a:rPr lang="en-US" sz="1300" dirty="0" err="1"/>
              <a:t>Beelzebul</a:t>
            </a:r>
            <a:r>
              <a:rPr lang="en-US" sz="1300" dirty="0"/>
              <a:t> cast out demons, by whom do your sons cast them out? For this reason they will be your judges.  28 "But if I cast out demons by the Spirit of God, then the kingdom of God has come upon you.</a:t>
            </a:r>
          </a:p>
          <a:p>
            <a:pPr marL="143961" indent="0">
              <a:buNone/>
            </a:pPr>
            <a:endParaRPr lang="en-US" sz="1300" dirty="0"/>
          </a:p>
          <a:p>
            <a:pPr marL="143961" indent="0">
              <a:buNone/>
            </a:pPr>
            <a:r>
              <a:rPr lang="en-US" sz="1300" dirty="0"/>
              <a:t>1 Peter 1:10-12</a:t>
            </a:r>
          </a:p>
          <a:p>
            <a:pPr marL="143961" indent="0">
              <a:buNone/>
            </a:pPr>
            <a:r>
              <a:rPr lang="en-US" sz="1300" dirty="0"/>
              <a:t>As to this salvation, the prophets who prophesied of the grace that would come to you made careful searches and inquiries, 11 seeking to know what person or time the Spirit of Christ within them was indicating as He predicted the sufferings of Christ and the glories to follow. 12 It was revealed to them that they were not serving themselves, but you, in these things which now have been announced to you through those who preached the gospel to you by the Holy Spirit sent from heaven — things into which angels long to look. </a:t>
            </a:r>
          </a:p>
          <a:p>
            <a:pPr marL="143961" indent="0">
              <a:buNone/>
            </a:pPr>
            <a:endParaRPr lang="en-US" sz="1300" dirty="0"/>
          </a:p>
          <a:p>
            <a:pPr marL="143961" indent="0">
              <a:buNone/>
            </a:pPr>
            <a:r>
              <a:rPr lang="en-US" sz="1300" dirty="0"/>
              <a:t>1 Cor 2:10-13</a:t>
            </a:r>
          </a:p>
          <a:p>
            <a:pPr marL="143961" indent="0">
              <a:buNone/>
            </a:pPr>
            <a:r>
              <a:rPr lang="en-US" sz="1300" dirty="0"/>
              <a:t>For to us God revealed them through the Spirit; for the Spirit searches all things, even the depths of God. 11 For who among men knows the thoughts of a man except the spirit of the man which is in him? Even so the thoughts of God no one knows except the Spirit of God. 12 Now we have received, not the spirit of the world, but the Spirit who is from God, so that we may know the things freely given to us by God, 13 which things we also speak, not in words taught by human wisdom, but in those taught by the Spirit, combining spiritual thoughts with spiritual words. </a:t>
            </a:r>
          </a:p>
          <a:p>
            <a:pPr marL="143961" indent="0">
              <a:buNone/>
            </a:pPr>
            <a:endParaRPr lang="en-US" sz="1300" dirty="0"/>
          </a:p>
          <a:p>
            <a:pPr marL="143961" indent="0">
              <a:buNone/>
            </a:pPr>
            <a:r>
              <a:rPr lang="en-US" sz="1300" dirty="0"/>
              <a:t>Eph 3:3-5</a:t>
            </a:r>
          </a:p>
          <a:p>
            <a:pPr marL="143961" indent="0">
              <a:buNone/>
            </a:pPr>
            <a:r>
              <a:rPr lang="en-US" sz="1300" dirty="0"/>
              <a:t>that by revelation there was made known to me the mystery, as I wrote before in brief. 4 By referring to this, when you read you can understand my insight into the mystery of Christ, 5 which in other generations was not made known to the sons of men, as it has now been revealed to His holy apostles and prophets in the Spirit; </a:t>
            </a:r>
          </a:p>
          <a:p>
            <a:pPr marL="143961" indent="0">
              <a:buNone/>
            </a:pPr>
            <a:endParaRPr lang="en-US" sz="1300" dirty="0"/>
          </a:p>
          <a:p>
            <a:pPr marL="143961" indent="0">
              <a:buNone/>
            </a:pPr>
            <a:r>
              <a:rPr lang="en-US" sz="1300" dirty="0"/>
              <a:t>Rom 15:13</a:t>
            </a:r>
          </a:p>
          <a:p>
            <a:pPr marL="143961" indent="0">
              <a:buNone/>
            </a:pPr>
            <a:r>
              <a:rPr lang="en-US" sz="1300" dirty="0"/>
              <a:t>Now may the God of hope fill you with all joy and peace in believing, so that you will abound in hope by the power of the Holy Spirit. </a:t>
            </a:r>
          </a:p>
          <a:p>
            <a:pPr marL="143961" indent="0">
              <a:buNone/>
            </a:pPr>
            <a:endParaRPr lang="en-US" sz="1300" dirty="0"/>
          </a:p>
          <a:p>
            <a:pPr marL="143961" indent="0">
              <a:buNone/>
            </a:pPr>
            <a:r>
              <a:rPr lang="en-US" sz="1300" dirty="0"/>
              <a:t>Acts 16:6-7</a:t>
            </a:r>
          </a:p>
          <a:p>
            <a:pPr marL="143961" indent="0">
              <a:buNone/>
            </a:pPr>
            <a:r>
              <a:rPr lang="en-US" sz="1300" dirty="0"/>
              <a:t> They passed through the Phrygian and Galatian region, having been forbidden by the Holy Spirit to speak the word in Asia; 7 and after they came to </a:t>
            </a:r>
            <a:r>
              <a:rPr lang="en-US" sz="1300" dirty="0" err="1"/>
              <a:t>Mysia</a:t>
            </a:r>
            <a:r>
              <a:rPr lang="en-US" sz="1300" dirty="0"/>
              <a:t>, they were trying to go into Bithynia, and the Spirit of Jesus did not permit them</a:t>
            </a:r>
          </a:p>
          <a:p>
            <a:pPr marL="143961" indent="0">
              <a:buNone/>
            </a:pPr>
            <a:r>
              <a:rPr lang="en-US" sz="1300" dirty="0"/>
              <a:t>NASU</a:t>
            </a:r>
          </a:p>
          <a:p>
            <a:pPr marL="143961" indent="0">
              <a:buNone/>
            </a:pPr>
            <a:endParaRPr lang="en-US" sz="1300" dirty="0"/>
          </a:p>
          <a:p>
            <a:pPr marL="143961" indent="0">
              <a:buNone/>
            </a:pPr>
            <a:endParaRPr lang="en-US" sz="1300" dirty="0"/>
          </a:p>
          <a:p>
            <a:pPr marL="143961" indent="0">
              <a:buNone/>
            </a:pPr>
            <a:endParaRPr lang="en-US" sz="1300" dirty="0"/>
          </a:p>
          <a:p>
            <a:pPr marL="143961" indent="0">
              <a:buNone/>
            </a:pPr>
            <a:endParaRPr lang="en-US" sz="1300" dirty="0"/>
          </a:p>
          <a:p>
            <a:pPr marL="143961" indent="0">
              <a:buNone/>
            </a:pPr>
            <a:endParaRPr lang="en-US" sz="1300" dirty="0"/>
          </a:p>
          <a:p>
            <a:pPr marL="143961" indent="0">
              <a:buNone/>
            </a:pPr>
            <a:endParaRPr lang="en-US" dirty="0"/>
          </a:p>
        </p:txBody>
      </p:sp>
    </p:spTree>
    <p:extLst>
      <p:ext uri="{BB962C8B-B14F-4D97-AF65-F5344CB8AC3E}">
        <p14:creationId xmlns:p14="http://schemas.microsoft.com/office/powerpoint/2010/main" val="65261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lang="en-US" sz="1300" b="1" dirty="0">
              <a:solidFill>
                <a:srgbClr val="FFFFFF"/>
              </a:solidFill>
              <a:latin typeface="DINCondensed-Bold"/>
            </a:endParaRPr>
          </a:p>
          <a:p>
            <a:pPr marL="143961" indent="0">
              <a:buNone/>
            </a:pPr>
            <a:r>
              <a:rPr lang="en-US" sz="1300" b="1" dirty="0">
                <a:solidFill>
                  <a:srgbClr val="FFFFFF"/>
                </a:solidFill>
                <a:latin typeface="DINCondensed-Bold"/>
              </a:rPr>
              <a:t>Insult - vilify, abuse. (syn. For contumely which defines insult)</a:t>
            </a:r>
          </a:p>
          <a:p>
            <a:pPr marL="143961" indent="0">
              <a:buNone/>
            </a:pPr>
            <a:endParaRPr lang="en-US" sz="1300" b="1" dirty="0">
              <a:solidFill>
                <a:srgbClr val="FFFFFF"/>
              </a:solidFill>
              <a:latin typeface="DINCondensed-Bold"/>
            </a:endParaRPr>
          </a:p>
          <a:p>
            <a:pPr marL="143961" indent="0">
              <a:buNone/>
            </a:pPr>
            <a:endParaRPr lang="en-US" sz="1300" dirty="0"/>
          </a:p>
          <a:p>
            <a:pPr marL="143961" indent="0">
              <a:buNone/>
            </a:pPr>
            <a:r>
              <a:rPr lang="en-US" sz="1300" dirty="0"/>
              <a:t>Eph 4:29-32</a:t>
            </a:r>
          </a:p>
          <a:p>
            <a:pPr marL="143961" indent="0">
              <a:buNone/>
            </a:pPr>
            <a:r>
              <a:rPr lang="en-US" sz="1300" dirty="0"/>
              <a:t>Let no unwholesome word proceed from your mouth, but only such a word as is good for edification according to the need of the moment, so that it will give grace to those who hear. 30 Do not grieve the Holy Spirit of God, by whom you were sealed for the day of redemption. 31 Let all bitterness and wrath and anger and clamor and slander be put away from you, along with all malice. 32 Be kind to one another, tender-hearted, forgiving each other, just as God in Christ also has forgiven you.</a:t>
            </a:r>
          </a:p>
          <a:p>
            <a:pPr marL="143961" indent="0">
              <a:buNone/>
            </a:pPr>
            <a:endParaRPr lang="en-US" sz="1300" dirty="0"/>
          </a:p>
          <a:p>
            <a:pPr marL="143961" indent="0">
              <a:buNone/>
            </a:pPr>
            <a:r>
              <a:rPr lang="en-US" sz="1300" dirty="0"/>
              <a:t>Isa 63:10</a:t>
            </a:r>
          </a:p>
          <a:p>
            <a:pPr marL="143961" indent="0">
              <a:buNone/>
            </a:pPr>
            <a:r>
              <a:rPr lang="en-US" sz="1300" dirty="0"/>
              <a:t>But they rebelled And grieved His Holy Spirit; Therefore He turned Himself to become their enemy, He fought against them. </a:t>
            </a:r>
          </a:p>
          <a:p>
            <a:pPr marL="143961" indent="0">
              <a:buNone/>
            </a:pPr>
            <a:endParaRPr lang="en-US" sz="1300" dirty="0"/>
          </a:p>
          <a:p>
            <a:pPr marL="143961" indent="0">
              <a:buNone/>
            </a:pPr>
            <a:r>
              <a:rPr lang="en-US" sz="1300" dirty="0"/>
              <a:t>Mark 14:34</a:t>
            </a:r>
          </a:p>
          <a:p>
            <a:pPr marL="143961" indent="0">
              <a:buNone/>
            </a:pPr>
            <a:r>
              <a:rPr lang="en-US" sz="1300" dirty="0"/>
              <a:t> And He said to them, "My soul is deeply grieved to the point of death; remain here and keep watch."</a:t>
            </a:r>
          </a:p>
          <a:p>
            <a:pPr marL="143961" indent="0">
              <a:buNone/>
            </a:pPr>
            <a:endParaRPr lang="en-US" sz="1300" dirty="0"/>
          </a:p>
          <a:p>
            <a:pPr marL="143961" indent="0">
              <a:buNone/>
            </a:pPr>
            <a:r>
              <a:rPr lang="en-US" sz="1300" dirty="0"/>
              <a:t>Heb 10:26-29</a:t>
            </a:r>
          </a:p>
          <a:p>
            <a:pPr marL="143961" indent="0">
              <a:buNone/>
            </a:pPr>
            <a:r>
              <a:rPr lang="en-US" sz="1300" dirty="0"/>
              <a:t> For if we go on sinning willfully after receiving the knowledge of the truth, there no longer remains a sacrifice for sins, 27 but a terrifying expectation of judgment and THE FURY OF A FIRE WHICH WILL CONSUME THE ADVERSARIES. 28 Anyone who has set aside the Law of Moses dies without mercy on the testimony of two or three witnesses. 29 How much severer punishment do you think he will deserve who has </a:t>
            </a:r>
            <a:r>
              <a:rPr lang="en-US" sz="1300" b="1" dirty="0"/>
              <a:t>trampled under foot the Son of God</a:t>
            </a:r>
            <a:r>
              <a:rPr lang="en-US" sz="1300" dirty="0"/>
              <a:t>, and has regarded as unclean the blood of the covenant by which he was sanctified, and has </a:t>
            </a:r>
            <a:r>
              <a:rPr lang="en-US" sz="1300" b="1" dirty="0"/>
              <a:t>insulted the Spirit of grace</a:t>
            </a:r>
            <a:r>
              <a:rPr lang="en-US" sz="1300" dirty="0"/>
              <a:t>?</a:t>
            </a:r>
          </a:p>
          <a:p>
            <a:pPr marL="143961" indent="0">
              <a:buNone/>
            </a:pPr>
            <a:endParaRPr lang="en-US" sz="1300" dirty="0"/>
          </a:p>
          <a:p>
            <a:pPr marL="143961" indent="0">
              <a:buNone/>
            </a:pPr>
            <a:r>
              <a:rPr lang="en-US" sz="1300" dirty="0"/>
              <a:t>2 Peter 2:7-10</a:t>
            </a:r>
          </a:p>
          <a:p>
            <a:pPr marL="143961" indent="0">
              <a:buNone/>
            </a:pPr>
            <a:r>
              <a:rPr lang="en-US" sz="1300" dirty="0"/>
              <a:t> and if He rescued righteous Lot, oppressed by the sensual conduct of unprincipled men 8 (for by what he saw and heard that righteous man, while living among them, felt his righteous soul tormented day after day by their lawless deeds), 9 then the Lord knows how to rescue the godly from temptation, and to keep the unrighteous under punishment for the day of judgment, 10 and especially those who indulge the flesh in its corrupt desires and </a:t>
            </a:r>
            <a:r>
              <a:rPr lang="en-US" sz="1300" b="1" dirty="0"/>
              <a:t>despise authority.</a:t>
            </a:r>
          </a:p>
          <a:p>
            <a:pPr marL="143961" indent="0">
              <a:buNone/>
            </a:pPr>
            <a:endParaRPr lang="en-US" sz="1300" dirty="0"/>
          </a:p>
          <a:p>
            <a:pPr marL="143961" indent="0">
              <a:buNone/>
            </a:pPr>
            <a:r>
              <a:rPr lang="en-US" dirty="0"/>
              <a:t>Resisted - like kicking against the goads (Acts 26:14; Eccles. 12:11)</a:t>
            </a:r>
          </a:p>
          <a:p>
            <a:pPr marL="143961" indent="0">
              <a:buNone/>
            </a:pPr>
            <a:endParaRPr lang="en-US" dirty="0"/>
          </a:p>
        </p:txBody>
      </p:sp>
    </p:spTree>
    <p:extLst>
      <p:ext uri="{BB962C8B-B14F-4D97-AF65-F5344CB8AC3E}">
        <p14:creationId xmlns:p14="http://schemas.microsoft.com/office/powerpoint/2010/main" val="130658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p:nvPr/>
        </p:nvSpPr>
        <p:spPr>
          <a:xfrm>
            <a:off x="0" y="3493950"/>
            <a:ext cx="9144000" cy="1649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 name="Google Shape;11;p2"/>
          <p:cNvSpPr/>
          <p:nvPr/>
        </p:nvSpPr>
        <p:spPr>
          <a:xfrm>
            <a:off x="3747300" y="3493900"/>
            <a:ext cx="1649400" cy="1649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984050" y="0"/>
            <a:ext cx="7175700" cy="3493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7"/>
        <p:cNvGrpSpPr/>
        <p:nvPr/>
      </p:nvGrpSpPr>
      <p:grpSpPr>
        <a:xfrm>
          <a:off x="0" y="0"/>
          <a:ext cx="0" cy="0"/>
          <a:chOff x="0" y="0"/>
          <a:chExt cx="0" cy="0"/>
        </a:xfrm>
      </p:grpSpPr>
      <p:grpSp>
        <p:nvGrpSpPr>
          <p:cNvPr id="28" name="Google Shape;28;p5"/>
          <p:cNvGrpSpPr/>
          <p:nvPr/>
        </p:nvGrpSpPr>
        <p:grpSpPr>
          <a:xfrm>
            <a:off x="-11050" y="887200"/>
            <a:ext cx="9155050" cy="4256100"/>
            <a:chOff x="-11050" y="887200"/>
            <a:chExt cx="9155050" cy="4256100"/>
          </a:xfrm>
        </p:grpSpPr>
        <p:cxnSp>
          <p:nvCxnSpPr>
            <p:cNvPr id="29" name="Google Shape;29;p5"/>
            <p:cNvCxnSpPr/>
            <p:nvPr/>
          </p:nvCxnSpPr>
          <p:spPr>
            <a:xfrm>
              <a:off x="-11050" y="887200"/>
              <a:ext cx="8060400" cy="0"/>
            </a:xfrm>
            <a:prstGeom prst="straightConnector1">
              <a:avLst/>
            </a:prstGeom>
            <a:noFill/>
            <a:ln w="19050" cap="flat" cmpd="sng">
              <a:solidFill>
                <a:schemeClr val="accent2"/>
              </a:solidFill>
              <a:prstDash val="solid"/>
              <a:round/>
              <a:headEnd type="none" w="med" len="med"/>
              <a:tailEnd type="diamond" w="med" len="med"/>
            </a:ln>
          </p:spPr>
        </p:cxnSp>
        <p:sp>
          <p:nvSpPr>
            <p:cNvPr id="30" name="Google Shape;30;p5"/>
            <p:cNvSpPr/>
            <p:nvPr/>
          </p:nvSpPr>
          <p:spPr>
            <a:xfrm>
              <a:off x="0" y="4593700"/>
              <a:ext cx="9144000" cy="54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1" name="Google Shape;31;p5"/>
            <p:cNvSpPr/>
            <p:nvPr/>
          </p:nvSpPr>
          <p:spPr>
            <a:xfrm>
              <a:off x="0" y="4593700"/>
              <a:ext cx="549600" cy="549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 name="Google Shape;32;p5"/>
            <p:cNvCxnSpPr/>
            <p:nvPr/>
          </p:nvCxnSpPr>
          <p:spPr>
            <a:xfrm>
              <a:off x="-11050" y="887200"/>
              <a:ext cx="552900" cy="0"/>
            </a:xfrm>
            <a:prstGeom prst="straightConnector1">
              <a:avLst/>
            </a:prstGeom>
            <a:noFill/>
            <a:ln w="19050" cap="flat" cmpd="sng">
              <a:solidFill>
                <a:schemeClr val="accent1"/>
              </a:solidFill>
              <a:prstDash val="solid"/>
              <a:round/>
              <a:headEnd type="none" w="med" len="med"/>
              <a:tailEnd type="none" w="med" len="med"/>
            </a:ln>
          </p:spPr>
        </p:cxnSp>
      </p:grpSp>
      <p:sp>
        <p:nvSpPr>
          <p:cNvPr id="33" name="Google Shape;33;p5"/>
          <p:cNvSpPr/>
          <p:nvPr/>
        </p:nvSpPr>
        <p:spPr>
          <a:xfrm>
            <a:off x="8046600" y="4593700"/>
            <a:ext cx="1097400" cy="549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5" name="Google Shape;35;p5"/>
          <p:cNvSpPr txBox="1">
            <a:spLocks noGrp="1"/>
          </p:cNvSpPr>
          <p:nvPr>
            <p:ph type="body" idx="1"/>
          </p:nvPr>
        </p:nvSpPr>
        <p:spPr>
          <a:xfrm>
            <a:off x="549600" y="1200150"/>
            <a:ext cx="7497000" cy="29463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6" name="Google Shape;36;p5"/>
          <p:cNvSpPr txBox="1">
            <a:spLocks noGrp="1"/>
          </p:cNvSpPr>
          <p:nvPr>
            <p:ph type="sldNum" idx="12"/>
          </p:nvPr>
        </p:nvSpPr>
        <p:spPr>
          <a:xfrm>
            <a:off x="8046600" y="4593850"/>
            <a:ext cx="1097400" cy="549600"/>
          </a:xfrm>
          <a:prstGeom prst="rect">
            <a:avLst/>
          </a:prstGeom>
          <a:noFill/>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5"/>
        <p:cNvGrpSpPr/>
        <p:nvPr/>
      </p:nvGrpSpPr>
      <p:grpSpPr>
        <a:xfrm>
          <a:off x="0" y="0"/>
          <a:ext cx="0" cy="0"/>
          <a:chOff x="0" y="0"/>
          <a:chExt cx="0" cy="0"/>
        </a:xfrm>
      </p:grpSpPr>
      <p:sp>
        <p:nvSpPr>
          <p:cNvPr id="86" name="Google Shape;86;p11"/>
          <p:cNvSpPr/>
          <p:nvPr/>
        </p:nvSpPr>
        <p:spPr>
          <a:xfrm>
            <a:off x="0" y="4593700"/>
            <a:ext cx="9144000" cy="54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87" name="Google Shape;87;p11"/>
          <p:cNvSpPr/>
          <p:nvPr/>
        </p:nvSpPr>
        <p:spPr>
          <a:xfrm>
            <a:off x="3473700" y="4593700"/>
            <a:ext cx="2196600" cy="549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1"/>
          <p:cNvSpPr txBox="1">
            <a:spLocks noGrp="1"/>
          </p:cNvSpPr>
          <p:nvPr>
            <p:ph type="sldNum" idx="12"/>
          </p:nvPr>
        </p:nvSpPr>
        <p:spPr>
          <a:xfrm>
            <a:off x="4023300" y="4593850"/>
            <a:ext cx="1097400" cy="549600"/>
          </a:xfrm>
          <a:prstGeom prst="rect">
            <a:avLst/>
          </a:prstGeom>
          <a:solidFill>
            <a:schemeClr val="accent6"/>
          </a:solidFill>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9600" y="361375"/>
            <a:ext cx="7497000" cy="549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1pPr>
            <a:lvl2pPr lvl="1">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2pPr>
            <a:lvl3pPr lvl="2">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3pPr>
            <a:lvl4pPr lvl="3">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4pPr>
            <a:lvl5pPr lvl="4">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5pPr>
            <a:lvl6pPr lvl="5">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6pPr>
            <a:lvl7pPr lvl="6">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7pPr>
            <a:lvl8pPr lvl="7">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8pPr>
            <a:lvl9pPr lvl="8">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9pPr>
          </a:lstStyle>
          <a:p>
            <a:endParaRPr/>
          </a:p>
        </p:txBody>
      </p:sp>
      <p:sp>
        <p:nvSpPr>
          <p:cNvPr id="7" name="Google Shape;7;p1"/>
          <p:cNvSpPr txBox="1">
            <a:spLocks noGrp="1"/>
          </p:cNvSpPr>
          <p:nvPr>
            <p:ph type="body" idx="1"/>
          </p:nvPr>
        </p:nvSpPr>
        <p:spPr>
          <a:xfrm>
            <a:off x="549600" y="1200150"/>
            <a:ext cx="7497000" cy="29463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600"/>
              </a:spcBef>
              <a:spcAft>
                <a:spcPts val="0"/>
              </a:spcAft>
              <a:buClr>
                <a:schemeClr val="accen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1pPr>
            <a:lvl2pPr marL="914400" lvl="1" indent="-381000">
              <a:lnSpc>
                <a:spcPct val="115000"/>
              </a:lnSpc>
              <a:spcBef>
                <a:spcPts val="0"/>
              </a:spcBef>
              <a:spcAft>
                <a:spcPts val="0"/>
              </a:spcAft>
              <a:buClr>
                <a:schemeClr val="accent2"/>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2pPr>
            <a:lvl3pPr marL="1371600" lvl="2" indent="-381000">
              <a:lnSpc>
                <a:spcPct val="115000"/>
              </a:lnSpc>
              <a:spcBef>
                <a:spcPts val="0"/>
              </a:spcBef>
              <a:spcAft>
                <a:spcPts val="0"/>
              </a:spcAft>
              <a:buClr>
                <a:schemeClr val="accent2"/>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3pPr>
            <a:lvl4pPr marL="1828800" lvl="3"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4pPr>
            <a:lvl5pPr marL="2286000" lvl="4"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5pPr>
            <a:lvl6pPr marL="2743200" lvl="5"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6pPr>
            <a:lvl7pPr marL="3200400" lvl="6"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7pPr>
            <a:lvl8pPr marL="3657600" lvl="7"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8pPr>
            <a:lvl9pPr marL="4114800" lvl="8"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9pPr>
          </a:lstStyle>
          <a:p>
            <a:endParaRPr/>
          </a:p>
        </p:txBody>
      </p:sp>
      <p:sp>
        <p:nvSpPr>
          <p:cNvPr id="8" name="Google Shape;8;p1"/>
          <p:cNvSpPr txBox="1">
            <a:spLocks noGrp="1"/>
          </p:cNvSpPr>
          <p:nvPr>
            <p:ph type="sldNum" idx="12"/>
          </p:nvPr>
        </p:nvSpPr>
        <p:spPr>
          <a:xfrm>
            <a:off x="8046650" y="4593850"/>
            <a:ext cx="1097400" cy="549600"/>
          </a:xfrm>
          <a:prstGeom prst="rect">
            <a:avLst/>
          </a:prstGeom>
          <a:noFill/>
          <a:ln>
            <a:noFill/>
          </a:ln>
        </p:spPr>
        <p:txBody>
          <a:bodyPr spcFirstLastPara="1" wrap="square" lIns="91425" tIns="91425" rIns="91425" bIns="91425" anchor="ctr" anchorCtr="0">
            <a:noAutofit/>
          </a:bodyPr>
          <a:lstStyle>
            <a:lvl1pPr lvl="0" algn="ctr">
              <a:buNone/>
              <a:defRPr sz="1300" b="1">
                <a:solidFill>
                  <a:schemeClr val="accent4"/>
                </a:solidFill>
                <a:latin typeface="Encode Sans"/>
                <a:ea typeface="Encode Sans"/>
                <a:cs typeface="Encode Sans"/>
                <a:sym typeface="Encode Sans"/>
              </a:defRPr>
            </a:lvl1pPr>
            <a:lvl2pPr lvl="1" algn="ctr">
              <a:buNone/>
              <a:defRPr sz="1300" b="1">
                <a:solidFill>
                  <a:schemeClr val="accent4"/>
                </a:solidFill>
                <a:latin typeface="Encode Sans"/>
                <a:ea typeface="Encode Sans"/>
                <a:cs typeface="Encode Sans"/>
                <a:sym typeface="Encode Sans"/>
              </a:defRPr>
            </a:lvl2pPr>
            <a:lvl3pPr lvl="2" algn="ctr">
              <a:buNone/>
              <a:defRPr sz="1300" b="1">
                <a:solidFill>
                  <a:schemeClr val="accent4"/>
                </a:solidFill>
                <a:latin typeface="Encode Sans"/>
                <a:ea typeface="Encode Sans"/>
                <a:cs typeface="Encode Sans"/>
                <a:sym typeface="Encode Sans"/>
              </a:defRPr>
            </a:lvl3pPr>
            <a:lvl4pPr lvl="3" algn="ctr">
              <a:buNone/>
              <a:defRPr sz="1300" b="1">
                <a:solidFill>
                  <a:schemeClr val="accent4"/>
                </a:solidFill>
                <a:latin typeface="Encode Sans"/>
                <a:ea typeface="Encode Sans"/>
                <a:cs typeface="Encode Sans"/>
                <a:sym typeface="Encode Sans"/>
              </a:defRPr>
            </a:lvl4pPr>
            <a:lvl5pPr lvl="4" algn="ctr">
              <a:buNone/>
              <a:defRPr sz="1300" b="1">
                <a:solidFill>
                  <a:schemeClr val="accent4"/>
                </a:solidFill>
                <a:latin typeface="Encode Sans"/>
                <a:ea typeface="Encode Sans"/>
                <a:cs typeface="Encode Sans"/>
                <a:sym typeface="Encode Sans"/>
              </a:defRPr>
            </a:lvl5pPr>
            <a:lvl6pPr lvl="5" algn="ctr">
              <a:buNone/>
              <a:defRPr sz="1300" b="1">
                <a:solidFill>
                  <a:schemeClr val="accent4"/>
                </a:solidFill>
                <a:latin typeface="Encode Sans"/>
                <a:ea typeface="Encode Sans"/>
                <a:cs typeface="Encode Sans"/>
                <a:sym typeface="Encode Sans"/>
              </a:defRPr>
            </a:lvl6pPr>
            <a:lvl7pPr lvl="6" algn="ctr">
              <a:buNone/>
              <a:defRPr sz="1300" b="1">
                <a:solidFill>
                  <a:schemeClr val="accent4"/>
                </a:solidFill>
                <a:latin typeface="Encode Sans"/>
                <a:ea typeface="Encode Sans"/>
                <a:cs typeface="Encode Sans"/>
                <a:sym typeface="Encode Sans"/>
              </a:defRPr>
            </a:lvl7pPr>
            <a:lvl8pPr lvl="7" algn="ctr">
              <a:buNone/>
              <a:defRPr sz="1300" b="1">
                <a:solidFill>
                  <a:schemeClr val="accent4"/>
                </a:solidFill>
                <a:latin typeface="Encode Sans"/>
                <a:ea typeface="Encode Sans"/>
                <a:cs typeface="Encode Sans"/>
                <a:sym typeface="Encode Sans"/>
              </a:defRPr>
            </a:lvl8pPr>
            <a:lvl9pPr lvl="8" algn="ctr">
              <a:buNone/>
              <a:defRPr sz="1300" b="1">
                <a:solidFill>
                  <a:schemeClr val="accent4"/>
                </a:solidFill>
                <a:latin typeface="Encode Sans"/>
                <a:ea typeface="Encode Sans"/>
                <a:cs typeface="Encode Sans"/>
                <a:sym typeface="Encode San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7"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3"/>
          <p:cNvSpPr txBox="1">
            <a:spLocks noGrp="1"/>
          </p:cNvSpPr>
          <p:nvPr>
            <p:ph type="ctrTitle"/>
          </p:nvPr>
        </p:nvSpPr>
        <p:spPr>
          <a:xfrm>
            <a:off x="984050" y="0"/>
            <a:ext cx="7175700" cy="349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Who Is The Holy Spirit?</a:t>
            </a:r>
            <a:endParaRPr dirty="0"/>
          </a:p>
        </p:txBody>
      </p:sp>
      <p:sp>
        <p:nvSpPr>
          <p:cNvPr id="2" name="TextBox 1">
            <a:extLst>
              <a:ext uri="{FF2B5EF4-FFF2-40B4-BE49-F238E27FC236}">
                <a16:creationId xmlns:a16="http://schemas.microsoft.com/office/drawing/2014/main" id="{96FB9FB5-6B06-B6AF-4ED9-636BFF17654E}"/>
              </a:ext>
            </a:extLst>
          </p:cNvPr>
          <p:cNvSpPr txBox="1"/>
          <p:nvPr/>
        </p:nvSpPr>
        <p:spPr>
          <a:xfrm>
            <a:off x="3843866" y="3493800"/>
            <a:ext cx="1456267" cy="1200329"/>
          </a:xfrm>
          <a:prstGeom prst="rect">
            <a:avLst/>
          </a:prstGeom>
          <a:noFill/>
        </p:spPr>
        <p:txBody>
          <a:bodyPr wrap="square" rtlCol="0">
            <a:spAutoFit/>
          </a:bodyPr>
          <a:lstStyle/>
          <a:p>
            <a:pPr algn="ctr"/>
            <a:r>
              <a:rPr lang="en-US" sz="2400" b="1" dirty="0"/>
              <a:t>Acts 1:4-8; 2:36-41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434931" y="86576"/>
            <a:ext cx="8044801"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person of the Holy Spirit gives us a choice</a:t>
            </a:r>
            <a:endParaRPr sz="2800" dirty="0"/>
          </a:p>
        </p:txBody>
      </p:sp>
      <p:sp>
        <p:nvSpPr>
          <p:cNvPr id="145" name="Google Shape;145;p18"/>
          <p:cNvSpPr txBox="1">
            <a:spLocks noGrp="1"/>
          </p:cNvSpPr>
          <p:nvPr>
            <p:ph type="body" idx="1"/>
          </p:nvPr>
        </p:nvSpPr>
        <p:spPr>
          <a:xfrm>
            <a:off x="549599" y="910975"/>
            <a:ext cx="8376037" cy="3871149"/>
          </a:xfrm>
          <a:prstGeom prst="rect">
            <a:avLst/>
          </a:prstGeom>
        </p:spPr>
        <p:txBody>
          <a:bodyPr spcFirstLastPara="1" wrap="square" lIns="91425" tIns="91425" rIns="91425" bIns="91425" anchor="t" anchorCtr="0">
            <a:noAutofit/>
          </a:bodyPr>
          <a:lstStyle/>
          <a:p>
            <a:pPr>
              <a:lnSpc>
                <a:spcPct val="100000"/>
              </a:lnSpc>
              <a:buFont typeface="Arial" panose="020B0604020202020204" pitchFamily="34" charset="0"/>
              <a:buChar char="•"/>
            </a:pPr>
            <a:r>
              <a:rPr lang="en-US" sz="2600" b="1" dirty="0"/>
              <a:t>He commands &amp; forbids. </a:t>
            </a:r>
            <a:r>
              <a:rPr lang="en-US" sz="2600" dirty="0"/>
              <a:t>(Acts 13:2; 16:6)</a:t>
            </a:r>
          </a:p>
          <a:p>
            <a:pPr>
              <a:lnSpc>
                <a:spcPct val="100000"/>
              </a:lnSpc>
              <a:buFont typeface="Arial" panose="020B0604020202020204" pitchFamily="34" charset="0"/>
              <a:buChar char="•"/>
            </a:pPr>
            <a:r>
              <a:rPr lang="en-US" sz="2600" b="1" dirty="0"/>
              <a:t>He can be lied to</a:t>
            </a:r>
            <a:r>
              <a:rPr lang="en-US" sz="2600" dirty="0"/>
              <a:t>. (Acts 5:3)</a:t>
            </a:r>
          </a:p>
          <a:p>
            <a:pPr lvl="0">
              <a:lnSpc>
                <a:spcPct val="100000"/>
              </a:lnSpc>
              <a:buFont typeface="Arial" panose="020B0604020202020204" pitchFamily="34" charset="0"/>
              <a:buChar char="•"/>
            </a:pPr>
            <a:r>
              <a:rPr lang="en-US" sz="2600" b="1" dirty="0"/>
              <a:t>He can be grieved</a:t>
            </a:r>
            <a:r>
              <a:rPr lang="en-US" sz="2600" dirty="0"/>
              <a:t>. (Ephesians 4:30; Isaiah 63:10; </a:t>
            </a:r>
            <a:br>
              <a:rPr lang="en-US" sz="2600" dirty="0"/>
            </a:br>
            <a:r>
              <a:rPr lang="en-US" sz="2600" dirty="0"/>
              <a:t>cf., Mark 14:34;)</a:t>
            </a:r>
          </a:p>
          <a:p>
            <a:pPr lvl="0" algn="l" rtl="0">
              <a:lnSpc>
                <a:spcPct val="100000"/>
              </a:lnSpc>
              <a:spcBef>
                <a:spcPts val="600"/>
              </a:spcBef>
              <a:spcAft>
                <a:spcPts val="0"/>
              </a:spcAft>
              <a:buSzPts val="2400"/>
              <a:buFont typeface="Arial" panose="020B0604020202020204" pitchFamily="34" charset="0"/>
              <a:buChar char="•"/>
            </a:pPr>
            <a:r>
              <a:rPr lang="en-US" sz="2600" b="1" dirty="0"/>
              <a:t>He can be insulted/despised </a:t>
            </a:r>
            <a:r>
              <a:rPr lang="en-US" sz="1200" b="1" dirty="0"/>
              <a:t>(ASV)</a:t>
            </a:r>
            <a:r>
              <a:rPr lang="en-US" sz="2600" b="1" dirty="0"/>
              <a:t>/outraged </a:t>
            </a:r>
            <a:r>
              <a:rPr lang="en-US" sz="1200" b="1" dirty="0"/>
              <a:t>(ESV)</a:t>
            </a:r>
            <a:r>
              <a:rPr lang="en-US" sz="1200" dirty="0"/>
              <a:t>. </a:t>
            </a:r>
            <a:r>
              <a:rPr lang="en-US" sz="2600" dirty="0"/>
              <a:t>(Hebrews 10:29; cf., 2 Peter 2:10)</a:t>
            </a:r>
          </a:p>
          <a:p>
            <a:pPr lvl="0">
              <a:lnSpc>
                <a:spcPct val="100000"/>
              </a:lnSpc>
              <a:buFont typeface="Arial" panose="020B0604020202020204" pitchFamily="34" charset="0"/>
              <a:buChar char="•"/>
            </a:pPr>
            <a:r>
              <a:rPr lang="en-US" sz="2600" b="1" dirty="0"/>
              <a:t>He can be blasphemed. </a:t>
            </a:r>
            <a:r>
              <a:rPr lang="en-US" sz="2600" dirty="0"/>
              <a:t>(Matthew 12:31-32; Lev. 24:16)</a:t>
            </a:r>
          </a:p>
          <a:p>
            <a:pPr lvl="0" algn="l" rtl="0">
              <a:lnSpc>
                <a:spcPct val="100000"/>
              </a:lnSpc>
              <a:spcBef>
                <a:spcPts val="600"/>
              </a:spcBef>
              <a:spcAft>
                <a:spcPts val="0"/>
              </a:spcAft>
              <a:buSzPts val="2400"/>
              <a:buFont typeface="Arial" panose="020B0604020202020204" pitchFamily="34" charset="0"/>
              <a:buChar char="•"/>
            </a:pPr>
            <a:r>
              <a:rPr lang="en-US" sz="2600" b="1" dirty="0"/>
              <a:t>He can be resisted</a:t>
            </a:r>
            <a:r>
              <a:rPr lang="en-US" sz="2600" dirty="0"/>
              <a:t>. (Acts 7:51)</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dirty="0"/>
          </a:p>
        </p:txBody>
      </p:sp>
    </p:spTree>
    <p:extLst>
      <p:ext uri="{BB962C8B-B14F-4D97-AF65-F5344CB8AC3E}">
        <p14:creationId xmlns:p14="http://schemas.microsoft.com/office/powerpoint/2010/main" val="1601697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Fellowship of The Spirit</a:t>
            </a:r>
            <a:endParaRPr sz="2800" dirty="0"/>
          </a:p>
        </p:txBody>
      </p:sp>
      <p:sp>
        <p:nvSpPr>
          <p:cNvPr id="145" name="Google Shape;145;p18"/>
          <p:cNvSpPr txBox="1">
            <a:spLocks noGrp="1"/>
          </p:cNvSpPr>
          <p:nvPr>
            <p:ph type="body" idx="1"/>
          </p:nvPr>
        </p:nvSpPr>
        <p:spPr>
          <a:xfrm>
            <a:off x="549599" y="1200150"/>
            <a:ext cx="7815467" cy="29463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600" dirty="0"/>
              <a:t>One of the rhetorical questions found in Philippians 2:1 include </a:t>
            </a:r>
            <a:r>
              <a:rPr lang="en-US" sz="2600" b="1" i="1" dirty="0"/>
              <a:t>“if there is any fellowship of the Spirit…”</a:t>
            </a:r>
          </a:p>
          <a:p>
            <a:pPr marL="76200" lvl="0" indent="0" algn="l" rtl="0">
              <a:spcBef>
                <a:spcPts val="600"/>
              </a:spcBef>
              <a:spcAft>
                <a:spcPts val="0"/>
              </a:spcAft>
              <a:buSzPts val="2400"/>
              <a:buNone/>
            </a:pPr>
            <a:r>
              <a:rPr lang="en-US" sz="2600" dirty="0"/>
              <a:t>Paul closes the second letter to the Corinthians saying in part, </a:t>
            </a:r>
            <a:r>
              <a:rPr lang="en-US" sz="2600" b="1" i="1" dirty="0"/>
              <a:t>“the fellowship of the Spirit be with you all.”</a:t>
            </a:r>
            <a:r>
              <a:rPr lang="en-US" sz="2600" dirty="0"/>
              <a:t> (2 Corinthians 13:14)</a:t>
            </a:r>
          </a:p>
          <a:p>
            <a:pPr marL="76200" lvl="0" indent="0" algn="l" rtl="0">
              <a:spcBef>
                <a:spcPts val="600"/>
              </a:spcBef>
              <a:spcAft>
                <a:spcPts val="0"/>
              </a:spcAft>
              <a:buSzPts val="2400"/>
              <a:buNone/>
            </a:pPr>
            <a:r>
              <a:rPr lang="en-US" sz="2600" dirty="0"/>
              <a:t>How do we have </a:t>
            </a:r>
            <a:r>
              <a:rPr lang="en-US" sz="2600" b="1" i="1" dirty="0"/>
              <a:t>“the fellowship of the Spirit”?</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dirty="0"/>
          </a:p>
        </p:txBody>
      </p:sp>
    </p:spTree>
    <p:extLst>
      <p:ext uri="{BB962C8B-B14F-4D97-AF65-F5344CB8AC3E}">
        <p14:creationId xmlns:p14="http://schemas.microsoft.com/office/powerpoint/2010/main" val="392287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Holy Spirit In The Life Of Christ</a:t>
            </a:r>
            <a:endParaRPr sz="2800" dirty="0"/>
          </a:p>
        </p:txBody>
      </p:sp>
      <p:sp>
        <p:nvSpPr>
          <p:cNvPr id="145" name="Google Shape;145;p18"/>
          <p:cNvSpPr txBox="1">
            <a:spLocks noGrp="1"/>
          </p:cNvSpPr>
          <p:nvPr>
            <p:ph type="body" idx="1"/>
          </p:nvPr>
        </p:nvSpPr>
        <p:spPr>
          <a:xfrm>
            <a:off x="549599" y="1200150"/>
            <a:ext cx="7894490" cy="29463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b="1" dirty="0"/>
              <a:t>The Holy Spirit bore witness that Jesus is the Messiah</a:t>
            </a:r>
            <a:r>
              <a:rPr lang="en-US" dirty="0"/>
              <a:t>. (John 1:32-34)</a:t>
            </a:r>
          </a:p>
          <a:p>
            <a:pPr marL="457200" lvl="0" indent="-381000" algn="l" rtl="0">
              <a:spcBef>
                <a:spcPts val="600"/>
              </a:spcBef>
              <a:spcAft>
                <a:spcPts val="0"/>
              </a:spcAft>
              <a:buSzPts val="2400"/>
              <a:buChar char="▪"/>
            </a:pPr>
            <a:r>
              <a:rPr lang="en-US" b="1" dirty="0"/>
              <a:t>Jesus bore witness that the Holy Spirit is God</a:t>
            </a:r>
            <a:r>
              <a:rPr lang="en-US" dirty="0"/>
              <a:t>. (Matthew 12:31)</a:t>
            </a:r>
          </a:p>
          <a:p>
            <a:pPr marL="457200" lvl="0" indent="-381000" algn="l" rtl="0">
              <a:spcBef>
                <a:spcPts val="600"/>
              </a:spcBef>
              <a:spcAft>
                <a:spcPts val="0"/>
              </a:spcAft>
              <a:buSzPts val="2400"/>
              <a:buChar char="▪"/>
            </a:pPr>
            <a:r>
              <a:rPr lang="en-US" dirty="0"/>
              <a:t> </a:t>
            </a:r>
            <a:r>
              <a:rPr lang="en-US" b="1" dirty="0"/>
              <a:t>Jesus promised the Comforter</a:t>
            </a:r>
            <a:r>
              <a:rPr lang="en-US" dirty="0"/>
              <a:t>, the Holy Spirit </a:t>
            </a:r>
            <a:r>
              <a:rPr lang="en-US" b="1" dirty="0"/>
              <a:t>to the Apostles</a:t>
            </a:r>
            <a:r>
              <a:rPr lang="en-US" dirty="0"/>
              <a:t>. (John 14:16)</a:t>
            </a:r>
          </a:p>
          <a:p>
            <a:pPr marL="457200" lvl="0" indent="-381000" algn="l" rtl="0">
              <a:spcBef>
                <a:spcPts val="600"/>
              </a:spcBef>
              <a:spcAft>
                <a:spcPts val="0"/>
              </a:spcAft>
              <a:buSzPts val="2400"/>
              <a:buChar char="▪"/>
            </a:pPr>
            <a:endParaRPr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370334" y="203150"/>
            <a:ext cx="8403331"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Promise Of The Holy Spirit To The Apostles</a:t>
            </a:r>
            <a:endParaRPr sz="2800" dirty="0"/>
          </a:p>
        </p:txBody>
      </p:sp>
      <p:sp>
        <p:nvSpPr>
          <p:cNvPr id="145" name="Google Shape;145;p18"/>
          <p:cNvSpPr txBox="1">
            <a:spLocks noGrp="1"/>
          </p:cNvSpPr>
          <p:nvPr>
            <p:ph type="body" idx="1"/>
          </p:nvPr>
        </p:nvSpPr>
        <p:spPr>
          <a:xfrm>
            <a:off x="549599" y="928048"/>
            <a:ext cx="7815467" cy="321840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2800" i="1" dirty="0"/>
              <a:t>“He will </a:t>
            </a:r>
            <a:r>
              <a:rPr lang="en-US" sz="2800" b="1" i="1" dirty="0"/>
              <a:t>teach</a:t>
            </a:r>
            <a:r>
              <a:rPr lang="en-US" sz="2800" i="1" dirty="0"/>
              <a:t> you all things, and </a:t>
            </a:r>
            <a:r>
              <a:rPr lang="en-US" sz="2800" b="1" i="1" dirty="0"/>
              <a:t>bring to your remembrance</a:t>
            </a:r>
            <a:r>
              <a:rPr lang="en-US" sz="2800" i="1" dirty="0"/>
              <a:t> all I said to you.”</a:t>
            </a:r>
            <a:r>
              <a:rPr lang="en-US" sz="2800" dirty="0"/>
              <a:t> </a:t>
            </a:r>
            <a:r>
              <a:rPr lang="en-US" dirty="0"/>
              <a:t>(John 14:26)</a:t>
            </a:r>
          </a:p>
          <a:p>
            <a:pPr marL="457200" lvl="0" indent="-381000" algn="l" rtl="0">
              <a:spcBef>
                <a:spcPts val="600"/>
              </a:spcBef>
              <a:spcAft>
                <a:spcPts val="0"/>
              </a:spcAft>
              <a:buSzPts val="2400"/>
              <a:buChar char="▪"/>
            </a:pPr>
            <a:r>
              <a:rPr lang="en-US" sz="2800" i="1" dirty="0"/>
              <a:t>“He will </a:t>
            </a:r>
            <a:r>
              <a:rPr lang="en-US" sz="2800" b="1" i="1" dirty="0"/>
              <a:t>testify</a:t>
            </a:r>
            <a:r>
              <a:rPr lang="en-US" sz="2800" i="1" dirty="0"/>
              <a:t> about Me.”</a:t>
            </a:r>
            <a:r>
              <a:rPr lang="en-US" sz="2800" dirty="0"/>
              <a:t>  </a:t>
            </a:r>
            <a:r>
              <a:rPr lang="en-US" dirty="0"/>
              <a:t>(John 15:26)</a:t>
            </a:r>
          </a:p>
          <a:p>
            <a:pPr marL="457200" lvl="0" indent="-381000" algn="l" rtl="0">
              <a:spcBef>
                <a:spcPts val="600"/>
              </a:spcBef>
              <a:spcAft>
                <a:spcPts val="0"/>
              </a:spcAft>
              <a:buSzPts val="2400"/>
              <a:buChar char="▪"/>
            </a:pPr>
            <a:r>
              <a:rPr lang="en-US" sz="2800" i="1" dirty="0"/>
              <a:t>“He will </a:t>
            </a:r>
            <a:r>
              <a:rPr lang="en-US" sz="2800" b="1" i="1" dirty="0"/>
              <a:t>guide</a:t>
            </a:r>
            <a:r>
              <a:rPr lang="en-US" sz="2800" i="1" dirty="0"/>
              <a:t> you into all the truth…”</a:t>
            </a:r>
            <a:r>
              <a:rPr lang="en-US" sz="2800" dirty="0"/>
              <a:t> </a:t>
            </a:r>
            <a:r>
              <a:rPr lang="en-US" dirty="0"/>
              <a:t>(John 16:13)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dirty="0"/>
          </a:p>
        </p:txBody>
      </p:sp>
    </p:spTree>
    <p:extLst>
      <p:ext uri="{BB962C8B-B14F-4D97-AF65-F5344CB8AC3E}">
        <p14:creationId xmlns:p14="http://schemas.microsoft.com/office/powerpoint/2010/main" val="95332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370334" y="203150"/>
            <a:ext cx="8403331"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Holy Spirit in the book of Acts</a:t>
            </a:r>
            <a:endParaRPr sz="2800" dirty="0"/>
          </a:p>
        </p:txBody>
      </p:sp>
      <p:sp>
        <p:nvSpPr>
          <p:cNvPr id="145" name="Google Shape;145;p18"/>
          <p:cNvSpPr txBox="1">
            <a:spLocks noGrp="1"/>
          </p:cNvSpPr>
          <p:nvPr>
            <p:ph type="body" idx="1"/>
          </p:nvPr>
        </p:nvSpPr>
        <p:spPr>
          <a:xfrm>
            <a:off x="370334" y="887104"/>
            <a:ext cx="8214865" cy="3259346"/>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2800" b="1" dirty="0"/>
              <a:t>Orders</a:t>
            </a:r>
            <a:r>
              <a:rPr lang="en-US" sz="2800" dirty="0"/>
              <a:t> to the apostles. (1:2; cf., Luke 24:44-47)</a:t>
            </a:r>
          </a:p>
          <a:p>
            <a:pPr marL="457200" lvl="0" indent="-381000" algn="l" rtl="0">
              <a:spcBef>
                <a:spcPts val="600"/>
              </a:spcBef>
              <a:spcAft>
                <a:spcPts val="0"/>
              </a:spcAft>
              <a:buSzPts val="2400"/>
              <a:buChar char="▪"/>
            </a:pPr>
            <a:r>
              <a:rPr lang="en-US" sz="2800" b="1" dirty="0"/>
              <a:t>Promised</a:t>
            </a:r>
            <a:r>
              <a:rPr lang="en-US" sz="2800" dirty="0"/>
              <a:t> that the Holy Spirit would come upon the apostles &amp; that they’d </a:t>
            </a:r>
            <a:r>
              <a:rPr lang="en-US" sz="2800" b="1" dirty="0"/>
              <a:t>receive power</a:t>
            </a:r>
            <a:r>
              <a:rPr lang="en-US" sz="2800" dirty="0"/>
              <a:t>. (1:4-8; Luke 24:48-49)</a:t>
            </a:r>
          </a:p>
          <a:p>
            <a:r>
              <a:rPr lang="en-US" sz="2800" dirty="0"/>
              <a:t>Jesus told them to </a:t>
            </a:r>
            <a:r>
              <a:rPr lang="en-US" sz="2800" i="1" dirty="0"/>
              <a:t>“</a:t>
            </a:r>
            <a:r>
              <a:rPr lang="en-US" sz="2800" b="1" i="1" dirty="0"/>
              <a:t>receive</a:t>
            </a:r>
            <a:r>
              <a:rPr lang="en-US" sz="2800" i="1" dirty="0"/>
              <a:t> the </a:t>
            </a:r>
            <a:r>
              <a:rPr lang="en-US" sz="2800" b="1" i="1" dirty="0"/>
              <a:t>Holy Spirit</a:t>
            </a:r>
            <a:r>
              <a:rPr lang="en-US" sz="2800" dirty="0"/>
              <a:t>”… </a:t>
            </a:r>
            <a:r>
              <a:rPr lang="en-US" sz="2800" b="1" i="1" dirty="0"/>
              <a:t>“not many days from now”</a:t>
            </a:r>
            <a:r>
              <a:rPr lang="en-US" sz="2800" dirty="0"/>
              <a:t>. (John 20:22; cf., Acts 1:5)</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dirty="0"/>
          </a:p>
        </p:txBody>
      </p:sp>
    </p:spTree>
    <p:extLst>
      <p:ext uri="{BB962C8B-B14F-4D97-AF65-F5344CB8AC3E}">
        <p14:creationId xmlns:p14="http://schemas.microsoft.com/office/powerpoint/2010/main" val="289136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370334" y="203150"/>
            <a:ext cx="8403331"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Holy Spirit in the book of Acts</a:t>
            </a:r>
            <a:endParaRPr sz="2800" dirty="0"/>
          </a:p>
        </p:txBody>
      </p:sp>
      <p:sp>
        <p:nvSpPr>
          <p:cNvPr id="145" name="Google Shape;145;p18"/>
          <p:cNvSpPr txBox="1">
            <a:spLocks noGrp="1"/>
          </p:cNvSpPr>
          <p:nvPr>
            <p:ph type="body" idx="1"/>
          </p:nvPr>
        </p:nvSpPr>
        <p:spPr>
          <a:xfrm>
            <a:off x="370334" y="887104"/>
            <a:ext cx="8241403" cy="3259346"/>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2800" dirty="0"/>
              <a:t>The </a:t>
            </a:r>
            <a:r>
              <a:rPr lang="en-US" sz="2800" b="1" dirty="0"/>
              <a:t>Holy Spirit is outpoured </a:t>
            </a:r>
            <a:r>
              <a:rPr lang="en-US" sz="2800" dirty="0"/>
              <a:t>on the apostles </a:t>
            </a:r>
            <a:br>
              <a:rPr lang="en-US" sz="2800" dirty="0"/>
            </a:br>
            <a:r>
              <a:rPr lang="en-US" sz="2800" dirty="0"/>
              <a:t>(2:1-10) giving them utterance in foreign languages of “</a:t>
            </a:r>
            <a:r>
              <a:rPr lang="en-US" sz="2800" b="1" i="1" dirty="0"/>
              <a:t>the mighty deeds of God</a:t>
            </a:r>
            <a:r>
              <a:rPr lang="en-US" sz="2800" dirty="0"/>
              <a:t>”. (2:11)</a:t>
            </a:r>
          </a:p>
          <a:p>
            <a:pPr marL="457200" lvl="0" indent="-381000" algn="l" rtl="0">
              <a:spcBef>
                <a:spcPts val="600"/>
              </a:spcBef>
              <a:spcAft>
                <a:spcPts val="0"/>
              </a:spcAft>
              <a:buSzPts val="2400"/>
              <a:buChar char="▪"/>
            </a:pPr>
            <a:r>
              <a:rPr lang="en-US" sz="2800" dirty="0"/>
              <a:t>Fulfilling OT prophecy (2:16-21), “…</a:t>
            </a:r>
            <a:r>
              <a:rPr lang="en-US" sz="2800" b="1" i="1" dirty="0"/>
              <a:t>this is that</a:t>
            </a:r>
            <a:r>
              <a:rPr lang="en-US" sz="2800" dirty="0"/>
              <a:t>…” </a:t>
            </a:r>
            <a:r>
              <a:rPr lang="en-US" sz="1200" dirty="0"/>
              <a:t>(ASV)</a:t>
            </a:r>
          </a:p>
          <a:p>
            <a:pPr marL="457200" lvl="0" indent="-381000" algn="l" rtl="0">
              <a:spcBef>
                <a:spcPts val="600"/>
              </a:spcBef>
              <a:spcAft>
                <a:spcPts val="0"/>
              </a:spcAft>
              <a:buSzPts val="2400"/>
              <a:buChar char="▪"/>
            </a:pPr>
            <a:r>
              <a:rPr lang="en-US" sz="2800" i="1" dirty="0"/>
              <a:t>“Everyone who </a:t>
            </a:r>
            <a:r>
              <a:rPr lang="en-US" sz="2800" b="1" i="1" dirty="0"/>
              <a:t>calls on the name of the Lord will be saved</a:t>
            </a:r>
            <a:r>
              <a:rPr lang="en-US" sz="2800" i="1" dirty="0"/>
              <a:t>.”</a:t>
            </a:r>
            <a:r>
              <a:rPr lang="en-US" sz="2800" dirty="0"/>
              <a:t> (2:21)</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dirty="0"/>
          </a:p>
        </p:txBody>
      </p:sp>
    </p:spTree>
    <p:extLst>
      <p:ext uri="{BB962C8B-B14F-4D97-AF65-F5344CB8AC3E}">
        <p14:creationId xmlns:p14="http://schemas.microsoft.com/office/powerpoint/2010/main" val="348238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370334" y="152050"/>
            <a:ext cx="8403331" cy="54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800" dirty="0"/>
              <a:t>Who Is The Holy Spirit?</a:t>
            </a:r>
            <a:endParaRPr sz="2800" dirty="0"/>
          </a:p>
        </p:txBody>
      </p:sp>
      <p:sp>
        <p:nvSpPr>
          <p:cNvPr id="145" name="Google Shape;145;p18"/>
          <p:cNvSpPr txBox="1">
            <a:spLocks noGrp="1"/>
          </p:cNvSpPr>
          <p:nvPr>
            <p:ph type="body" idx="1"/>
          </p:nvPr>
        </p:nvSpPr>
        <p:spPr>
          <a:xfrm>
            <a:off x="370335" y="948267"/>
            <a:ext cx="8514358" cy="3198183"/>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US" sz="2800" dirty="0"/>
              <a:t>Part of the </a:t>
            </a:r>
            <a:r>
              <a:rPr lang="en-US" sz="2800" b="1" dirty="0"/>
              <a:t>Godhead</a:t>
            </a:r>
            <a:r>
              <a:rPr lang="en-US" sz="2800" dirty="0"/>
              <a:t>. </a:t>
            </a:r>
            <a:r>
              <a:rPr lang="en-US" dirty="0"/>
              <a:t>(Genesis 1:26; 3:22; Acts 17:29, Romans 1:20; “</a:t>
            </a:r>
            <a:r>
              <a:rPr lang="en-US" i="1" dirty="0"/>
              <a:t>divine nature</a:t>
            </a:r>
            <a:r>
              <a:rPr lang="en-US" dirty="0"/>
              <a:t>”; Colossians 2:9; “</a:t>
            </a:r>
            <a:r>
              <a:rPr lang="en-US" i="1" dirty="0"/>
              <a:t>deity</a:t>
            </a:r>
            <a:r>
              <a:rPr lang="en-US" dirty="0"/>
              <a:t>”)</a:t>
            </a:r>
          </a:p>
          <a:p>
            <a:pPr marL="457200" lvl="0" indent="-381000" algn="l" rtl="0">
              <a:spcBef>
                <a:spcPts val="600"/>
              </a:spcBef>
              <a:spcAft>
                <a:spcPts val="0"/>
              </a:spcAft>
              <a:buSzPts val="2400"/>
              <a:buChar char="▪"/>
            </a:pPr>
            <a:r>
              <a:rPr lang="en-US" sz="2800" b="1" dirty="0"/>
              <a:t>Distinct</a:t>
            </a:r>
            <a:r>
              <a:rPr lang="en-US" sz="2800" dirty="0"/>
              <a:t> in personality. </a:t>
            </a:r>
            <a:r>
              <a:rPr lang="en-US" dirty="0"/>
              <a:t>(John 14:16-17, 26; Matt. 28:18-20)</a:t>
            </a:r>
            <a:endParaRPr lang="en-US" sz="2800" dirty="0"/>
          </a:p>
          <a:p>
            <a:pPr marL="457200" lvl="0" indent="-381000" algn="l" rtl="0">
              <a:spcBef>
                <a:spcPts val="600"/>
              </a:spcBef>
              <a:spcAft>
                <a:spcPts val="0"/>
              </a:spcAft>
              <a:buSzPts val="2400"/>
              <a:buChar char="▪"/>
            </a:pPr>
            <a:r>
              <a:rPr lang="en-US" sz="2800" b="1" dirty="0"/>
              <a:t>All present</a:t>
            </a:r>
            <a:r>
              <a:rPr lang="en-US" sz="2800" dirty="0"/>
              <a:t>… </a:t>
            </a:r>
            <a:r>
              <a:rPr lang="en-US" dirty="0"/>
              <a:t>(Genesis 1:1; Matthew 3:16-17; 28:18-20; Romans 15:30; 2 Corinthians 13:14)</a:t>
            </a:r>
          </a:p>
          <a:p>
            <a:pPr marL="457200" lvl="0" indent="-381000" algn="l" rtl="0">
              <a:spcBef>
                <a:spcPts val="600"/>
              </a:spcBef>
              <a:spcAft>
                <a:spcPts val="0"/>
              </a:spcAft>
              <a:buSzPts val="2400"/>
              <a:buChar char="▪"/>
            </a:pPr>
            <a:r>
              <a:rPr lang="en-US" sz="2800" dirty="0"/>
              <a:t>… and </a:t>
            </a:r>
            <a:r>
              <a:rPr lang="en-US" sz="2800" b="1" dirty="0"/>
              <a:t>called God</a:t>
            </a:r>
            <a:r>
              <a:rPr lang="en-US" sz="2800" dirty="0"/>
              <a:t>. </a:t>
            </a:r>
            <a:r>
              <a:rPr lang="en-US" dirty="0"/>
              <a:t>(1 Corinthians 8:6; Titus 2:13; Acts 5:3-4)</a:t>
            </a:r>
            <a:endParaRPr lang="en-US" sz="2800"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dirty="0"/>
          </a:p>
        </p:txBody>
      </p:sp>
    </p:spTree>
    <p:extLst>
      <p:ext uri="{BB962C8B-B14F-4D97-AF65-F5344CB8AC3E}">
        <p14:creationId xmlns:p14="http://schemas.microsoft.com/office/powerpoint/2010/main" val="309688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93C443B4-C1D2-B643-E6C9-3F9BE199D87C}"/>
              </a:ext>
            </a:extLst>
          </p:cNvPr>
          <p:cNvSpPr/>
          <p:nvPr/>
        </p:nvSpPr>
        <p:spPr>
          <a:xfrm>
            <a:off x="2620370" y="1085851"/>
            <a:ext cx="3916907" cy="21145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Oval 2">
            <a:extLst>
              <a:ext uri="{FF2B5EF4-FFF2-40B4-BE49-F238E27FC236}">
                <a16:creationId xmlns:a16="http://schemas.microsoft.com/office/drawing/2014/main" id="{929FBBF5-36D1-4359-A2E2-965E7C2F3651}"/>
              </a:ext>
            </a:extLst>
          </p:cNvPr>
          <p:cNvSpPr>
            <a:spLocks noChangeArrowheads="1"/>
          </p:cNvSpPr>
          <p:nvPr/>
        </p:nvSpPr>
        <p:spPr bwMode="auto">
          <a:xfrm>
            <a:off x="3771900" y="171450"/>
            <a:ext cx="1771650" cy="1543050"/>
          </a:xfrm>
          <a:prstGeom prst="ellipse">
            <a:avLst/>
          </a:prstGeom>
          <a:solidFill>
            <a:schemeClr val="bg1">
              <a:lumMod val="60000"/>
              <a:lumOff val="40000"/>
            </a:schemeClr>
          </a:solidFill>
          <a:ln w="9525">
            <a:solidFill>
              <a:schemeClr val="tx1"/>
            </a:solidFill>
            <a:round/>
            <a:headEnd/>
            <a:tailEnd/>
          </a:ln>
          <a:effectLst/>
        </p:spPr>
        <p:txBody>
          <a:bodyPr wrap="none" anchor="ctr"/>
          <a:lstStyle/>
          <a:p>
            <a:pPr algn="ctr" eaLnBrk="1" hangingPunct="1"/>
            <a:r>
              <a:rPr lang="en-US" altLang="en-US" sz="2800" dirty="0">
                <a:solidFill>
                  <a:schemeClr val="accent2"/>
                </a:solidFill>
                <a:effectLst>
                  <a:outerShdw blurRad="38100" dist="38100" dir="2700000" algn="tl">
                    <a:srgbClr val="000000"/>
                  </a:outerShdw>
                </a:effectLst>
                <a:latin typeface="Arial" panose="020B0604020202020204" pitchFamily="34" charset="0"/>
              </a:rPr>
              <a:t>Father</a:t>
            </a:r>
            <a:r>
              <a:rPr lang="en-US" altLang="en-US" sz="2100" dirty="0">
                <a:effectLst>
                  <a:outerShdw blurRad="38100" dist="38100" dir="2700000" algn="tl">
                    <a:srgbClr val="000000"/>
                  </a:outerShdw>
                </a:effectLst>
                <a:latin typeface="Arial" panose="020B0604020202020204" pitchFamily="34" charset="0"/>
              </a:rPr>
              <a:t> Is:</a:t>
            </a:r>
          </a:p>
          <a:p>
            <a:pPr algn="ctr" eaLnBrk="1" hangingPunct="1"/>
            <a:r>
              <a:rPr lang="en-US" altLang="en-US" sz="2100" dirty="0">
                <a:effectLst>
                  <a:outerShdw blurRad="38100" dist="38100" dir="2700000" algn="tl">
                    <a:srgbClr val="000000"/>
                  </a:outerShdw>
                </a:effectLst>
                <a:latin typeface="Arial" panose="020B0604020202020204" pitchFamily="34" charset="0"/>
              </a:rPr>
              <a:t>John 20:17</a:t>
            </a:r>
          </a:p>
        </p:txBody>
      </p:sp>
      <p:sp>
        <p:nvSpPr>
          <p:cNvPr id="16387" name="Oval 3">
            <a:extLst>
              <a:ext uri="{FF2B5EF4-FFF2-40B4-BE49-F238E27FC236}">
                <a16:creationId xmlns:a16="http://schemas.microsoft.com/office/drawing/2014/main" id="{CCFF7A69-AB72-437C-94D3-1A4E2383C521}"/>
              </a:ext>
            </a:extLst>
          </p:cNvPr>
          <p:cNvSpPr>
            <a:spLocks noChangeArrowheads="1"/>
          </p:cNvSpPr>
          <p:nvPr/>
        </p:nvSpPr>
        <p:spPr bwMode="auto">
          <a:xfrm>
            <a:off x="1371600" y="2400300"/>
            <a:ext cx="1657350" cy="1657350"/>
          </a:xfrm>
          <a:prstGeom prst="ellipse">
            <a:avLst/>
          </a:prstGeom>
          <a:solidFill>
            <a:schemeClr val="bg1">
              <a:lumMod val="60000"/>
              <a:lumOff val="40000"/>
            </a:schemeClr>
          </a:solidFill>
          <a:ln w="9525">
            <a:solidFill>
              <a:schemeClr val="tx1"/>
            </a:solidFill>
            <a:round/>
            <a:headEnd/>
            <a:tailEnd/>
          </a:ln>
          <a:effectLst/>
        </p:spPr>
        <p:txBody>
          <a:bodyPr wrap="none" anchor="ctr"/>
          <a:lstStyle/>
          <a:p>
            <a:pPr algn="ctr" eaLnBrk="1" hangingPunct="1"/>
            <a:r>
              <a:rPr lang="en-US" altLang="en-US" sz="2800" dirty="0">
                <a:solidFill>
                  <a:schemeClr val="accent2"/>
                </a:solidFill>
                <a:effectLst>
                  <a:outerShdw blurRad="38100" dist="38100" dir="2700000" algn="tl">
                    <a:srgbClr val="000000"/>
                  </a:outerShdw>
                </a:effectLst>
                <a:latin typeface="Arial" panose="020B0604020202020204" pitchFamily="34" charset="0"/>
              </a:rPr>
              <a:t>Son</a:t>
            </a:r>
            <a:r>
              <a:rPr lang="en-US" altLang="en-US" sz="2100" dirty="0">
                <a:effectLst>
                  <a:outerShdw blurRad="38100" dist="38100" dir="2700000" algn="tl">
                    <a:srgbClr val="000000"/>
                  </a:outerShdw>
                </a:effectLst>
                <a:latin typeface="Arial" panose="020B0604020202020204" pitchFamily="34" charset="0"/>
              </a:rPr>
              <a:t> Is:</a:t>
            </a:r>
          </a:p>
          <a:p>
            <a:pPr algn="ctr" eaLnBrk="1" hangingPunct="1"/>
            <a:r>
              <a:rPr lang="en-US" altLang="en-US" sz="2100" dirty="0">
                <a:effectLst>
                  <a:outerShdw blurRad="38100" dist="38100" dir="2700000" algn="tl">
                    <a:srgbClr val="000000"/>
                  </a:outerShdw>
                </a:effectLst>
                <a:latin typeface="Arial" panose="020B0604020202020204" pitchFamily="34" charset="0"/>
              </a:rPr>
              <a:t>Hebrews 1:8</a:t>
            </a:r>
          </a:p>
        </p:txBody>
      </p:sp>
      <p:sp>
        <p:nvSpPr>
          <p:cNvPr id="16388" name="Oval 4">
            <a:extLst>
              <a:ext uri="{FF2B5EF4-FFF2-40B4-BE49-F238E27FC236}">
                <a16:creationId xmlns:a16="http://schemas.microsoft.com/office/drawing/2014/main" id="{8FB62B39-ED9C-4920-8FBF-C5C05BB80FC3}"/>
              </a:ext>
            </a:extLst>
          </p:cNvPr>
          <p:cNvSpPr>
            <a:spLocks noChangeArrowheads="1"/>
          </p:cNvSpPr>
          <p:nvPr/>
        </p:nvSpPr>
        <p:spPr bwMode="auto">
          <a:xfrm>
            <a:off x="6115050" y="2343150"/>
            <a:ext cx="1867708" cy="1657350"/>
          </a:xfrm>
          <a:prstGeom prst="ellipse">
            <a:avLst/>
          </a:prstGeom>
          <a:solidFill>
            <a:schemeClr val="bg1">
              <a:lumMod val="60000"/>
              <a:lumOff val="40000"/>
            </a:schemeClr>
          </a:solidFill>
          <a:ln w="9525">
            <a:solidFill>
              <a:schemeClr val="tx1"/>
            </a:solidFill>
            <a:round/>
            <a:headEnd/>
            <a:tailEnd/>
          </a:ln>
          <a:effectLst/>
        </p:spPr>
        <p:txBody>
          <a:bodyPr wrap="none" anchor="ctr"/>
          <a:lstStyle/>
          <a:p>
            <a:pPr algn="ctr" eaLnBrk="1" hangingPunct="1"/>
            <a:r>
              <a:rPr lang="en-US" altLang="en-US" sz="2800" dirty="0">
                <a:solidFill>
                  <a:schemeClr val="accent2"/>
                </a:solidFill>
                <a:effectLst>
                  <a:outerShdw blurRad="38100" dist="38100" dir="2700000" algn="tl">
                    <a:srgbClr val="000000"/>
                  </a:outerShdw>
                </a:effectLst>
                <a:latin typeface="Arial" panose="020B0604020202020204" pitchFamily="34" charset="0"/>
              </a:rPr>
              <a:t>Holy </a:t>
            </a:r>
          </a:p>
          <a:p>
            <a:pPr algn="ctr" eaLnBrk="1" hangingPunct="1"/>
            <a:r>
              <a:rPr lang="en-US" altLang="en-US" sz="2800" dirty="0">
                <a:solidFill>
                  <a:schemeClr val="accent2"/>
                </a:solidFill>
                <a:effectLst>
                  <a:outerShdw blurRad="38100" dist="38100" dir="2700000" algn="tl">
                    <a:srgbClr val="000000"/>
                  </a:outerShdw>
                </a:effectLst>
                <a:latin typeface="Arial" panose="020B0604020202020204" pitchFamily="34" charset="0"/>
              </a:rPr>
              <a:t>Spirit </a:t>
            </a:r>
            <a:r>
              <a:rPr lang="en-US" altLang="en-US" sz="2100" dirty="0">
                <a:effectLst>
                  <a:outerShdw blurRad="38100" dist="38100" dir="2700000" algn="tl">
                    <a:srgbClr val="000000"/>
                  </a:outerShdw>
                </a:effectLst>
                <a:latin typeface="Arial" panose="020B0604020202020204" pitchFamily="34" charset="0"/>
              </a:rPr>
              <a:t>Is:</a:t>
            </a:r>
          </a:p>
          <a:p>
            <a:pPr algn="ctr" eaLnBrk="1" hangingPunct="1"/>
            <a:r>
              <a:rPr lang="en-US" altLang="en-US" sz="2100" dirty="0">
                <a:effectLst>
                  <a:outerShdw blurRad="38100" dist="38100" dir="2700000" algn="tl">
                    <a:srgbClr val="000000"/>
                  </a:outerShdw>
                </a:effectLst>
                <a:latin typeface="Arial" panose="020B0604020202020204" pitchFamily="34" charset="0"/>
              </a:rPr>
              <a:t>Acts 5:3-4</a:t>
            </a:r>
          </a:p>
        </p:txBody>
      </p:sp>
      <p:sp>
        <p:nvSpPr>
          <p:cNvPr id="16389" name="Text Box 5">
            <a:extLst>
              <a:ext uri="{FF2B5EF4-FFF2-40B4-BE49-F238E27FC236}">
                <a16:creationId xmlns:a16="http://schemas.microsoft.com/office/drawing/2014/main" id="{1FF1FFC0-F828-44CB-8919-9402E86EC04D}"/>
              </a:ext>
            </a:extLst>
          </p:cNvPr>
          <p:cNvSpPr txBox="1">
            <a:spLocks noChangeArrowheads="1"/>
          </p:cNvSpPr>
          <p:nvPr/>
        </p:nvSpPr>
        <p:spPr bwMode="auto">
          <a:xfrm>
            <a:off x="3312939" y="2130029"/>
            <a:ext cx="246574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2400" b="1" dirty="0">
                <a:solidFill>
                  <a:schemeClr val="bg1"/>
                </a:solidFill>
                <a:effectLst>
                  <a:outerShdw blurRad="38100" dist="38100" dir="2700000" algn="tl">
                    <a:srgbClr val="000000"/>
                  </a:outerShdw>
                </a:effectLst>
                <a:latin typeface="Arial" panose="020B0604020202020204" pitchFamily="34" charset="0"/>
              </a:rPr>
              <a:t>Fulness of </a:t>
            </a:r>
            <a:br>
              <a:rPr lang="en-US" altLang="en-US" sz="2400" b="1" dirty="0">
                <a:solidFill>
                  <a:schemeClr val="bg1"/>
                </a:solidFill>
                <a:effectLst>
                  <a:outerShdw blurRad="38100" dist="38100" dir="2700000" algn="tl">
                    <a:srgbClr val="000000"/>
                  </a:outerShdw>
                </a:effectLst>
                <a:latin typeface="Arial" panose="020B0604020202020204" pitchFamily="34" charset="0"/>
              </a:rPr>
            </a:br>
            <a:r>
              <a:rPr lang="en-US" altLang="en-US" sz="2800" b="1" dirty="0">
                <a:solidFill>
                  <a:schemeClr val="accent2"/>
                </a:solidFill>
                <a:effectLst>
                  <a:outerShdw blurRad="38100" dist="38100" dir="2700000" algn="tl">
                    <a:srgbClr val="000000"/>
                  </a:outerShdw>
                </a:effectLst>
                <a:latin typeface="Arial" panose="020B0604020202020204" pitchFamily="34" charset="0"/>
              </a:rPr>
              <a:t>Deity</a:t>
            </a:r>
            <a:r>
              <a:rPr lang="en-US" altLang="en-US" sz="2400" b="1" dirty="0">
                <a:solidFill>
                  <a:schemeClr val="bg1"/>
                </a:solidFill>
                <a:effectLst>
                  <a:outerShdw blurRad="38100" dist="38100" dir="2700000" algn="tl">
                    <a:srgbClr val="000000"/>
                  </a:outerShdw>
                </a:effectLst>
                <a:latin typeface="Arial" panose="020B0604020202020204" pitchFamily="34" charset="0"/>
              </a:rPr>
              <a:t> (Col. 2:9)</a:t>
            </a:r>
          </a:p>
        </p:txBody>
      </p:sp>
      <p:sp>
        <p:nvSpPr>
          <p:cNvPr id="16390" name="Line 6">
            <a:extLst>
              <a:ext uri="{FF2B5EF4-FFF2-40B4-BE49-F238E27FC236}">
                <a16:creationId xmlns:a16="http://schemas.microsoft.com/office/drawing/2014/main" id="{2A4E1E4D-D45F-426B-98F6-CD1E2FEFCC7B}"/>
              </a:ext>
            </a:extLst>
          </p:cNvPr>
          <p:cNvSpPr>
            <a:spLocks noChangeShapeType="1"/>
          </p:cNvSpPr>
          <p:nvPr/>
        </p:nvSpPr>
        <p:spPr bwMode="auto">
          <a:xfrm flipV="1">
            <a:off x="2914650" y="1543050"/>
            <a:ext cx="1195513" cy="1257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050"/>
          </a:p>
        </p:txBody>
      </p:sp>
      <p:sp>
        <p:nvSpPr>
          <p:cNvPr id="16391" name="Line 7">
            <a:extLst>
              <a:ext uri="{FF2B5EF4-FFF2-40B4-BE49-F238E27FC236}">
                <a16:creationId xmlns:a16="http://schemas.microsoft.com/office/drawing/2014/main" id="{4DA5FFBE-FF6D-4FD2-9079-956305D5C9C6}"/>
              </a:ext>
            </a:extLst>
          </p:cNvPr>
          <p:cNvSpPr>
            <a:spLocks noChangeShapeType="1"/>
          </p:cNvSpPr>
          <p:nvPr/>
        </p:nvSpPr>
        <p:spPr bwMode="auto">
          <a:xfrm>
            <a:off x="5097110" y="1594858"/>
            <a:ext cx="1143000" cy="1200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050"/>
          </a:p>
        </p:txBody>
      </p:sp>
      <p:sp>
        <p:nvSpPr>
          <p:cNvPr id="16392" name="Line 8">
            <a:extLst>
              <a:ext uri="{FF2B5EF4-FFF2-40B4-BE49-F238E27FC236}">
                <a16:creationId xmlns:a16="http://schemas.microsoft.com/office/drawing/2014/main" id="{FC0E0EEB-4BD8-4E5C-BEBA-97AE6ECF9253}"/>
              </a:ext>
            </a:extLst>
          </p:cNvPr>
          <p:cNvSpPr>
            <a:spLocks noChangeShapeType="1"/>
          </p:cNvSpPr>
          <p:nvPr/>
        </p:nvSpPr>
        <p:spPr bwMode="auto">
          <a:xfrm>
            <a:off x="3028950" y="3200400"/>
            <a:ext cx="3086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050"/>
          </a:p>
        </p:txBody>
      </p:sp>
      <p:sp>
        <p:nvSpPr>
          <p:cNvPr id="16393" name="AutoShape 9">
            <a:extLst>
              <a:ext uri="{FF2B5EF4-FFF2-40B4-BE49-F238E27FC236}">
                <a16:creationId xmlns:a16="http://schemas.microsoft.com/office/drawing/2014/main" id="{650B9E9F-99D7-4620-8A34-913D5067F729}"/>
              </a:ext>
            </a:extLst>
          </p:cNvPr>
          <p:cNvSpPr>
            <a:spLocks noChangeArrowheads="1"/>
          </p:cNvSpPr>
          <p:nvPr/>
        </p:nvSpPr>
        <p:spPr bwMode="auto">
          <a:xfrm rot="-24398489">
            <a:off x="2219975" y="1307878"/>
            <a:ext cx="1855778" cy="971550"/>
          </a:xfrm>
          <a:prstGeom prst="leftRightArrow">
            <a:avLst>
              <a:gd name="adj1" fmla="val 50000"/>
              <a:gd name="adj2" fmla="val 28235"/>
            </a:avLst>
          </a:prstGeom>
          <a:solidFill>
            <a:schemeClr val="bg1">
              <a:lumMod val="75000"/>
            </a:schemeClr>
          </a:solidFill>
          <a:ln w="9525">
            <a:solidFill>
              <a:schemeClr val="tx1"/>
            </a:solidFill>
            <a:miter lim="800000"/>
            <a:headEnd/>
            <a:tailEnd/>
          </a:ln>
          <a:effectLst/>
        </p:spPr>
        <p:txBody>
          <a:bodyPr wrap="none" anchor="ctr"/>
          <a:lstStyle/>
          <a:p>
            <a:pPr algn="ctr" eaLnBrk="1" hangingPunct="1"/>
            <a:r>
              <a:rPr lang="en-US" altLang="en-US" sz="1800" dirty="0">
                <a:effectLst>
                  <a:outerShdw blurRad="38100" dist="38100" dir="2700000" algn="tl">
                    <a:srgbClr val="000000"/>
                  </a:outerShdw>
                </a:effectLst>
                <a:latin typeface="Arial" panose="020B0604020202020204" pitchFamily="34" charset="0"/>
              </a:rPr>
              <a:t>Is not</a:t>
            </a:r>
          </a:p>
          <a:p>
            <a:pPr algn="ctr" eaLnBrk="1" hangingPunct="1"/>
            <a:r>
              <a:rPr lang="en-US" altLang="en-US" sz="1800" dirty="0">
                <a:effectLst>
                  <a:outerShdw blurRad="38100" dist="38100" dir="2700000" algn="tl">
                    <a:srgbClr val="000000"/>
                  </a:outerShdw>
                </a:effectLst>
                <a:latin typeface="Arial" panose="020B0604020202020204" pitchFamily="34" charset="0"/>
              </a:rPr>
              <a:t>John 14:16-17</a:t>
            </a:r>
          </a:p>
        </p:txBody>
      </p:sp>
      <p:sp>
        <p:nvSpPr>
          <p:cNvPr id="16394" name="AutoShape 10">
            <a:extLst>
              <a:ext uri="{FF2B5EF4-FFF2-40B4-BE49-F238E27FC236}">
                <a16:creationId xmlns:a16="http://schemas.microsoft.com/office/drawing/2014/main" id="{46ADA418-069F-48F5-95AF-8820F6412E87}"/>
              </a:ext>
            </a:extLst>
          </p:cNvPr>
          <p:cNvSpPr>
            <a:spLocks noChangeArrowheads="1"/>
          </p:cNvSpPr>
          <p:nvPr/>
        </p:nvSpPr>
        <p:spPr bwMode="auto">
          <a:xfrm rot="-18707494">
            <a:off x="5227111" y="1297081"/>
            <a:ext cx="1671116" cy="1028700"/>
          </a:xfrm>
          <a:prstGeom prst="leftRightArrow">
            <a:avLst>
              <a:gd name="adj1" fmla="val 50000"/>
              <a:gd name="adj2" fmla="val 26667"/>
            </a:avLst>
          </a:prstGeom>
          <a:solidFill>
            <a:schemeClr val="bg1">
              <a:lumMod val="75000"/>
            </a:schemeClr>
          </a:solidFill>
          <a:ln w="9525">
            <a:solidFill>
              <a:schemeClr val="tx1"/>
            </a:solidFill>
            <a:miter lim="800000"/>
            <a:headEnd/>
            <a:tailEnd/>
          </a:ln>
          <a:effectLst/>
        </p:spPr>
        <p:txBody>
          <a:bodyPr wrap="none" anchor="ctr"/>
          <a:lstStyle/>
          <a:p>
            <a:pPr algn="ctr" eaLnBrk="1" hangingPunct="1"/>
            <a:r>
              <a:rPr lang="en-US" altLang="en-US" sz="1800" dirty="0">
                <a:effectLst>
                  <a:outerShdw blurRad="38100" dist="38100" dir="2700000" algn="tl">
                    <a:srgbClr val="000000"/>
                  </a:outerShdw>
                </a:effectLst>
                <a:latin typeface="Arial" panose="020B0604020202020204" pitchFamily="34" charset="0"/>
              </a:rPr>
              <a:t>Is not</a:t>
            </a:r>
          </a:p>
          <a:p>
            <a:pPr algn="ctr" eaLnBrk="1" hangingPunct="1"/>
            <a:r>
              <a:rPr lang="en-US" altLang="en-US" sz="1800" dirty="0">
                <a:effectLst>
                  <a:outerShdw blurRad="38100" dist="38100" dir="2700000" algn="tl">
                    <a:srgbClr val="000000"/>
                  </a:outerShdw>
                </a:effectLst>
                <a:latin typeface="Arial" panose="020B0604020202020204" pitchFamily="34" charset="0"/>
              </a:rPr>
              <a:t>John 14:16-17</a:t>
            </a:r>
          </a:p>
        </p:txBody>
      </p:sp>
      <p:sp>
        <p:nvSpPr>
          <p:cNvPr id="16395" name="AutoShape 11">
            <a:extLst>
              <a:ext uri="{FF2B5EF4-FFF2-40B4-BE49-F238E27FC236}">
                <a16:creationId xmlns:a16="http://schemas.microsoft.com/office/drawing/2014/main" id="{EDBB7751-7082-4B74-BDB8-D71526AD7FA3}"/>
              </a:ext>
            </a:extLst>
          </p:cNvPr>
          <p:cNvSpPr>
            <a:spLocks noChangeArrowheads="1"/>
          </p:cNvSpPr>
          <p:nvPr/>
        </p:nvSpPr>
        <p:spPr bwMode="auto">
          <a:xfrm>
            <a:off x="3200400" y="3200400"/>
            <a:ext cx="2743200" cy="971550"/>
          </a:xfrm>
          <a:prstGeom prst="leftRightArrow">
            <a:avLst>
              <a:gd name="adj1" fmla="val 50000"/>
              <a:gd name="adj2" fmla="val 56471"/>
            </a:avLst>
          </a:prstGeom>
          <a:solidFill>
            <a:schemeClr val="bg1">
              <a:lumMod val="75000"/>
            </a:schemeClr>
          </a:solidFill>
          <a:ln w="9525">
            <a:solidFill>
              <a:schemeClr val="tx1"/>
            </a:solidFill>
            <a:miter lim="800000"/>
            <a:headEnd/>
            <a:tailEnd/>
          </a:ln>
          <a:effectLst/>
        </p:spPr>
        <p:txBody>
          <a:bodyPr wrap="none" anchor="ctr"/>
          <a:lstStyle/>
          <a:p>
            <a:pPr algn="ctr" eaLnBrk="1" hangingPunct="1"/>
            <a:r>
              <a:rPr lang="en-US" altLang="en-US" sz="1800" dirty="0">
                <a:effectLst>
                  <a:outerShdw blurRad="38100" dist="38100" dir="2700000" algn="tl">
                    <a:srgbClr val="000000"/>
                  </a:outerShdw>
                </a:effectLst>
                <a:latin typeface="Arial" panose="020B0604020202020204" pitchFamily="34" charset="0"/>
              </a:rPr>
              <a:t>Is not</a:t>
            </a:r>
          </a:p>
          <a:p>
            <a:pPr algn="ctr" eaLnBrk="1" hangingPunct="1"/>
            <a:r>
              <a:rPr lang="en-US" altLang="en-US" sz="1800" dirty="0">
                <a:effectLst>
                  <a:outerShdw blurRad="38100" dist="38100" dir="2700000" algn="tl">
                    <a:srgbClr val="000000"/>
                  </a:outerShdw>
                </a:effectLst>
                <a:latin typeface="Arial" panose="020B0604020202020204" pitchFamily="34" charset="0"/>
              </a:rPr>
              <a:t>John 14:16-17</a:t>
            </a:r>
          </a:p>
        </p:txBody>
      </p:sp>
      <p:sp>
        <p:nvSpPr>
          <p:cNvPr id="16396" name="Text Box 12">
            <a:extLst>
              <a:ext uri="{FF2B5EF4-FFF2-40B4-BE49-F238E27FC236}">
                <a16:creationId xmlns:a16="http://schemas.microsoft.com/office/drawing/2014/main" id="{B97F3FDF-6095-41B7-9ACA-64B467568B3B}"/>
              </a:ext>
            </a:extLst>
          </p:cNvPr>
          <p:cNvSpPr txBox="1">
            <a:spLocks noChangeArrowheads="1"/>
          </p:cNvSpPr>
          <p:nvPr/>
        </p:nvSpPr>
        <p:spPr bwMode="auto">
          <a:xfrm>
            <a:off x="1143000" y="4343400"/>
            <a:ext cx="6858000" cy="461665"/>
          </a:xfrm>
          <a:prstGeom prst="rect">
            <a:avLst/>
          </a:prstGeom>
          <a:solidFill>
            <a:schemeClr val="bg1">
              <a:lumMod val="60000"/>
              <a:lumOff val="40000"/>
            </a:schemeClr>
          </a:solidFill>
          <a:ln>
            <a:noFill/>
          </a:ln>
          <a:effectLst/>
        </p:spPr>
        <p:txBody>
          <a:bodyPr>
            <a:spAutoFit/>
          </a:bodyPr>
          <a:lstStyle/>
          <a:p>
            <a:pPr algn="ctr"/>
            <a:r>
              <a:rPr lang="en-US" altLang="en-US" sz="2400" dirty="0">
                <a:effectLst>
                  <a:outerShdw blurRad="38100" dist="38100" dir="2700000" algn="tl">
                    <a:srgbClr val="000000"/>
                  </a:outerShdw>
                </a:effectLst>
              </a:rPr>
              <a:t>They are </a:t>
            </a:r>
            <a:r>
              <a:rPr lang="en-US" altLang="en-US" sz="2400" dirty="0">
                <a:solidFill>
                  <a:schemeClr val="accent2"/>
                </a:solidFill>
                <a:effectLst>
                  <a:outerShdw blurRad="38100" dist="38100" dir="2700000" algn="tl">
                    <a:srgbClr val="000000"/>
                  </a:outerShdw>
                </a:effectLst>
              </a:rPr>
              <a:t>one</a:t>
            </a:r>
            <a:r>
              <a:rPr lang="en-US" altLang="en-US" sz="2400" dirty="0">
                <a:effectLst>
                  <a:outerShdw blurRad="38100" dist="38100" dir="2700000" algn="tl">
                    <a:srgbClr val="000000"/>
                  </a:outerShdw>
                </a:effectLst>
              </a:rPr>
              <a:t> yet </a:t>
            </a:r>
            <a:r>
              <a:rPr lang="en-US" altLang="en-US" sz="2400" dirty="0">
                <a:solidFill>
                  <a:schemeClr val="accent2"/>
                </a:solidFill>
                <a:effectLst>
                  <a:outerShdw blurRad="38100" dist="38100" dir="2700000" algn="tl">
                    <a:srgbClr val="000000"/>
                  </a:outerShdw>
                </a:effectLst>
              </a:rPr>
              <a:t>distinct</a:t>
            </a:r>
            <a:r>
              <a:rPr lang="en-US" altLang="en-US" sz="2400" dirty="0">
                <a:effectLst>
                  <a:outerShdw blurRad="38100" dist="38100" dir="2700000" algn="tl">
                    <a:srgbClr val="000000"/>
                  </a:outerShdw>
                </a:effectLst>
              </a:rPr>
              <a:t> in their Person.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 calcmode="lin" valueType="num">
                                      <p:cBhvr>
                                        <p:cTn id="7" dur="500" fill="hold"/>
                                        <p:tgtEl>
                                          <p:spTgt spid="16393"/>
                                        </p:tgtEl>
                                        <p:attrNameLst>
                                          <p:attrName>ppt_w</p:attrName>
                                        </p:attrNameLst>
                                      </p:cBhvr>
                                      <p:tavLst>
                                        <p:tav tm="0">
                                          <p:val>
                                            <p:fltVal val="0"/>
                                          </p:val>
                                        </p:tav>
                                        <p:tav tm="100000">
                                          <p:val>
                                            <p:strVal val="#ppt_w"/>
                                          </p:val>
                                        </p:tav>
                                      </p:tavLst>
                                    </p:anim>
                                    <p:anim calcmode="lin" valueType="num">
                                      <p:cBhvr>
                                        <p:cTn id="8" dur="500" fill="hold"/>
                                        <p:tgtEl>
                                          <p:spTgt spid="1639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94"/>
                                        </p:tgtEl>
                                        <p:attrNameLst>
                                          <p:attrName>style.visibility</p:attrName>
                                        </p:attrNameLst>
                                      </p:cBhvr>
                                      <p:to>
                                        <p:strVal val="visible"/>
                                      </p:to>
                                    </p:set>
                                    <p:anim calcmode="lin" valueType="num">
                                      <p:cBhvr>
                                        <p:cTn id="13" dur="500" fill="hold"/>
                                        <p:tgtEl>
                                          <p:spTgt spid="16394"/>
                                        </p:tgtEl>
                                        <p:attrNameLst>
                                          <p:attrName>ppt_w</p:attrName>
                                        </p:attrNameLst>
                                      </p:cBhvr>
                                      <p:tavLst>
                                        <p:tav tm="0">
                                          <p:val>
                                            <p:fltVal val="0"/>
                                          </p:val>
                                        </p:tav>
                                        <p:tav tm="100000">
                                          <p:val>
                                            <p:strVal val="#ppt_w"/>
                                          </p:val>
                                        </p:tav>
                                      </p:tavLst>
                                    </p:anim>
                                    <p:anim calcmode="lin" valueType="num">
                                      <p:cBhvr>
                                        <p:cTn id="14" dur="500" fill="hold"/>
                                        <p:tgtEl>
                                          <p:spTgt spid="1639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95"/>
                                        </p:tgtEl>
                                        <p:attrNameLst>
                                          <p:attrName>style.visibility</p:attrName>
                                        </p:attrNameLst>
                                      </p:cBhvr>
                                      <p:to>
                                        <p:strVal val="visible"/>
                                      </p:to>
                                    </p:set>
                                    <p:anim calcmode="lin" valueType="num">
                                      <p:cBhvr>
                                        <p:cTn id="19" dur="500" fill="hold"/>
                                        <p:tgtEl>
                                          <p:spTgt spid="16395"/>
                                        </p:tgtEl>
                                        <p:attrNameLst>
                                          <p:attrName>ppt_w</p:attrName>
                                        </p:attrNameLst>
                                      </p:cBhvr>
                                      <p:tavLst>
                                        <p:tav tm="0">
                                          <p:val>
                                            <p:fltVal val="0"/>
                                          </p:val>
                                        </p:tav>
                                        <p:tav tm="100000">
                                          <p:val>
                                            <p:strVal val="#ppt_w"/>
                                          </p:val>
                                        </p:tav>
                                      </p:tavLst>
                                    </p:anim>
                                    <p:anim calcmode="lin" valueType="num">
                                      <p:cBhvr>
                                        <p:cTn id="20" dur="500" fill="hold"/>
                                        <p:tgtEl>
                                          <p:spTgt spid="1639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96"/>
                                        </p:tgtEl>
                                        <p:attrNameLst>
                                          <p:attrName>style.visibility</p:attrName>
                                        </p:attrNameLst>
                                      </p:cBhvr>
                                      <p:to>
                                        <p:strVal val="visible"/>
                                      </p:to>
                                    </p:set>
                                    <p:anim calcmode="lin" valueType="num">
                                      <p:cBhvr additive="base">
                                        <p:cTn id="25" dur="500" fill="hold"/>
                                        <p:tgtEl>
                                          <p:spTgt spid="16396"/>
                                        </p:tgtEl>
                                        <p:attrNameLst>
                                          <p:attrName>ppt_x</p:attrName>
                                        </p:attrNameLst>
                                      </p:cBhvr>
                                      <p:tavLst>
                                        <p:tav tm="0">
                                          <p:val>
                                            <p:strVal val="#ppt_x"/>
                                          </p:val>
                                        </p:tav>
                                        <p:tav tm="100000">
                                          <p:val>
                                            <p:strVal val="#ppt_x"/>
                                          </p:val>
                                        </p:tav>
                                      </p:tavLst>
                                    </p:anim>
                                    <p:anim calcmode="lin" valueType="num">
                                      <p:cBhvr additive="base">
                                        <p:cTn id="26" dur="500" fill="hold"/>
                                        <p:tgtEl>
                                          <p:spTgt spid="163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animBg="1"/>
      <p:bldP spid="16394" grpId="0" animBg="1"/>
      <p:bldP spid="16395" grpId="0" animBg="1"/>
      <p:bldP spid="163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“Person” of The Spirit</a:t>
            </a:r>
            <a:endParaRPr sz="2800" dirty="0"/>
          </a:p>
        </p:txBody>
      </p:sp>
      <p:sp>
        <p:nvSpPr>
          <p:cNvPr id="145" name="Google Shape;145;p18"/>
          <p:cNvSpPr txBox="1">
            <a:spLocks noGrp="1"/>
          </p:cNvSpPr>
          <p:nvPr>
            <p:ph type="body" idx="1"/>
          </p:nvPr>
        </p:nvSpPr>
        <p:spPr>
          <a:xfrm>
            <a:off x="549599" y="1050878"/>
            <a:ext cx="7815467" cy="341194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600" b="1" dirty="0"/>
              <a:t>Characteristics</a:t>
            </a:r>
            <a:r>
              <a:rPr lang="en-US" sz="2600" dirty="0"/>
              <a:t>:</a:t>
            </a:r>
          </a:p>
          <a:p>
            <a:pPr lvl="0" algn="l" rtl="0">
              <a:spcBef>
                <a:spcPts val="600"/>
              </a:spcBef>
              <a:spcAft>
                <a:spcPts val="0"/>
              </a:spcAft>
              <a:buSzPts val="2400"/>
              <a:buFont typeface="Arial" panose="020B0604020202020204" pitchFamily="34" charset="0"/>
              <a:buChar char="•"/>
            </a:pPr>
            <a:r>
              <a:rPr lang="en-US" sz="2600" dirty="0"/>
              <a:t>He has a </a:t>
            </a:r>
            <a:r>
              <a:rPr lang="en-US" sz="2600" b="1" dirty="0"/>
              <a:t>mind &amp; knowledge</a:t>
            </a:r>
            <a:r>
              <a:rPr lang="en-US" sz="2600" dirty="0"/>
              <a:t>. (1 Corinthians 2:11; </a:t>
            </a:r>
          </a:p>
          <a:p>
            <a:pPr lvl="0" algn="l" rtl="0">
              <a:spcBef>
                <a:spcPts val="600"/>
              </a:spcBef>
              <a:spcAft>
                <a:spcPts val="0"/>
              </a:spcAft>
              <a:buSzPts val="2400"/>
              <a:buFont typeface="Arial" panose="020B0604020202020204" pitchFamily="34" charset="0"/>
              <a:buChar char="•"/>
            </a:pPr>
            <a:r>
              <a:rPr lang="en-US" sz="2600" dirty="0"/>
              <a:t>He has a </a:t>
            </a:r>
            <a:r>
              <a:rPr lang="en-US" sz="2600" b="1" dirty="0"/>
              <a:t>will</a:t>
            </a:r>
            <a:r>
              <a:rPr lang="en-US" sz="2600" dirty="0"/>
              <a:t>. (1 Corinthians 12:11)</a:t>
            </a:r>
          </a:p>
          <a:p>
            <a:pPr lvl="0" algn="l" rtl="0">
              <a:spcBef>
                <a:spcPts val="600"/>
              </a:spcBef>
              <a:spcAft>
                <a:spcPts val="0"/>
              </a:spcAft>
              <a:buSzPts val="2400"/>
              <a:buFont typeface="Arial" panose="020B0604020202020204" pitchFamily="34" charset="0"/>
              <a:buChar char="•"/>
            </a:pPr>
            <a:r>
              <a:rPr lang="en-US" sz="2600" dirty="0"/>
              <a:t>He has </a:t>
            </a:r>
            <a:r>
              <a:rPr lang="en-US" sz="2600" b="1" dirty="0"/>
              <a:t>judgment</a:t>
            </a:r>
            <a:r>
              <a:rPr lang="en-US" sz="2600" dirty="0"/>
              <a:t>. (Acts 15:28-29)</a:t>
            </a:r>
          </a:p>
          <a:p>
            <a:pPr lvl="0" algn="l" rtl="0">
              <a:spcBef>
                <a:spcPts val="600"/>
              </a:spcBef>
              <a:spcAft>
                <a:spcPts val="0"/>
              </a:spcAft>
              <a:buSzPts val="2400"/>
              <a:buFont typeface="Arial" panose="020B0604020202020204" pitchFamily="34" charset="0"/>
              <a:buChar char="•"/>
            </a:pPr>
            <a:r>
              <a:rPr lang="en-US" sz="2600" dirty="0"/>
              <a:t>He communicates </a:t>
            </a:r>
            <a:r>
              <a:rPr lang="en-US" sz="2600" b="1" dirty="0"/>
              <a:t>- speaks, hears, testifies</a:t>
            </a:r>
            <a:r>
              <a:rPr lang="en-US" sz="2600" dirty="0"/>
              <a:t>. </a:t>
            </a:r>
            <a:br>
              <a:rPr lang="en-US" sz="2600" dirty="0"/>
            </a:br>
            <a:r>
              <a:rPr lang="en-US" sz="2600" dirty="0"/>
              <a:t>(1 Timothy 4:1; Romans 8:16; John 14:26; 16:13)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dirty="0"/>
          </a:p>
        </p:txBody>
      </p:sp>
    </p:spTree>
    <p:extLst>
      <p:ext uri="{BB962C8B-B14F-4D97-AF65-F5344CB8AC3E}">
        <p14:creationId xmlns:p14="http://schemas.microsoft.com/office/powerpoint/2010/main" val="174472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The “Person” of The Spirit</a:t>
            </a:r>
            <a:endParaRPr sz="2800" dirty="0"/>
          </a:p>
        </p:txBody>
      </p:sp>
      <p:sp>
        <p:nvSpPr>
          <p:cNvPr id="145" name="Google Shape;145;p18"/>
          <p:cNvSpPr txBox="1">
            <a:spLocks noGrp="1"/>
          </p:cNvSpPr>
          <p:nvPr>
            <p:ph type="body" idx="1"/>
          </p:nvPr>
        </p:nvSpPr>
        <p:spPr>
          <a:xfrm>
            <a:off x="1" y="778933"/>
            <a:ext cx="9144000" cy="4003191"/>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600" b="1" dirty="0"/>
              <a:t>He is divine</a:t>
            </a:r>
            <a:r>
              <a:rPr lang="en-US" sz="2600" dirty="0"/>
              <a:t>:</a:t>
            </a:r>
          </a:p>
          <a:p>
            <a:pPr lvl="0" algn="l" rtl="0">
              <a:lnSpc>
                <a:spcPct val="100000"/>
              </a:lnSpc>
              <a:spcBef>
                <a:spcPts val="600"/>
              </a:spcBef>
              <a:spcAft>
                <a:spcPts val="0"/>
              </a:spcAft>
              <a:buSzPts val="2400"/>
              <a:buFont typeface="Arial" panose="020B0604020202020204" pitchFamily="34" charset="0"/>
              <a:buChar char="•"/>
            </a:pPr>
            <a:r>
              <a:rPr lang="en-US" b="1" dirty="0"/>
              <a:t>Role in creation</a:t>
            </a:r>
            <a:r>
              <a:rPr lang="en-US" dirty="0"/>
              <a:t>. (Genesis 1:1, 26; Psalms 104:30)</a:t>
            </a:r>
          </a:p>
          <a:p>
            <a:pPr lvl="0" algn="l" rtl="0">
              <a:lnSpc>
                <a:spcPct val="100000"/>
              </a:lnSpc>
              <a:spcBef>
                <a:spcPts val="600"/>
              </a:spcBef>
              <a:spcAft>
                <a:spcPts val="0"/>
              </a:spcAft>
              <a:buSzPts val="2400"/>
              <a:buFont typeface="Arial" panose="020B0604020202020204" pitchFamily="34" charset="0"/>
              <a:buChar char="•"/>
            </a:pPr>
            <a:r>
              <a:rPr lang="en-US" b="1" dirty="0"/>
              <a:t>Power over demons</a:t>
            </a:r>
            <a:r>
              <a:rPr lang="en-US" dirty="0"/>
              <a:t>. (Matthew 12:28)</a:t>
            </a:r>
          </a:p>
          <a:p>
            <a:pPr lvl="0" algn="l" rtl="0">
              <a:lnSpc>
                <a:spcPct val="100000"/>
              </a:lnSpc>
              <a:spcBef>
                <a:spcPts val="600"/>
              </a:spcBef>
              <a:spcAft>
                <a:spcPts val="0"/>
              </a:spcAft>
              <a:buSzPts val="2400"/>
              <a:buFont typeface="Arial" panose="020B0604020202020204" pitchFamily="34" charset="0"/>
              <a:buChar char="•"/>
            </a:pPr>
            <a:r>
              <a:rPr lang="en-US" b="1" dirty="0"/>
              <a:t>Source of revelation </a:t>
            </a:r>
            <a:r>
              <a:rPr lang="en-US" dirty="0"/>
              <a:t>of the </a:t>
            </a:r>
            <a:r>
              <a:rPr lang="en-US" b="1" dirty="0"/>
              <a:t>mind of God</a:t>
            </a:r>
            <a:r>
              <a:rPr lang="en-US" dirty="0"/>
              <a:t>. </a:t>
            </a:r>
            <a:br>
              <a:rPr lang="en-US" dirty="0"/>
            </a:br>
            <a:r>
              <a:rPr lang="en-US" dirty="0"/>
              <a:t>(1 Peter 1:12; 1 Corinthians 2:10-13; John 14:26; 16:13; Eph. 3:3-5)</a:t>
            </a:r>
          </a:p>
          <a:p>
            <a:pPr lvl="0" algn="l" rtl="0">
              <a:lnSpc>
                <a:spcPct val="100000"/>
              </a:lnSpc>
              <a:spcBef>
                <a:spcPts val="600"/>
              </a:spcBef>
              <a:spcAft>
                <a:spcPts val="0"/>
              </a:spcAft>
              <a:buSzPts val="2400"/>
              <a:buFont typeface="Arial" panose="020B0604020202020204" pitchFamily="34" charset="0"/>
              <a:buChar char="•"/>
            </a:pPr>
            <a:r>
              <a:rPr lang="en-US" dirty="0"/>
              <a:t>Divinely </a:t>
            </a:r>
            <a:r>
              <a:rPr lang="en-US" b="1" dirty="0"/>
              <a:t>powerful</a:t>
            </a:r>
            <a:r>
              <a:rPr lang="en-US" dirty="0"/>
              <a:t>. (Romans 15:13; 1:16)</a:t>
            </a:r>
          </a:p>
          <a:p>
            <a:pPr lvl="0" algn="l" rtl="0">
              <a:lnSpc>
                <a:spcPct val="100000"/>
              </a:lnSpc>
              <a:spcBef>
                <a:spcPts val="600"/>
              </a:spcBef>
              <a:spcAft>
                <a:spcPts val="0"/>
              </a:spcAft>
              <a:buSzPts val="2400"/>
              <a:buFont typeface="Arial" panose="020B0604020202020204" pitchFamily="34" charset="0"/>
              <a:buChar char="•"/>
            </a:pPr>
            <a:r>
              <a:rPr lang="en-US" dirty="0"/>
              <a:t>He </a:t>
            </a:r>
            <a:r>
              <a:rPr lang="en-US" b="1" dirty="0"/>
              <a:t>leads/forbids/guides</a:t>
            </a:r>
            <a:r>
              <a:rPr lang="en-US" dirty="0"/>
              <a:t>. (Acts 16:6-7; John 16:13)</a:t>
            </a:r>
          </a:p>
          <a:p>
            <a:pPr lvl="0" algn="l" rtl="0">
              <a:lnSpc>
                <a:spcPct val="100000"/>
              </a:lnSpc>
              <a:spcBef>
                <a:spcPts val="600"/>
              </a:spcBef>
              <a:spcAft>
                <a:spcPts val="0"/>
              </a:spcAft>
              <a:buSzPts val="2400"/>
              <a:buFont typeface="Arial" panose="020B0604020202020204" pitchFamily="34" charset="0"/>
              <a:buChar char="•"/>
            </a:pPr>
            <a:r>
              <a:rPr lang="en-US" dirty="0"/>
              <a:t>He establishes </a:t>
            </a:r>
            <a:r>
              <a:rPr lang="en-US" b="1" dirty="0"/>
              <a:t>ALL TRUTH</a:t>
            </a:r>
            <a:r>
              <a:rPr lang="en-US" dirty="0"/>
              <a:t>! (John 16:13)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dirty="0"/>
          </a:p>
        </p:txBody>
      </p:sp>
    </p:spTree>
    <p:extLst>
      <p:ext uri="{BB962C8B-B14F-4D97-AF65-F5344CB8AC3E}">
        <p14:creationId xmlns:p14="http://schemas.microsoft.com/office/powerpoint/2010/main" val="3660593619"/>
      </p:ext>
    </p:extLst>
  </p:cSld>
  <p:clrMapOvr>
    <a:masterClrMapping/>
  </p:clrMapOvr>
</p:sld>
</file>

<file path=ppt/theme/theme1.xml><?xml version="1.0" encoding="utf-8"?>
<a:theme xmlns:a="http://schemas.openxmlformats.org/drawingml/2006/main" name="Laertes template">
  <a:themeElements>
    <a:clrScheme name="Custom 347">
      <a:dk1>
        <a:srgbClr val="000000"/>
      </a:dk1>
      <a:lt1>
        <a:srgbClr val="FFFFFF"/>
      </a:lt1>
      <a:dk2>
        <a:srgbClr val="696974"/>
      </a:dk2>
      <a:lt2>
        <a:srgbClr val="F3F3F3"/>
      </a:lt2>
      <a:accent1>
        <a:srgbClr val="F55C21"/>
      </a:accent1>
      <a:accent2>
        <a:srgbClr val="BA3B21"/>
      </a:accent2>
      <a:accent3>
        <a:srgbClr val="661201"/>
      </a:accent3>
      <a:accent4>
        <a:srgbClr val="27272D"/>
      </a:accent4>
      <a:accent5>
        <a:srgbClr val="4F4F5C"/>
      </a:accent5>
      <a:accent6>
        <a:srgbClr val="D4D3D9"/>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28295</TotalTime>
  <Words>2486</Words>
  <Application>Microsoft Office PowerPoint</Application>
  <PresentationFormat>On-screen Show (16:9)</PresentationFormat>
  <Paragraphs>163</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DINCondensed-Bold</vt:lpstr>
      <vt:lpstr>Garamond</vt:lpstr>
      <vt:lpstr>Calibri</vt:lpstr>
      <vt:lpstr>Encode Sans</vt:lpstr>
      <vt:lpstr>Encode Sans Condensed Thin</vt:lpstr>
      <vt:lpstr>Laertes template</vt:lpstr>
      <vt:lpstr>Who Is The Holy Spirit?</vt:lpstr>
      <vt:lpstr>The Holy Spirit In The Life Of Christ</vt:lpstr>
      <vt:lpstr>The Promise Of The Holy Spirit To The Apostles</vt:lpstr>
      <vt:lpstr>The Holy Spirit in the book of Acts</vt:lpstr>
      <vt:lpstr>The Holy Spirit in the book of Acts</vt:lpstr>
      <vt:lpstr>Who Is The Holy Spirit?</vt:lpstr>
      <vt:lpstr>PowerPoint Presentation</vt:lpstr>
      <vt:lpstr>The “Person” of The Spirit</vt:lpstr>
      <vt:lpstr>The “Person” of The Spirit</vt:lpstr>
      <vt:lpstr>The person of the Holy Spirit gives us a choice</vt:lpstr>
      <vt:lpstr>The Fellowship of The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13</cp:revision>
  <cp:lastPrinted>2022-06-19T13:14:21Z</cp:lastPrinted>
  <dcterms:modified xsi:type="dcterms:W3CDTF">2022-08-24T23:26:17Z</dcterms:modified>
</cp:coreProperties>
</file>