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sldIdLst>
    <p:sldId id="278" r:id="rId2"/>
    <p:sldId id="283" r:id="rId3"/>
    <p:sldId id="294" r:id="rId4"/>
    <p:sldId id="295" r:id="rId5"/>
    <p:sldId id="296" r:id="rId6"/>
    <p:sldId id="302" r:id="rId7"/>
    <p:sldId id="297" r:id="rId8"/>
    <p:sldId id="305" r:id="rId9"/>
    <p:sldId id="303" r:id="rId10"/>
    <p:sldId id="304" r:id="rId11"/>
    <p:sldId id="298" r:id="rId12"/>
    <p:sldId id="299" r:id="rId13"/>
    <p:sldId id="300" r:id="rId14"/>
    <p:sldId id="301" r:id="rId15"/>
    <p:sldId id="306" r:id="rId16"/>
    <p:sldId id="307" r:id="rId17"/>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350" autoAdjust="0"/>
  </p:normalViewPr>
  <p:slideViewPr>
    <p:cSldViewPr snapToGrid="0" snapToObjects="1">
      <p:cViewPr varScale="1">
        <p:scale>
          <a:sx n="47" d="100"/>
          <a:sy n="47" d="100"/>
        </p:scale>
        <p:origin x="1536" y="5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We need to be aware of those who’ve gone before us.</a:t>
            </a:r>
          </a:p>
          <a:p>
            <a:r>
              <a:rPr lang="en-US" dirty="0"/>
              <a:t>If you were going to climb Mt. Everest, would you want to be aware of what those who failed did?</a:t>
            </a:r>
          </a:p>
          <a:p>
            <a:endParaRPr lang="en-US" dirty="0"/>
          </a:p>
          <a:p>
            <a:r>
              <a:rPr lang="en-US" dirty="0"/>
              <a:t>Overconfidence, relying on what we HAVE done and not what we ARE doing.</a:t>
            </a:r>
          </a:p>
          <a:p>
            <a:endParaRPr lang="en-US" dirty="0"/>
          </a:p>
          <a:p>
            <a:r>
              <a:rPr lang="en-US" sz="1400" dirty="0"/>
              <a:t>[Were under the cloud] The cloud-the "Shechinah" - the visible symbol of the divine presence and protection that attended them out of Egypt. This went before them by day as a cloud to guide them, and by night it became a pillar of fire to give them light; Ex 13:21-22. In the dangers of the Jews, when closely pressed by the Egyptians, it went BEHIND them, and became dark to the Egyptians, but light to the Israelites, thus constituting a defense; Ex 14:20. In the wilderness, when traveling through the burning desert, it seems to have been expanded over the camp as a covering, and a defense from the intense rays of a burning sun; Num 10:34, "And the cloud of JEHOVAH was upon them by day;" Num 14:14, "Thy cloud </a:t>
            </a:r>
            <a:r>
              <a:rPr lang="en-US" sz="1400" dirty="0" err="1"/>
              <a:t>standeth</a:t>
            </a:r>
            <a:r>
              <a:rPr lang="en-US" sz="1400" dirty="0"/>
              <a:t> over them." To this fact the apostle refers here. It was a symbol of the divine favor and protection; comp Isa 4:5. It was a guide, a shelter, and a defense. The Jewish Rabbis say that "the cloud ENCOMPASSED the camp of the Israelites as a wall encompasses a city, nor could the enemy come near them." Pirke Eleazer, chapter 44, as quoted by Gill. The probability is, that the cloud extended over the whole camp of Israel, and that to those at. a distance it appeared as a PILLAR.</a:t>
            </a:r>
          </a:p>
          <a:p>
            <a:r>
              <a:rPr lang="en-US" dirty="0"/>
              <a:t>(from Barnes' Notes, Electronic Database Copyright © 1997, 2003, 2005, 2006 by Biblesoft, Inc. All rights reserved.)</a:t>
            </a:r>
          </a:p>
          <a:p>
            <a:endParaRPr lang="en-US" dirty="0"/>
          </a:p>
        </p:txBody>
      </p:sp>
    </p:spTree>
    <p:extLst>
      <p:ext uri="{BB962C8B-B14F-4D97-AF65-F5344CB8AC3E}">
        <p14:creationId xmlns:p14="http://schemas.microsoft.com/office/powerpoint/2010/main" val="307191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r>
              <a:rPr lang="en-US" sz="1300" b="0" i="0" u="none" strike="noStrike" baseline="0" dirty="0">
                <a:latin typeface="TimesNewRomanPSMT"/>
              </a:rPr>
              <a:t>Today - all can be taught, believe, obey and then fail to maintain their faithfulness. </a:t>
            </a:r>
          </a:p>
          <a:p>
            <a:pPr algn="l"/>
            <a:endParaRPr lang="en-US" sz="1300" b="0" i="0" u="none" strike="noStrike" baseline="0" dirty="0">
              <a:latin typeface="TimesNewRomanPSMT"/>
            </a:endParaRPr>
          </a:p>
          <a:p>
            <a:pPr algn="l"/>
            <a:r>
              <a:rPr lang="en-US" sz="1300" b="0" i="0" u="none" strike="noStrike" baseline="0" dirty="0">
                <a:latin typeface="TimesNewRomanPSMT"/>
              </a:rPr>
              <a:t>The significance of this is that their following the cloud and passing through the sea made them disciples of Moses. The cloud and the sea did for them, in reference to Moses, what baptism does for us in reference to Christ. It placed them under obligation to recognize his divine commission and submit to his authority. This Israelite “baptism” separated the Israelites from the bondage of Egypt just as Christian baptism separates one from sin and brings one under the authority of Jesus Christ.</a:t>
            </a:r>
            <a:endParaRPr lang="en-US" sz="1300" dirty="0"/>
          </a:p>
          <a:p>
            <a:endParaRPr lang="en-US" sz="1300" dirty="0"/>
          </a:p>
          <a:p>
            <a:r>
              <a:rPr lang="en-US" sz="1300" dirty="0"/>
              <a:t>“Most” - the greater part, the majority. </a:t>
            </a:r>
          </a:p>
          <a:p>
            <a:pPr algn="l"/>
            <a:r>
              <a:rPr lang="en-US" sz="1300" b="0" i="0" u="none" strike="noStrike" baseline="0" dirty="0">
                <a:latin typeface="TimesNewRomanPSMT"/>
              </a:rPr>
              <a:t>Apparently, the Corinthians thought themselves eternally secure because they had been baptized and had shared in the Lord’s table. Paul is reminding them that the greater part of the Israelites fell in the wilderness even though they shared in equally as great blessings. (Truth Commentary)</a:t>
            </a:r>
          </a:p>
          <a:p>
            <a:pPr algn="l"/>
            <a:endParaRPr lang="en-US" sz="1300" dirty="0"/>
          </a:p>
          <a:p>
            <a:r>
              <a:rPr lang="en-US" sz="1300" dirty="0"/>
              <a:t>1 Corinthians 10:4</a:t>
            </a:r>
          </a:p>
          <a:p>
            <a:r>
              <a:rPr lang="en-US" sz="1300" dirty="0"/>
              <a:t>The idea here is essentially the same as in the previous verse, that they had been highly favored of God, and enjoyed tokens of the divine care and guardianship. That was manifested in the miraculous supply of water in the desert, thus showing that they were under the divine protection, and were objects of the divine favor.</a:t>
            </a:r>
          </a:p>
          <a:p>
            <a:r>
              <a:rPr lang="en-US" sz="1300" dirty="0"/>
              <a:t>(from Barnes' Notes)</a:t>
            </a:r>
          </a:p>
          <a:p>
            <a:endParaRPr lang="en-US" dirty="0"/>
          </a:p>
          <a:p>
            <a:r>
              <a:rPr lang="en-US" sz="1400" dirty="0"/>
              <a:t>[Were under the cloud] The cloud-the "Shechinah" - the visible symbol of the divine presence and protection that attended them out of Egypt. This went before them by day as a cloud to guide them, and by night it became a pillar of fire to give them light; Ex 13:21-22. In the dangers of the Jews, when closely pressed by the Egyptians, it went BEHIND them, and became dark to the Egyptians, but light to the Israelites, thus constituting a defense; Ex 14:20. In the wilderness, when traveling through the burning desert, it seems to have been expanded over the camp as a covering, and a defense from the intense rays of a burning sun; Num 10:34, "And the cloud of JEHOVAH was upon them by day;" Num 14:14, "Thy cloud stands over them." To this fact the apostle refers here. It was a symbol of the divine favor and protection; comp Isa 4:5. It was a guide, a shelter, and a defense. The Jewish Rabbis say that "the cloud ENCOMPASSED the camp of the Israelites as a wall encompasses a city, nor could the enemy come near them." Pirke Eleazer, chapter 44, as quoted by Gill. The probability is, that the cloud extended over the whole camp of Israel, and that to those at. a distance it appeared as a PILLAR. </a:t>
            </a:r>
            <a:r>
              <a:rPr lang="en-US" dirty="0"/>
              <a:t>(from Barnes' Notes, Electronic Database Copyright © 1997, 2003, 2005, 2006 by Biblesoft, Inc. All rights reserved.)</a:t>
            </a:r>
          </a:p>
          <a:p>
            <a:endParaRPr lang="en-US" dirty="0"/>
          </a:p>
        </p:txBody>
      </p:sp>
    </p:spTree>
    <p:extLst>
      <p:ext uri="{BB962C8B-B14F-4D97-AF65-F5344CB8AC3E}">
        <p14:creationId xmlns:p14="http://schemas.microsoft.com/office/powerpoint/2010/main" val="128320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“Most” - the greater part, the majority. </a:t>
            </a:r>
          </a:p>
        </p:txBody>
      </p:sp>
    </p:spTree>
    <p:extLst>
      <p:ext uri="{BB962C8B-B14F-4D97-AF65-F5344CB8AC3E}">
        <p14:creationId xmlns:p14="http://schemas.microsoft.com/office/powerpoint/2010/main" val="322573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sz="1400" b="1" dirty="0">
                <a:solidFill>
                  <a:srgbClr val="111111"/>
                </a:solidFill>
                <a:effectLst/>
                <a:highlight>
                  <a:srgbClr val="FFFF00"/>
                </a:highlight>
                <a:latin typeface="Garamond" panose="02020404030301010803" pitchFamily="18" charset="0"/>
                <a:ea typeface="Times New Roman" panose="02020603050405020304" pitchFamily="18" charset="0"/>
                <a:cs typeface="Times New Roman" panose="02020603050405020304" pitchFamily="18" charset="0"/>
              </a:rPr>
              <a:t>There is a throne in every man’s heart</a:t>
            </a:r>
            <a:r>
              <a:rPr lang="en-US" sz="1400" dirty="0">
                <a:solidFill>
                  <a:srgbClr val="111111"/>
                </a:solidFill>
                <a:effectLst/>
                <a:highlight>
                  <a:srgbClr val="FFFF00"/>
                </a:highlight>
                <a:latin typeface="Garamond" panose="02020404030301010803" pitchFamily="18" charset="0"/>
                <a:ea typeface="Times New Roman" panose="02020603050405020304" pitchFamily="18" charset="0"/>
                <a:cs typeface="Times New Roman" panose="02020603050405020304" pitchFamily="18" charset="0"/>
              </a:rPr>
              <a:t> </a:t>
            </a:r>
            <a:r>
              <a:rPr lang="en-US" sz="1400" b="1" dirty="0">
                <a:solidFill>
                  <a:srgbClr val="111111"/>
                </a:solidFill>
                <a:effectLst/>
                <a:highlight>
                  <a:srgbClr val="FFFF00"/>
                </a:highlight>
                <a:latin typeface="Garamond" panose="02020404030301010803" pitchFamily="18" charset="0"/>
                <a:ea typeface="Times New Roman" panose="02020603050405020304" pitchFamily="18" charset="0"/>
                <a:cs typeface="Times New Roman" panose="02020603050405020304" pitchFamily="18" charset="0"/>
              </a:rPr>
              <a:t>and God jealously desires to sit there alone</a:t>
            </a:r>
            <a:r>
              <a:rPr lang="en-US" sz="1400" dirty="0">
                <a:solidFill>
                  <a:srgbClr val="111111"/>
                </a:solidFill>
                <a:effectLst/>
                <a:latin typeface="Garamond" panose="02020404030301010803" pitchFamily="18" charset="0"/>
                <a:ea typeface="Times New Roman" panose="02020603050405020304" pitchFamily="18" charset="0"/>
                <a:cs typeface="Times New Roman" panose="02020603050405020304" pitchFamily="18" charset="0"/>
              </a:rPr>
              <a:t>, </a:t>
            </a:r>
            <a:r>
              <a:rPr lang="en-US" sz="1400" b="1" dirty="0">
                <a:solidFill>
                  <a:srgbClr val="111111"/>
                </a:solidFill>
                <a:effectLst/>
                <a:latin typeface="Garamond" panose="02020404030301010803" pitchFamily="18" charset="0"/>
                <a:ea typeface="Times New Roman" panose="02020603050405020304" pitchFamily="18" charset="0"/>
                <a:cs typeface="Times New Roman" panose="02020603050405020304" pitchFamily="18" charset="0"/>
              </a:rPr>
              <a:t>refusing to share the seat with anyone or anything else, even the heart’s human possessor</a:t>
            </a:r>
            <a:r>
              <a:rPr lang="en-US" sz="1400" dirty="0">
                <a:solidFill>
                  <a:srgbClr val="111111"/>
                </a:solidFill>
                <a:effectLst/>
                <a:latin typeface="Garamond" panose="02020404030301010803" pitchFamily="18" charset="0"/>
                <a:ea typeface="Times New Roman" panose="02020603050405020304" pitchFamily="18" charset="0"/>
                <a:cs typeface="Times New Roman" panose="02020603050405020304" pitchFamily="18" charset="0"/>
              </a:rPr>
              <a:t>.</a:t>
            </a:r>
            <a:endParaRPr lang="en-US" sz="400" dirty="0"/>
          </a:p>
        </p:txBody>
      </p:sp>
    </p:spTree>
    <p:extLst>
      <p:ext uri="{BB962C8B-B14F-4D97-AF65-F5344CB8AC3E}">
        <p14:creationId xmlns:p14="http://schemas.microsoft.com/office/powerpoint/2010/main" val="3217525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r>
              <a:rPr lang="en-US" b="0" i="0" dirty="0">
                <a:solidFill>
                  <a:srgbClr val="333333"/>
                </a:solidFill>
                <a:effectLst/>
                <a:latin typeface="freight-text-pro"/>
              </a:rPr>
              <a:t>First, I want to try to define entertainment. The best I can do, at least for now, is this: Entertainment is an escape or distraction or break from normal life. That’s not a great definition, but I think it is a start, at any rate. Entertainment distracts us from the cares and concerns and normalcy of life. It is a form of escapism. It is not necessarily bad to be entertained; but it is meant to be just a </a:t>
            </a:r>
            <a:r>
              <a:rPr lang="en-US" b="0" i="1" dirty="0">
                <a:solidFill>
                  <a:srgbClr val="333333"/>
                </a:solidFill>
                <a:effectLst/>
                <a:latin typeface="freight-text-pro"/>
              </a:rPr>
              <a:t>part</a:t>
            </a:r>
            <a:r>
              <a:rPr lang="en-US" b="0" i="0" dirty="0">
                <a:solidFill>
                  <a:srgbClr val="333333"/>
                </a:solidFill>
                <a:effectLst/>
                <a:latin typeface="freight-text-pro"/>
              </a:rPr>
              <a:t> of life, not normal everyday existence. Entertainment is meant to be supplemental, not instrumental. I’ve thought also about </a:t>
            </a:r>
            <a:r>
              <a:rPr lang="en-US" b="0" i="1" dirty="0">
                <a:solidFill>
                  <a:srgbClr val="333333"/>
                </a:solidFill>
                <a:effectLst/>
                <a:latin typeface="freight-text-pro"/>
              </a:rPr>
              <a:t>amusement</a:t>
            </a:r>
            <a:r>
              <a:rPr lang="en-US" b="0" i="0" dirty="0">
                <a:solidFill>
                  <a:srgbClr val="333333"/>
                </a:solidFill>
                <a:effectLst/>
                <a:latin typeface="freight-text-pro"/>
              </a:rPr>
              <a:t>. Amusement, if we wish to draw a distinction, is a passive form of entertainment. The roots of the word mean “not thinking” and this clues us in to how it differs from entertainment. A person watching television may be both entertained (as he lets himself take a break from the stress of life) and amused (as he just turns his mind off). A person who is playing </a:t>
            </a:r>
            <a:r>
              <a:rPr lang="en-US" b="0" i="1" dirty="0">
                <a:solidFill>
                  <a:srgbClr val="333333"/>
                </a:solidFill>
                <a:effectLst/>
                <a:latin typeface="freight-text-pro"/>
              </a:rPr>
              <a:t>Settlers of Catan</a:t>
            </a:r>
            <a:r>
              <a:rPr lang="en-US" b="0" i="0" dirty="0">
                <a:solidFill>
                  <a:srgbClr val="333333"/>
                </a:solidFill>
                <a:effectLst/>
                <a:latin typeface="freight-text-pro"/>
              </a:rPr>
              <a:t> is entertained, but probably not amused, since playing a game of that nature requires him to use his mind.</a:t>
            </a:r>
          </a:p>
          <a:p>
            <a:pPr algn="l"/>
            <a:r>
              <a:rPr lang="en-US" b="0" i="0" dirty="0">
                <a:solidFill>
                  <a:srgbClr val="333333"/>
                </a:solidFill>
                <a:effectLst/>
                <a:latin typeface="freight-text-pro"/>
              </a:rPr>
              <a:t>Not all entertainment is bad; not all amusement is bad. But I think we have a higher capacity for entertainment than for amusement. I may be entertained by reading a </a:t>
            </a:r>
            <a:r>
              <a:rPr lang="en-US" b="0" i="1" dirty="0">
                <a:solidFill>
                  <a:srgbClr val="333333"/>
                </a:solidFill>
                <a:effectLst/>
                <a:latin typeface="freight-text-pro"/>
              </a:rPr>
              <a:t>Tale of Two Cities</a:t>
            </a:r>
            <a:r>
              <a:rPr lang="en-US" b="0" i="0" dirty="0">
                <a:solidFill>
                  <a:srgbClr val="333333"/>
                </a:solidFill>
                <a:effectLst/>
                <a:latin typeface="freight-text-pro"/>
              </a:rPr>
              <a:t> even while not being amused by it. Watching </a:t>
            </a:r>
            <a:r>
              <a:rPr lang="en-US" b="0" i="1" dirty="0">
                <a:solidFill>
                  <a:srgbClr val="333333"/>
                </a:solidFill>
                <a:effectLst/>
                <a:latin typeface="freight-text-pro"/>
              </a:rPr>
              <a:t>The Office</a:t>
            </a:r>
            <a:r>
              <a:rPr lang="en-US" b="0" i="0" dirty="0">
                <a:solidFill>
                  <a:srgbClr val="333333"/>
                </a:solidFill>
                <a:effectLst/>
                <a:latin typeface="freight-text-pro"/>
              </a:rPr>
              <a:t> or </a:t>
            </a:r>
            <a:r>
              <a:rPr lang="en-US" b="0" i="1" dirty="0">
                <a:solidFill>
                  <a:srgbClr val="333333"/>
                </a:solidFill>
                <a:effectLst/>
                <a:latin typeface="freight-text-pro"/>
              </a:rPr>
              <a:t>24</a:t>
            </a:r>
            <a:r>
              <a:rPr lang="en-US" b="0" i="0" dirty="0">
                <a:solidFill>
                  <a:srgbClr val="333333"/>
                </a:solidFill>
                <a:effectLst/>
                <a:latin typeface="freight-text-pro"/>
              </a:rPr>
              <a:t> is pure amusement. The entire purpose is to have me turn off my mind, to stop thinking, and to just go with the story. I think it’s a helpful distinction, then, to see whether we prefer entertainment or amusement. Neither is intrinsically evil, but I think if we ought to be careful to measure both.</a:t>
            </a:r>
          </a:p>
          <a:p>
            <a:endParaRPr lang="en-US" dirty="0"/>
          </a:p>
        </p:txBody>
      </p:sp>
    </p:spTree>
    <p:extLst>
      <p:ext uri="{BB962C8B-B14F-4D97-AF65-F5344CB8AC3E}">
        <p14:creationId xmlns:p14="http://schemas.microsoft.com/office/powerpoint/2010/main" val="261091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r>
              <a:rPr lang="en-US" b="0" i="0" dirty="0">
                <a:solidFill>
                  <a:srgbClr val="333333"/>
                </a:solidFill>
                <a:effectLst/>
                <a:latin typeface="freight-text-pro"/>
              </a:rPr>
              <a:t>First, I want to try to define entertainment. The best I can do, at least for now, is this: Entertainment is an escape or distraction or break from normal life. That’s not a great definition, but I think it is a start, at any rate. Entertainment distracts us from the cares and concerns and normalcy of life. It is a form of escapism. It is not necessarily bad to be entertained; but it is meant to be just a </a:t>
            </a:r>
            <a:r>
              <a:rPr lang="en-US" b="0" i="1" dirty="0">
                <a:solidFill>
                  <a:srgbClr val="333333"/>
                </a:solidFill>
                <a:effectLst/>
                <a:latin typeface="freight-text-pro"/>
              </a:rPr>
              <a:t>part</a:t>
            </a:r>
            <a:r>
              <a:rPr lang="en-US" b="0" i="0" dirty="0">
                <a:solidFill>
                  <a:srgbClr val="333333"/>
                </a:solidFill>
                <a:effectLst/>
                <a:latin typeface="freight-text-pro"/>
              </a:rPr>
              <a:t> of life, not normal everyday existence. Entertainment is meant to be supplemental, not instrumental. I’ve thought also about </a:t>
            </a:r>
            <a:r>
              <a:rPr lang="en-US" b="0" i="1" dirty="0">
                <a:solidFill>
                  <a:srgbClr val="333333"/>
                </a:solidFill>
                <a:effectLst/>
                <a:latin typeface="freight-text-pro"/>
              </a:rPr>
              <a:t>amusement</a:t>
            </a:r>
            <a:r>
              <a:rPr lang="en-US" b="0" i="0" dirty="0">
                <a:solidFill>
                  <a:srgbClr val="333333"/>
                </a:solidFill>
                <a:effectLst/>
                <a:latin typeface="freight-text-pro"/>
              </a:rPr>
              <a:t>. Amusement, if we wish to draw a distinction, is a passive form of entertainment. The roots of the word mean “not thinking” and this clues us in to how it differs from entertainment. A person watching television may be both entertained (as he lets himself take a break from the stress of life) and amused (as he just turns his mind off). A person who is playing </a:t>
            </a:r>
            <a:r>
              <a:rPr lang="en-US" b="0" i="1" dirty="0">
                <a:solidFill>
                  <a:srgbClr val="333333"/>
                </a:solidFill>
                <a:effectLst/>
                <a:latin typeface="freight-text-pro"/>
              </a:rPr>
              <a:t>Settlers of Catan</a:t>
            </a:r>
            <a:r>
              <a:rPr lang="en-US" b="0" i="0" dirty="0">
                <a:solidFill>
                  <a:srgbClr val="333333"/>
                </a:solidFill>
                <a:effectLst/>
                <a:latin typeface="freight-text-pro"/>
              </a:rPr>
              <a:t> is entertained, but probably not amused, since playing a game of that nature requires him to use his mind.</a:t>
            </a:r>
          </a:p>
          <a:p>
            <a:pPr algn="l"/>
            <a:r>
              <a:rPr lang="en-US" b="0" i="0" dirty="0">
                <a:solidFill>
                  <a:srgbClr val="333333"/>
                </a:solidFill>
                <a:effectLst/>
                <a:latin typeface="freight-text-pro"/>
              </a:rPr>
              <a:t>Not all entertainment is bad; not all amusement is bad. But I think we have a higher capacity for entertainment than for amusement. I may be entertained by reading a </a:t>
            </a:r>
            <a:r>
              <a:rPr lang="en-US" b="0" i="1" dirty="0">
                <a:solidFill>
                  <a:srgbClr val="333333"/>
                </a:solidFill>
                <a:effectLst/>
                <a:latin typeface="freight-text-pro"/>
              </a:rPr>
              <a:t>Tale of Two Cities</a:t>
            </a:r>
            <a:r>
              <a:rPr lang="en-US" b="0" i="0" dirty="0">
                <a:solidFill>
                  <a:srgbClr val="333333"/>
                </a:solidFill>
                <a:effectLst/>
                <a:latin typeface="freight-text-pro"/>
              </a:rPr>
              <a:t> even while not being amused by it. Watching </a:t>
            </a:r>
            <a:r>
              <a:rPr lang="en-US" b="0" i="1" dirty="0">
                <a:solidFill>
                  <a:srgbClr val="333333"/>
                </a:solidFill>
                <a:effectLst/>
                <a:latin typeface="freight-text-pro"/>
              </a:rPr>
              <a:t>The Office</a:t>
            </a:r>
            <a:r>
              <a:rPr lang="en-US" b="0" i="0" dirty="0">
                <a:solidFill>
                  <a:srgbClr val="333333"/>
                </a:solidFill>
                <a:effectLst/>
                <a:latin typeface="freight-text-pro"/>
              </a:rPr>
              <a:t> or </a:t>
            </a:r>
            <a:r>
              <a:rPr lang="en-US" b="0" i="1" dirty="0">
                <a:solidFill>
                  <a:srgbClr val="333333"/>
                </a:solidFill>
                <a:effectLst/>
                <a:latin typeface="freight-text-pro"/>
              </a:rPr>
              <a:t>24</a:t>
            </a:r>
            <a:r>
              <a:rPr lang="en-US" b="0" i="0" dirty="0">
                <a:solidFill>
                  <a:srgbClr val="333333"/>
                </a:solidFill>
                <a:effectLst/>
                <a:latin typeface="freight-text-pro"/>
              </a:rPr>
              <a:t> is pure amusement. The entire purpose is to have me turn off my mind, to stop thinking, and to just go with the story. I think it’s a helpful distinction, then, to see whether we prefer entertainment or amusement. Neither is intrinsically evil, but I think if we ought to be careful to measure both.</a:t>
            </a:r>
          </a:p>
          <a:p>
            <a:endParaRPr lang="en-US" dirty="0"/>
          </a:p>
        </p:txBody>
      </p:sp>
    </p:spTree>
    <p:extLst>
      <p:ext uri="{BB962C8B-B14F-4D97-AF65-F5344CB8AC3E}">
        <p14:creationId xmlns:p14="http://schemas.microsoft.com/office/powerpoint/2010/main" val="54139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gn="l"/>
            <a:r>
              <a:rPr lang="en-US" sz="1300" b="0" i="0" u="none" strike="noStrike" baseline="0" dirty="0">
                <a:latin typeface="TimesNewRomanPSMT"/>
              </a:rPr>
              <a:t>The expression </a:t>
            </a:r>
            <a:r>
              <a:rPr lang="en-US" sz="1300" b="0" i="1" u="none" strike="noStrike" baseline="0" dirty="0">
                <a:latin typeface="TimesNewRomanPS-ItalicMT"/>
              </a:rPr>
              <a:t>to tempt God, </a:t>
            </a:r>
            <a:r>
              <a:rPr lang="en-US" sz="1300" b="0" i="0" u="none" strike="noStrike" baseline="0" dirty="0">
                <a:latin typeface="TimesNewRomanPSMT"/>
              </a:rPr>
              <a:t>so often used in Scriptures, signifies: to put God to the proof, to try whether he will manifest his goodness, power, and wisdom either by </a:t>
            </a:r>
            <a:r>
              <a:rPr lang="en-US" sz="1300" b="0" i="0" u="none" strike="noStrike" baseline="0" dirty="0" err="1">
                <a:latin typeface="TimesNewRomanPSMT"/>
              </a:rPr>
              <a:t>succouring</a:t>
            </a:r>
            <a:r>
              <a:rPr lang="en-US" sz="1300" b="0" i="0" u="none" strike="noStrike" baseline="0" dirty="0">
                <a:latin typeface="TimesNewRomanPSMT"/>
              </a:rPr>
              <a:t> us from danger to which we have rashly exposed ourselves, or by extricating us from a difficulty which we have ourselves willfully created while reckoning on him,</a:t>
            </a:r>
          </a:p>
          <a:p>
            <a:pPr algn="l"/>
            <a:r>
              <a:rPr lang="en-US" sz="1300" b="0" i="0" u="none" strike="noStrike" baseline="0" dirty="0">
                <a:latin typeface="TimesNewRomanPSMT"/>
              </a:rPr>
              <a:t>or by pardoning a sin for which we had beforehand discounted his grace.</a:t>
            </a:r>
          </a:p>
          <a:p>
            <a:pPr algn="l"/>
            <a:endParaRPr lang="en-US" sz="1300" b="0" i="0" u="none" strike="noStrike" baseline="0" dirty="0">
              <a:latin typeface="TimesNewRomanPSMT"/>
            </a:endParaRPr>
          </a:p>
          <a:p>
            <a:pPr algn="l"/>
            <a:r>
              <a:rPr lang="en-US" sz="1300" b="0" i="0" u="none" strike="noStrike" baseline="0" dirty="0">
                <a:latin typeface="TimesNewRomanPSMT"/>
              </a:rPr>
              <a:t>Could our Christianity, said they, really forbid to us these pleasures? Is not God able to keep us from falling even in such circumstances? And even if we should fall, would not his grace be ready to pardon and raise us again? They thus claimed to make God move at their pleasure, even should it be necessary to work miracles of power or</a:t>
            </a:r>
          </a:p>
          <a:p>
            <a:pPr algn="l"/>
            <a:r>
              <a:rPr lang="en-US" sz="1300" b="0" i="0" u="none" strike="noStrike" baseline="0" dirty="0">
                <a:latin typeface="TimesNewRomanPSMT"/>
              </a:rPr>
              <a:t>mercy to save them </a:t>
            </a:r>
            <a:r>
              <a:rPr lang="en-US" sz="1300" b="0" i="1" u="none" strike="noStrike" baseline="0" dirty="0">
                <a:latin typeface="TimesNewRomanPS-ItalicMT"/>
              </a:rPr>
              <a:t>(First Corinthians, </a:t>
            </a:r>
            <a:r>
              <a:rPr lang="en-US" sz="1300" b="0" i="0" u="none" strike="noStrike" baseline="0" dirty="0">
                <a:latin typeface="TimesNewRomanPSMT"/>
              </a:rPr>
              <a:t>2: 63).</a:t>
            </a:r>
          </a:p>
          <a:p>
            <a:pPr algn="l"/>
            <a:endParaRPr lang="en-US" sz="1300" b="0" i="0" u="none" strike="noStrike" baseline="0" dirty="0">
              <a:latin typeface="TimesNewRomanPSMT"/>
            </a:endParaRPr>
          </a:p>
          <a:p>
            <a:pPr algn="l"/>
            <a:r>
              <a:rPr lang="en-US" sz="1300" b="0" i="0" u="none" strike="noStrike" baseline="0" dirty="0">
                <a:latin typeface="TimesNewRomanPSMT"/>
              </a:rPr>
              <a:t>To make God our  puppet. </a:t>
            </a:r>
          </a:p>
          <a:p>
            <a:pPr algn="l"/>
            <a:endParaRPr lang="en-US" sz="1300" b="0" i="0" u="none" strike="noStrike" baseline="0" dirty="0">
              <a:latin typeface="TimesNewRomanPSMT"/>
            </a:endParaRPr>
          </a:p>
          <a:p>
            <a:pPr algn="l"/>
            <a:r>
              <a:rPr lang="en-US" sz="1300" b="0" i="0" u="none" strike="noStrike" baseline="0" dirty="0">
                <a:latin typeface="TimesNewRomanPSMT"/>
              </a:rPr>
              <a:t>What’s different between the Israelites in Exodus 17 and Gideon in Joshua 6? Whether we are operating on the basis of doubt or faith, carnal or spiritual, humility or arrogance. Note Gideon’s humility in Judges 6:39 in which he recognized his weak faith and that he was risking the anger of God by asking again. Gideon recognized he should have more faith but humbly sought God’s reassurance. </a:t>
            </a:r>
            <a:endParaRPr lang="en-US" sz="1300" dirty="0"/>
          </a:p>
        </p:txBody>
      </p:sp>
    </p:spTree>
    <p:extLst>
      <p:ext uri="{BB962C8B-B14F-4D97-AF65-F5344CB8AC3E}">
        <p14:creationId xmlns:p14="http://schemas.microsoft.com/office/powerpoint/2010/main" val="319627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sz="1300" dirty="0"/>
              <a:t>Job 33:13</a:t>
            </a:r>
          </a:p>
          <a:p>
            <a:r>
              <a:rPr lang="en-US" sz="1300" dirty="0"/>
              <a:t>Why do you complain against Him</a:t>
            </a:r>
          </a:p>
          <a:p>
            <a:r>
              <a:rPr lang="en-US" sz="1300" dirty="0"/>
              <a:t>That He does not give an account of all His doings? </a:t>
            </a:r>
          </a:p>
          <a:p>
            <a:endParaRPr lang="en-US" sz="1300" dirty="0"/>
          </a:p>
          <a:p>
            <a:r>
              <a:rPr lang="en-US" sz="1300" dirty="0"/>
              <a:t>Phil 2:12-15</a:t>
            </a:r>
          </a:p>
          <a:p>
            <a:r>
              <a:rPr lang="en-US" sz="1300" dirty="0"/>
              <a:t> So then, my beloved, just as you have always obeyed, not as in my presence only, but now much more in my absence, work out your salvation with fear and trembling; 13 for it is God who is at work in you, both to will and to work for His good pleasure. </a:t>
            </a:r>
          </a:p>
          <a:p>
            <a:endParaRPr lang="en-US" sz="1300" dirty="0"/>
          </a:p>
          <a:p>
            <a:r>
              <a:rPr lang="en-US" sz="1300" dirty="0"/>
              <a:t>14 </a:t>
            </a:r>
            <a:r>
              <a:rPr lang="en-US" sz="1300" b="1" dirty="0"/>
              <a:t>Do all things without grumbling or disputing</a:t>
            </a:r>
            <a:r>
              <a:rPr lang="en-US" sz="1300" dirty="0"/>
              <a:t>; 15 so that you will prove yourselves to be blameless and innocent, children of God above reproach in the midst of a crooked and perverse generation, among whom you appear as lights in the world,</a:t>
            </a:r>
          </a:p>
          <a:p>
            <a:r>
              <a:rPr lang="en-US" sz="1300" dirty="0"/>
              <a:t> </a:t>
            </a:r>
          </a:p>
          <a:p>
            <a:r>
              <a:rPr lang="en-US" sz="1300" dirty="0"/>
              <a:t>1 Peter 4:9, “be hospitable to one another without complaint.”</a:t>
            </a:r>
          </a:p>
        </p:txBody>
      </p:sp>
    </p:spTree>
    <p:extLst>
      <p:ext uri="{BB962C8B-B14F-4D97-AF65-F5344CB8AC3E}">
        <p14:creationId xmlns:p14="http://schemas.microsoft.com/office/powerpoint/2010/main" val="1017302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692727"/>
            <a:ext cx="5385816" cy="2516817"/>
          </a:xfrm>
        </p:spPr>
        <p:txBody>
          <a:bodyPr/>
          <a:lstStyle/>
          <a:p>
            <a:r>
              <a:rPr lang="en-US" dirty="0"/>
              <a:t>Take Heed that you do not Fall</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sz="2800" b="1" dirty="0"/>
              <a:t>1 Corinthians 10:1-12</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Idolatry</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10</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0" indent="0">
              <a:spcBef>
                <a:spcPts val="1200"/>
              </a:spcBef>
              <a:buNone/>
            </a:pPr>
            <a:r>
              <a:rPr lang="en-US" sz="3600" b="1" dirty="0"/>
              <a:t>How to overcome?</a:t>
            </a:r>
          </a:p>
          <a:p>
            <a:pPr>
              <a:spcBef>
                <a:spcPts val="1200"/>
              </a:spcBef>
            </a:pPr>
            <a:r>
              <a:rPr lang="en-US" sz="3600" b="1" dirty="0"/>
              <a:t>Make a choice</a:t>
            </a:r>
            <a:r>
              <a:rPr lang="en-US" sz="3600" dirty="0"/>
              <a:t>. (Joshua 24:15) and make </a:t>
            </a:r>
            <a:r>
              <a:rPr lang="en-US" sz="3600" b="1" dirty="0"/>
              <a:t>Him our true priority</a:t>
            </a:r>
            <a:r>
              <a:rPr lang="en-US" sz="3600" dirty="0"/>
              <a:t>. (Matthew 6:33)</a:t>
            </a:r>
          </a:p>
          <a:p>
            <a:pPr>
              <a:spcBef>
                <a:spcPts val="1200"/>
              </a:spcBef>
            </a:pPr>
            <a:r>
              <a:rPr lang="en-US" sz="3600" b="1" dirty="0"/>
              <a:t>Be transformed</a:t>
            </a:r>
            <a:r>
              <a:rPr lang="en-US" sz="3600" dirty="0"/>
              <a:t>. (Romans 12:1-2)</a:t>
            </a:r>
          </a:p>
          <a:p>
            <a:pPr>
              <a:spcBef>
                <a:spcPts val="1200"/>
              </a:spcBef>
            </a:pPr>
            <a:r>
              <a:rPr lang="en-US" sz="3600" b="1" dirty="0"/>
              <a:t>Overcome evil with good</a:t>
            </a:r>
            <a:r>
              <a:rPr lang="en-US" sz="3600" dirty="0"/>
              <a:t>. (Romans 12:21)</a:t>
            </a:r>
          </a:p>
        </p:txBody>
      </p:sp>
    </p:spTree>
    <p:extLst>
      <p:ext uri="{BB962C8B-B14F-4D97-AF65-F5344CB8AC3E}">
        <p14:creationId xmlns:p14="http://schemas.microsoft.com/office/powerpoint/2010/main" val="385541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Do Not Be…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11</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393424" cy="5514109"/>
          </a:xfrm>
        </p:spPr>
        <p:txBody>
          <a:bodyPr/>
          <a:lstStyle/>
          <a:p>
            <a:pPr marL="742950" indent="-742950">
              <a:buFont typeface="+mj-lt"/>
              <a:buAutoNum type="arabicPeriod" startAt="3"/>
            </a:pPr>
            <a:r>
              <a:rPr lang="en-US" sz="4400" b="1" dirty="0"/>
              <a:t>Immoral (fornicators)… </a:t>
            </a:r>
          </a:p>
          <a:p>
            <a:r>
              <a:rPr lang="en-US" sz="3600" b="1" dirty="0"/>
              <a:t>Example of Balaam &amp; the Israelites </a:t>
            </a:r>
            <a:r>
              <a:rPr lang="en-US" sz="2400" dirty="0"/>
              <a:t>(Rev. 2:14; Numbers 25:1-3) </a:t>
            </a:r>
            <a:endParaRPr lang="en-US" sz="3600" dirty="0"/>
          </a:p>
          <a:p>
            <a:r>
              <a:rPr lang="en-US" sz="3600" b="1" dirty="0"/>
              <a:t>Driven by the lusts of the flesh</a:t>
            </a:r>
            <a:r>
              <a:rPr lang="en-US" sz="3600" dirty="0"/>
              <a:t>. </a:t>
            </a:r>
            <a:r>
              <a:rPr lang="en-US" sz="2400" dirty="0"/>
              <a:t>(1 John 2:17)</a:t>
            </a:r>
          </a:p>
          <a:p>
            <a:r>
              <a:rPr lang="en-US" sz="3600" b="1" dirty="0"/>
              <a:t>Walk no longer</a:t>
            </a:r>
            <a:r>
              <a:rPr lang="en-US" sz="3600" dirty="0"/>
              <a:t>… </a:t>
            </a:r>
            <a:r>
              <a:rPr lang="en-US" sz="2400" dirty="0"/>
              <a:t>(1 Peter 4:1-3)</a:t>
            </a:r>
          </a:p>
          <a:p>
            <a:r>
              <a:rPr lang="en-US" sz="3600" b="1" dirty="0"/>
              <a:t>Led by the Spirit</a:t>
            </a:r>
            <a:r>
              <a:rPr lang="en-US" sz="3600" dirty="0"/>
              <a:t> </a:t>
            </a:r>
            <a:r>
              <a:rPr lang="en-US" sz="2400" dirty="0"/>
              <a:t>(Romans 8:5-14)</a:t>
            </a:r>
          </a:p>
          <a:p>
            <a:r>
              <a:rPr lang="en-US" sz="3600" b="1" dirty="0"/>
              <a:t>Warning to those who “stand”.</a:t>
            </a:r>
            <a:r>
              <a:rPr lang="en-US" sz="3600" dirty="0"/>
              <a:t> </a:t>
            </a:r>
            <a:r>
              <a:rPr lang="en-US" sz="2400" dirty="0"/>
              <a:t>(1 Thess. 4:1-7)</a:t>
            </a:r>
          </a:p>
          <a:p>
            <a:r>
              <a:rPr lang="en-US" sz="3600" dirty="0"/>
              <a:t>What to watch? </a:t>
            </a:r>
            <a:r>
              <a:rPr lang="en-US" sz="2400" dirty="0"/>
              <a:t>(Proverbs 4:23)</a:t>
            </a:r>
          </a:p>
          <a:p>
            <a:endParaRPr lang="en-US" sz="2800" dirty="0"/>
          </a:p>
        </p:txBody>
      </p:sp>
    </p:spTree>
    <p:extLst>
      <p:ext uri="{BB962C8B-B14F-4D97-AF65-F5344CB8AC3E}">
        <p14:creationId xmlns:p14="http://schemas.microsoft.com/office/powerpoint/2010/main" val="11512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Do Not Be…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12</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742950" indent="-742950">
              <a:buFont typeface="+mj-lt"/>
              <a:buAutoNum type="arabicPeriod" startAt="4"/>
            </a:pPr>
            <a:r>
              <a:rPr lang="en-US" sz="4400" b="1" dirty="0"/>
              <a:t>Testers…</a:t>
            </a:r>
            <a:r>
              <a:rPr lang="en-US" sz="4000" b="1" dirty="0"/>
              <a:t> </a:t>
            </a:r>
            <a:r>
              <a:rPr lang="en-US" sz="2800" dirty="0"/>
              <a:t>(vs. 9; Numbers 21:5ff)</a:t>
            </a:r>
            <a:endParaRPr lang="en-US" sz="4000" dirty="0"/>
          </a:p>
          <a:p>
            <a:r>
              <a:rPr lang="en-US" sz="3600" b="1" dirty="0"/>
              <a:t>“The people became impatient because of the journey.” </a:t>
            </a:r>
            <a:r>
              <a:rPr lang="en-US" sz="2800" dirty="0"/>
              <a:t>(Numbers 21:4)</a:t>
            </a:r>
          </a:p>
          <a:p>
            <a:r>
              <a:rPr lang="en-US" sz="3600" b="1" dirty="0"/>
              <a:t>Make God prove Himself to us</a:t>
            </a:r>
            <a:r>
              <a:rPr lang="en-US" sz="3600" dirty="0"/>
              <a:t>. </a:t>
            </a:r>
            <a:r>
              <a:rPr lang="en-US" sz="2800" dirty="0"/>
              <a:t>(Matthew 4:4-7; Psalms 91)</a:t>
            </a:r>
          </a:p>
          <a:p>
            <a:r>
              <a:rPr lang="en-US" sz="3600" b="1" dirty="0"/>
              <a:t>Walk by sight and not by faith </a:t>
            </a:r>
            <a:r>
              <a:rPr lang="en-US" sz="3600" dirty="0"/>
              <a:t>in the evidence. </a:t>
            </a:r>
            <a:r>
              <a:rPr lang="en-US" sz="2800" dirty="0"/>
              <a:t>(Numbers 21:1-5; Exodus 17:1-7; cf., to </a:t>
            </a:r>
            <a:r>
              <a:rPr lang="en-US" sz="2800" b="1" dirty="0"/>
              <a:t>Gideon</a:t>
            </a:r>
            <a:r>
              <a:rPr lang="en-US" sz="2800" dirty="0"/>
              <a:t> in Joshua 6; Mark 9:24; Luke 17:5)</a:t>
            </a:r>
          </a:p>
          <a:p>
            <a:r>
              <a:rPr lang="en-US" sz="3600" b="1" dirty="0"/>
              <a:t>Stems from carnal focus and dissatisfaction</a:t>
            </a:r>
            <a:r>
              <a:rPr lang="en-US" sz="3600" dirty="0"/>
              <a:t>. </a:t>
            </a:r>
          </a:p>
          <a:p>
            <a:r>
              <a:rPr lang="en-US" sz="3600" b="1" dirty="0"/>
              <a:t>Growing our trust in God</a:t>
            </a:r>
            <a:r>
              <a:rPr lang="en-US" sz="3600" dirty="0"/>
              <a:t>. </a:t>
            </a:r>
            <a:r>
              <a:rPr lang="en-US" sz="2400" dirty="0"/>
              <a:t>(Romans 8:28; Malachi 3:10)</a:t>
            </a:r>
          </a:p>
          <a:p>
            <a:endParaRPr lang="en-US" sz="2800" dirty="0"/>
          </a:p>
        </p:txBody>
      </p:sp>
    </p:spTree>
    <p:extLst>
      <p:ext uri="{BB962C8B-B14F-4D97-AF65-F5344CB8AC3E}">
        <p14:creationId xmlns:p14="http://schemas.microsoft.com/office/powerpoint/2010/main" val="12071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Do Not Be…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13</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742950" indent="-742950">
              <a:buFont typeface="+mj-lt"/>
              <a:buAutoNum type="arabicPeriod" startAt="5"/>
            </a:pPr>
            <a:r>
              <a:rPr lang="en-US" sz="4400" b="1" dirty="0"/>
              <a:t>Complainers…</a:t>
            </a:r>
            <a:r>
              <a:rPr lang="en-US" sz="4000" b="1" dirty="0"/>
              <a:t> </a:t>
            </a:r>
            <a:r>
              <a:rPr lang="en-US" sz="2800" dirty="0"/>
              <a:t>(vs. 10, Numbers 14:2, 27; 16:41; 11:1ff)</a:t>
            </a:r>
          </a:p>
          <a:p>
            <a:r>
              <a:rPr lang="en-US" sz="3600" b="1" dirty="0"/>
              <a:t>What the Pharisees did</a:t>
            </a:r>
            <a:r>
              <a:rPr lang="en-US" sz="3600" dirty="0"/>
              <a:t>! </a:t>
            </a:r>
            <a:r>
              <a:rPr lang="en-US" sz="2800" dirty="0"/>
              <a:t>(Luke 5:30; John 6:41-43, 61)</a:t>
            </a:r>
          </a:p>
          <a:p>
            <a:r>
              <a:rPr lang="en-US" sz="3600" b="1" dirty="0"/>
              <a:t>About our temporal circumstances. </a:t>
            </a:r>
            <a:r>
              <a:rPr lang="en-US" sz="2800" dirty="0"/>
              <a:t>(Philippians 4:11)</a:t>
            </a:r>
            <a:endParaRPr lang="en-US" sz="3600" dirty="0"/>
          </a:p>
          <a:p>
            <a:r>
              <a:rPr lang="en-US" sz="3600" b="1" dirty="0"/>
              <a:t>About God’s rule </a:t>
            </a:r>
            <a:r>
              <a:rPr lang="en-US" sz="3600" dirty="0"/>
              <a:t>and authority, about </a:t>
            </a:r>
            <a:r>
              <a:rPr lang="en-US" sz="3600" b="1" dirty="0"/>
              <a:t>how difficult </a:t>
            </a:r>
            <a:r>
              <a:rPr lang="en-US" sz="3600" dirty="0"/>
              <a:t>it is and </a:t>
            </a:r>
            <a:r>
              <a:rPr lang="en-US" sz="3600" b="1" dirty="0"/>
              <a:t>how unfair</a:t>
            </a:r>
            <a:r>
              <a:rPr lang="en-US" sz="3600" dirty="0"/>
              <a:t> it is. </a:t>
            </a:r>
            <a:r>
              <a:rPr lang="en-US" sz="2800" dirty="0"/>
              <a:t>(Job 33:13)</a:t>
            </a:r>
          </a:p>
          <a:p>
            <a:r>
              <a:rPr lang="en-US" sz="3600" b="1" dirty="0"/>
              <a:t>About worship and service unto God. (1 John 5:3; </a:t>
            </a:r>
          </a:p>
          <a:p>
            <a:r>
              <a:rPr lang="en-US" sz="3600" dirty="0"/>
              <a:t>About </a:t>
            </a:r>
            <a:r>
              <a:rPr lang="en-US" sz="3600" b="1" dirty="0"/>
              <a:t>anything God asks us to do</a:t>
            </a:r>
            <a:r>
              <a:rPr lang="en-US" sz="3600" dirty="0"/>
              <a:t>!</a:t>
            </a:r>
            <a:r>
              <a:rPr lang="en-US" sz="2800" dirty="0"/>
              <a:t> (Phil. 2:14; 1 Peter 4:9)</a:t>
            </a:r>
          </a:p>
          <a:p>
            <a:pPr marL="0" indent="0">
              <a:buNone/>
            </a:pPr>
            <a:endParaRPr lang="en-US" sz="2800" dirty="0"/>
          </a:p>
        </p:txBody>
      </p:sp>
    </p:spTree>
    <p:extLst>
      <p:ext uri="{BB962C8B-B14F-4D97-AF65-F5344CB8AC3E}">
        <p14:creationId xmlns:p14="http://schemas.microsoft.com/office/powerpoint/2010/main" val="137910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Therefore…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14</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0" indent="0">
              <a:buNone/>
            </a:pPr>
            <a:r>
              <a:rPr lang="en-US" sz="3600" b="1" i="1" dirty="0"/>
              <a:t>“Let him who thinks he stands take heed that he does not fall… “</a:t>
            </a:r>
            <a:r>
              <a:rPr lang="en-US" sz="2800" dirty="0"/>
              <a:t> (vs. 12; Hebrews 3:12; 4:11)</a:t>
            </a:r>
          </a:p>
          <a:p>
            <a:r>
              <a:rPr lang="en-US" sz="3600" dirty="0"/>
              <a:t>We’re to </a:t>
            </a:r>
            <a:r>
              <a:rPr lang="en-US" sz="3600" b="1" i="1" dirty="0"/>
              <a:t>“stand firm” </a:t>
            </a:r>
            <a:r>
              <a:rPr lang="en-US" sz="2800" dirty="0"/>
              <a:t>(1 Peter 5:12; Phil. 4:1)</a:t>
            </a:r>
            <a:r>
              <a:rPr lang="en-US" sz="3600" dirty="0"/>
              <a:t> </a:t>
            </a:r>
            <a:r>
              <a:rPr lang="en-US" sz="3600" b="1" dirty="0"/>
              <a:t>in the gospel</a:t>
            </a:r>
            <a:r>
              <a:rPr lang="en-US" sz="3600" dirty="0"/>
              <a:t>. </a:t>
            </a:r>
            <a:r>
              <a:rPr lang="en-US" sz="3200" dirty="0"/>
              <a:t>(1 Corinthians 15:1; Romans 5:2)</a:t>
            </a:r>
          </a:p>
          <a:p>
            <a:r>
              <a:rPr lang="en-US" sz="3600" dirty="0"/>
              <a:t>Speaks to </a:t>
            </a:r>
            <a:r>
              <a:rPr lang="en-US" sz="3600" b="1" dirty="0"/>
              <a:t>our spiritual battle</a:t>
            </a:r>
            <a:r>
              <a:rPr lang="en-US" sz="3600" dirty="0"/>
              <a:t>. </a:t>
            </a:r>
            <a:r>
              <a:rPr lang="en-US" sz="2800" dirty="0"/>
              <a:t>(Ephesians 6:10-14)</a:t>
            </a:r>
          </a:p>
          <a:p>
            <a:r>
              <a:rPr lang="en-US" sz="3600" b="1" dirty="0"/>
              <a:t>It takes work (and prayer). </a:t>
            </a:r>
            <a:r>
              <a:rPr lang="en-US" sz="2800" dirty="0"/>
              <a:t>(Colossians 4:12)</a:t>
            </a:r>
          </a:p>
          <a:p>
            <a:pPr marL="0" indent="0">
              <a:buNone/>
            </a:pPr>
            <a:endParaRPr lang="en-US" sz="2800" dirty="0"/>
          </a:p>
        </p:txBody>
      </p:sp>
    </p:spTree>
    <p:extLst>
      <p:ext uri="{BB962C8B-B14F-4D97-AF65-F5344CB8AC3E}">
        <p14:creationId xmlns:p14="http://schemas.microsoft.com/office/powerpoint/2010/main" val="23911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Therefore…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15</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0" indent="0">
              <a:buNone/>
            </a:pPr>
            <a:r>
              <a:rPr lang="en-US" sz="3600" b="1" dirty="0"/>
              <a:t>Don’t think what we face is unique, but rather is “</a:t>
            </a:r>
            <a:r>
              <a:rPr lang="en-US" sz="3600" b="1" i="1" dirty="0"/>
              <a:t>common to man</a:t>
            </a:r>
            <a:r>
              <a:rPr lang="en-US" sz="3600" b="1" dirty="0"/>
              <a:t>”. </a:t>
            </a:r>
            <a:r>
              <a:rPr lang="en-US" sz="2800" dirty="0"/>
              <a:t>(vs. 13)</a:t>
            </a:r>
          </a:p>
          <a:p>
            <a:r>
              <a:rPr lang="en-US" sz="3200" b="1" dirty="0"/>
              <a:t>Not to be casual about temptation and sin. </a:t>
            </a:r>
            <a:r>
              <a:rPr lang="en-US" sz="2800" dirty="0"/>
              <a:t>(James 1:15-16)</a:t>
            </a:r>
          </a:p>
          <a:p>
            <a:r>
              <a:rPr lang="en-US" sz="3200" b="1" dirty="0"/>
              <a:t>It can happen to any of us at any time!</a:t>
            </a:r>
          </a:p>
          <a:p>
            <a:r>
              <a:rPr lang="en-US" sz="3200" b="1" dirty="0"/>
              <a:t>The need to be sober and vigilant. </a:t>
            </a:r>
            <a:r>
              <a:rPr lang="en-US" sz="2800" dirty="0"/>
              <a:t>(1 Thess. 5:8; 1 Peter 1:13</a:t>
            </a:r>
          </a:p>
          <a:p>
            <a:r>
              <a:rPr lang="en-US" sz="3200" b="1" dirty="0"/>
              <a:t>Jesus was tempted in all ways as we are, yet w/o sin</a:t>
            </a:r>
            <a:r>
              <a:rPr lang="en-US" sz="2800" dirty="0"/>
              <a:t>. (Hebrews 4:14-16; 2:14-18)</a:t>
            </a:r>
          </a:p>
          <a:p>
            <a:endParaRPr lang="en-US" sz="2800" dirty="0"/>
          </a:p>
        </p:txBody>
      </p:sp>
    </p:spTree>
    <p:extLst>
      <p:ext uri="{BB962C8B-B14F-4D97-AF65-F5344CB8AC3E}">
        <p14:creationId xmlns:p14="http://schemas.microsoft.com/office/powerpoint/2010/main" val="287067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Therefore…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16</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0" indent="0">
              <a:spcBef>
                <a:spcPts val="1200"/>
              </a:spcBef>
              <a:buNone/>
            </a:pPr>
            <a:r>
              <a:rPr lang="en-US" sz="3600" b="1" i="1" dirty="0"/>
              <a:t>“Flee idolatry”,</a:t>
            </a:r>
            <a:r>
              <a:rPr lang="en-US" sz="3600" b="1" dirty="0"/>
              <a:t> (10:14)</a:t>
            </a:r>
          </a:p>
          <a:p>
            <a:pPr marL="0" indent="0">
              <a:spcBef>
                <a:spcPts val="1200"/>
              </a:spcBef>
              <a:buNone/>
            </a:pPr>
            <a:r>
              <a:rPr lang="en-US" sz="3600" b="1" i="1" dirty="0"/>
              <a:t>“</a:t>
            </a:r>
            <a:r>
              <a:rPr lang="en-US" sz="3600" i="1" dirty="0"/>
              <a:t>Not all things are </a:t>
            </a:r>
            <a:r>
              <a:rPr lang="en-US" sz="3600" b="1" i="1" dirty="0"/>
              <a:t>profitable… </a:t>
            </a:r>
            <a:r>
              <a:rPr lang="en-US" sz="3600" i="1" dirty="0"/>
              <a:t>not all things </a:t>
            </a:r>
            <a:r>
              <a:rPr lang="en-US" sz="3600" b="1" i="1" dirty="0"/>
              <a:t>edify.” </a:t>
            </a:r>
            <a:r>
              <a:rPr lang="en-US" sz="3600" b="1" dirty="0"/>
              <a:t>(10:23)</a:t>
            </a:r>
          </a:p>
          <a:p>
            <a:pPr marL="0" indent="0">
              <a:spcBef>
                <a:spcPts val="1200"/>
              </a:spcBef>
              <a:buNone/>
            </a:pPr>
            <a:r>
              <a:rPr lang="en-US" sz="3600" b="1" i="1" dirty="0"/>
              <a:t>“</a:t>
            </a:r>
            <a:r>
              <a:rPr lang="en-US" sz="3600" i="1" dirty="0"/>
              <a:t>Not seeking </a:t>
            </a:r>
            <a:r>
              <a:rPr lang="en-US" sz="3600" b="1" i="1" dirty="0"/>
              <a:t>my own profit, </a:t>
            </a:r>
            <a:r>
              <a:rPr lang="en-US" sz="3600" i="1" dirty="0"/>
              <a:t>but</a:t>
            </a:r>
            <a:r>
              <a:rPr lang="en-US" sz="3600" b="1" i="1" dirty="0"/>
              <a:t> </a:t>
            </a:r>
            <a:r>
              <a:rPr lang="en-US" sz="3600" i="1" dirty="0"/>
              <a:t>the</a:t>
            </a:r>
            <a:r>
              <a:rPr lang="en-US" sz="3600" b="1" i="1" dirty="0"/>
              <a:t> profit of the many, that they may be saved.”</a:t>
            </a:r>
            <a:r>
              <a:rPr lang="en-US" sz="3600" b="1" dirty="0"/>
              <a:t> (10:33)</a:t>
            </a:r>
            <a:endParaRPr lang="en-US" sz="3600" dirty="0"/>
          </a:p>
          <a:p>
            <a:endParaRPr lang="en-US" sz="2800" dirty="0"/>
          </a:p>
        </p:txBody>
      </p:sp>
    </p:spTree>
    <p:extLst>
      <p:ext uri="{BB962C8B-B14F-4D97-AF65-F5344CB8AC3E}">
        <p14:creationId xmlns:p14="http://schemas.microsoft.com/office/powerpoint/2010/main" val="151397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758952" y="347472"/>
            <a:ext cx="10671048"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Context</a:t>
            </a: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0" indent="0">
              <a:buNone/>
            </a:pPr>
            <a:r>
              <a:rPr lang="en-US" sz="2800" dirty="0"/>
              <a:t>1 Corinthians 10:1 begins with the word </a:t>
            </a:r>
            <a:r>
              <a:rPr lang="en-US" sz="2800" b="1" i="1" dirty="0"/>
              <a:t>“For”,</a:t>
            </a:r>
            <a:r>
              <a:rPr lang="en-US" sz="2800" dirty="0"/>
              <a:t> connecting it with the context of the previous chapter(s).</a:t>
            </a:r>
          </a:p>
          <a:p>
            <a:r>
              <a:rPr lang="en-US" sz="2800" b="1" dirty="0"/>
              <a:t>Chapter 8</a:t>
            </a:r>
            <a:r>
              <a:rPr lang="en-US" sz="2800" dirty="0"/>
              <a:t> deals with </a:t>
            </a:r>
            <a:r>
              <a:rPr lang="en-US" sz="2800" b="1" dirty="0"/>
              <a:t>exercising our liberties </a:t>
            </a:r>
            <a:r>
              <a:rPr lang="en-US" sz="2800" dirty="0"/>
              <a:t>- what we may or may not do and not </a:t>
            </a:r>
            <a:r>
              <a:rPr lang="en-US" sz="2800" b="1" dirty="0"/>
              <a:t>causing our brethren to stumble</a:t>
            </a:r>
            <a:r>
              <a:rPr lang="en-US" sz="2800" dirty="0"/>
              <a:t>. (note vs. 8-13)</a:t>
            </a:r>
          </a:p>
          <a:p>
            <a:r>
              <a:rPr lang="en-US" sz="2800" b="1" dirty="0"/>
              <a:t>Chapter 9</a:t>
            </a:r>
            <a:r>
              <a:rPr lang="en-US" sz="2800" dirty="0"/>
              <a:t> deals with Paul’s right to be </a:t>
            </a:r>
            <a:r>
              <a:rPr lang="en-US" sz="2800" b="1" dirty="0"/>
              <a:t>supported by them to preach </a:t>
            </a:r>
            <a:r>
              <a:rPr lang="en-US" sz="2800" dirty="0"/>
              <a:t>the gospel but his </a:t>
            </a:r>
            <a:r>
              <a:rPr lang="en-US" sz="2800" b="1" dirty="0"/>
              <a:t>decision to forego</a:t>
            </a:r>
            <a:r>
              <a:rPr lang="en-US" sz="2800" dirty="0"/>
              <a:t>. (vs. 1-18)</a:t>
            </a:r>
          </a:p>
          <a:p>
            <a:r>
              <a:rPr lang="en-US" sz="2800" dirty="0"/>
              <a:t>Continuing in </a:t>
            </a:r>
            <a:r>
              <a:rPr lang="en-US" sz="2800" b="1" dirty="0"/>
              <a:t>Chapter 9</a:t>
            </a:r>
            <a:r>
              <a:rPr lang="en-US" sz="2800" dirty="0"/>
              <a:t>, Paul discusses the need to make </a:t>
            </a:r>
            <a:r>
              <a:rPr lang="en-US" sz="2800" b="1" dirty="0"/>
              <a:t>all decisions in light of our ability to teach others the gospel and save souls</a:t>
            </a:r>
            <a:r>
              <a:rPr lang="en-US" sz="2800" dirty="0"/>
              <a:t>. (vs. 19-23).</a:t>
            </a:r>
          </a:p>
          <a:p>
            <a:r>
              <a:rPr lang="en-US" sz="2800" dirty="0"/>
              <a:t>Finally, Paul </a:t>
            </a:r>
            <a:r>
              <a:rPr lang="en-US" sz="2800" b="1" dirty="0"/>
              <a:t>ends Chapter 9 </a:t>
            </a:r>
            <a:r>
              <a:rPr lang="en-US" sz="2800" dirty="0"/>
              <a:t>discussing the need to </a:t>
            </a:r>
            <a:r>
              <a:rPr lang="en-US" sz="2800" b="1" dirty="0"/>
              <a:t>run the Christian race with every ounce of effort and self-discipline so that he is not “</a:t>
            </a:r>
            <a:r>
              <a:rPr lang="en-US" sz="2800" b="1" i="1" dirty="0"/>
              <a:t>disqualified</a:t>
            </a:r>
            <a:r>
              <a:rPr lang="en-US" sz="2800" b="1" dirty="0"/>
              <a:t>”</a:t>
            </a:r>
            <a:r>
              <a:rPr lang="en-US" sz="2800" dirty="0"/>
              <a:t>. (vs. 24-27)</a:t>
            </a:r>
          </a:p>
        </p:txBody>
      </p:sp>
    </p:spTree>
    <p:extLst>
      <p:ext uri="{BB962C8B-B14F-4D97-AF65-F5344CB8AC3E}">
        <p14:creationId xmlns:p14="http://schemas.microsoft.com/office/powerpoint/2010/main" val="290384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“I do not want you to be unaware…”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3</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0" indent="0">
              <a:buNone/>
            </a:pPr>
            <a:r>
              <a:rPr lang="en-US" sz="3200" b="1" dirty="0"/>
              <a:t>Ignorance</a:t>
            </a:r>
            <a:r>
              <a:rPr lang="en-US" sz="3200" dirty="0"/>
              <a:t> is deadly… who composed the church in Corinth?  (1 Corinthians 12:1)</a:t>
            </a:r>
          </a:p>
          <a:p>
            <a:pPr marL="0" indent="0">
              <a:buNone/>
            </a:pPr>
            <a:r>
              <a:rPr lang="en-US" sz="3200" b="1" dirty="0"/>
              <a:t>ALL</a:t>
            </a:r>
            <a:r>
              <a:rPr lang="en-US" sz="3200" dirty="0"/>
              <a:t> </a:t>
            </a:r>
            <a:r>
              <a:rPr lang="en-US" sz="3200" b="1" dirty="0"/>
              <a:t>were delivered </a:t>
            </a:r>
            <a:r>
              <a:rPr lang="en-US" sz="3200" dirty="0"/>
              <a:t>from captivity by God and provided for.</a:t>
            </a:r>
          </a:p>
          <a:p>
            <a:r>
              <a:rPr lang="en-US" sz="3200" b="1" dirty="0"/>
              <a:t>We need confidence </a:t>
            </a:r>
            <a:r>
              <a:rPr lang="en-US" sz="3200" dirty="0"/>
              <a:t>(1 John 2:28-29) but need to beware of </a:t>
            </a:r>
            <a:r>
              <a:rPr lang="en-US" sz="3200" b="1" dirty="0"/>
              <a:t>overconfidence</a:t>
            </a:r>
            <a:r>
              <a:rPr lang="en-US" sz="3200" dirty="0"/>
              <a:t>. </a:t>
            </a:r>
          </a:p>
          <a:p>
            <a:r>
              <a:rPr lang="en-US" sz="3200" b="1" dirty="0"/>
              <a:t>We can fall away</a:t>
            </a:r>
            <a:r>
              <a:rPr lang="en-US" sz="3200" dirty="0"/>
              <a:t>… (Hebrews 3:12; 4:11)</a:t>
            </a:r>
          </a:p>
          <a:p>
            <a:r>
              <a:rPr lang="en-US" sz="3200" b="1" dirty="0"/>
              <a:t>We can come short </a:t>
            </a:r>
            <a:r>
              <a:rPr lang="en-US" sz="3200" dirty="0"/>
              <a:t>of our goal… (Hebrews 4:1ff)</a:t>
            </a:r>
          </a:p>
          <a:p>
            <a:r>
              <a:rPr lang="en-US" sz="3200" b="1" dirty="0"/>
              <a:t>Will we trust in our (past) righteousness</a:t>
            </a:r>
            <a:r>
              <a:rPr lang="en-US" sz="3200" dirty="0"/>
              <a:t>? (Ezekiel 33:12-13)</a:t>
            </a:r>
          </a:p>
          <a:p>
            <a:pPr marL="0" indent="0">
              <a:buNone/>
            </a:pPr>
            <a:r>
              <a:rPr lang="en-US" sz="3200" dirty="0"/>
              <a:t>Paul finishes this context by saying, </a:t>
            </a:r>
            <a:r>
              <a:rPr lang="en-US" sz="3200" b="1" i="1" dirty="0"/>
              <a:t>“take heed that he does not fall” </a:t>
            </a:r>
            <a:r>
              <a:rPr lang="en-US" sz="3200" dirty="0"/>
              <a:t>and God will </a:t>
            </a:r>
            <a:r>
              <a:rPr lang="en-US" sz="3200" b="1" i="1" dirty="0"/>
              <a:t>“provide a way of escape”.</a:t>
            </a:r>
            <a:r>
              <a:rPr lang="en-US" sz="3200" dirty="0"/>
              <a:t> (vs. 12-13)</a:t>
            </a:r>
          </a:p>
        </p:txBody>
      </p:sp>
    </p:spTree>
    <p:extLst>
      <p:ext uri="{BB962C8B-B14F-4D97-AF65-F5344CB8AC3E}">
        <p14:creationId xmlns:p14="http://schemas.microsoft.com/office/powerpoint/2010/main" val="301613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The Best teacher…</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4</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0" indent="0">
              <a:buNone/>
            </a:pPr>
            <a:r>
              <a:rPr lang="en-US" sz="3200" dirty="0"/>
              <a:t>We need to learn from the mistakes and shortcomings of others.</a:t>
            </a:r>
          </a:p>
          <a:p>
            <a:r>
              <a:rPr lang="en-US" sz="3200" b="1" dirty="0"/>
              <a:t>What led to them.</a:t>
            </a:r>
          </a:p>
          <a:p>
            <a:r>
              <a:rPr lang="en-US" sz="3200" b="1" dirty="0"/>
              <a:t>What they cost them.</a:t>
            </a:r>
          </a:p>
          <a:p>
            <a:r>
              <a:rPr lang="en-US" sz="3200" b="1" dirty="0"/>
              <a:t>How to avoid them.</a:t>
            </a:r>
          </a:p>
          <a:p>
            <a:pPr marL="0" indent="0">
              <a:buNone/>
            </a:pPr>
            <a:r>
              <a:rPr lang="en-US" sz="3200" dirty="0"/>
              <a:t>The call to avoid the sins Israel committed after (all) being delivered by God.</a:t>
            </a:r>
          </a:p>
          <a:p>
            <a:r>
              <a:rPr lang="en-US" sz="3200" dirty="0"/>
              <a:t>“</a:t>
            </a:r>
            <a:r>
              <a:rPr lang="en-US" sz="3200" b="1" i="1" dirty="0"/>
              <a:t>Now these things happened as examples for us</a:t>
            </a:r>
            <a:r>
              <a:rPr lang="en-US" sz="3200" dirty="0"/>
              <a:t>…” </a:t>
            </a:r>
            <a:br>
              <a:rPr lang="en-US" sz="3200" dirty="0"/>
            </a:br>
            <a:r>
              <a:rPr lang="en-US" sz="3200" dirty="0"/>
              <a:t>(1 Corinthians 10:6, 10) &amp; were “</a:t>
            </a:r>
            <a:r>
              <a:rPr lang="en-US" sz="3200" b="1" i="1" dirty="0"/>
              <a:t>written for our instruction</a:t>
            </a:r>
            <a:r>
              <a:rPr lang="en-US" sz="3200" dirty="0"/>
              <a:t>”. </a:t>
            </a:r>
          </a:p>
        </p:txBody>
      </p:sp>
    </p:spTree>
    <p:extLst>
      <p:ext uri="{BB962C8B-B14F-4D97-AF65-F5344CB8AC3E}">
        <p14:creationId xmlns:p14="http://schemas.microsoft.com/office/powerpoint/2010/main" val="39915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The Best teacher…</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5</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612880" cy="5514109"/>
          </a:xfrm>
        </p:spPr>
        <p:txBody>
          <a:bodyPr/>
          <a:lstStyle/>
          <a:p>
            <a:pPr marL="0" indent="0">
              <a:buNone/>
            </a:pPr>
            <a:r>
              <a:rPr lang="en-US" sz="3600" dirty="0"/>
              <a:t>“</a:t>
            </a:r>
            <a:r>
              <a:rPr lang="en-US" sz="3600" b="1" dirty="0"/>
              <a:t>All</a:t>
            </a:r>
            <a:r>
              <a:rPr lang="en-US" sz="3600" dirty="0"/>
              <a:t>…” (1 Corinthians 10:1-4)</a:t>
            </a:r>
          </a:p>
          <a:p>
            <a:pPr marL="514350" indent="-514350">
              <a:buAutoNum type="arabicPeriod"/>
            </a:pPr>
            <a:r>
              <a:rPr lang="en-US" sz="3600" dirty="0"/>
              <a:t>“</a:t>
            </a:r>
            <a:r>
              <a:rPr lang="en-US" sz="3600" b="1" dirty="0"/>
              <a:t>Under the cloud</a:t>
            </a:r>
            <a:r>
              <a:rPr lang="en-US" sz="3600" dirty="0"/>
              <a:t>…” </a:t>
            </a:r>
            <a:r>
              <a:rPr lang="en-US" sz="2400" dirty="0"/>
              <a:t>(Exodus 13:21-22; 14:20; Numbers 10:34; 14:14)</a:t>
            </a:r>
          </a:p>
          <a:p>
            <a:pPr marL="514350" indent="-514350">
              <a:buAutoNum type="arabicPeriod"/>
            </a:pPr>
            <a:r>
              <a:rPr lang="en-US" sz="3600" dirty="0"/>
              <a:t>“</a:t>
            </a:r>
            <a:r>
              <a:rPr lang="en-US" sz="3600" b="1" dirty="0"/>
              <a:t>Passed through the sea</a:t>
            </a:r>
            <a:r>
              <a:rPr lang="en-US" sz="3600" dirty="0"/>
              <a:t>…” </a:t>
            </a:r>
            <a:r>
              <a:rPr lang="en-US" sz="2400" dirty="0"/>
              <a:t>(Exodus 14:21-22)</a:t>
            </a:r>
          </a:p>
          <a:p>
            <a:pPr marL="514350" indent="-514350">
              <a:buAutoNum type="arabicPeriod"/>
            </a:pPr>
            <a:r>
              <a:rPr lang="en-US" sz="3400" dirty="0"/>
              <a:t>“</a:t>
            </a:r>
            <a:r>
              <a:rPr lang="en-US" sz="3400" b="1" dirty="0"/>
              <a:t>Were baptized into Moses in the cloud and in the sea</a:t>
            </a:r>
            <a:r>
              <a:rPr lang="en-US" sz="3400" dirty="0"/>
              <a:t>…” </a:t>
            </a:r>
          </a:p>
          <a:p>
            <a:pPr marL="514350" indent="-514350">
              <a:buAutoNum type="arabicPeriod"/>
            </a:pPr>
            <a:r>
              <a:rPr lang="en-US" sz="3600" dirty="0"/>
              <a:t>“</a:t>
            </a:r>
            <a:r>
              <a:rPr lang="en-US" sz="3600" b="1" dirty="0"/>
              <a:t>Ate the same spiritual food</a:t>
            </a:r>
            <a:r>
              <a:rPr lang="en-US" sz="3600" dirty="0"/>
              <a:t>…” </a:t>
            </a:r>
            <a:r>
              <a:rPr lang="en-US" sz="2400" dirty="0"/>
              <a:t>(Exodus 16:15; Nehemiah 9:15)</a:t>
            </a:r>
            <a:endParaRPr lang="en-US" sz="3600" dirty="0"/>
          </a:p>
          <a:p>
            <a:pPr marL="514350" indent="-514350">
              <a:buAutoNum type="arabicPeriod"/>
            </a:pPr>
            <a:r>
              <a:rPr lang="en-US" sz="3600" dirty="0"/>
              <a:t>“</a:t>
            </a:r>
            <a:r>
              <a:rPr lang="en-US" sz="3600" b="1" dirty="0"/>
              <a:t>Ate the same spiritual drink</a:t>
            </a:r>
            <a:r>
              <a:rPr lang="en-US" sz="3600" dirty="0"/>
              <a:t>…” </a:t>
            </a:r>
            <a:r>
              <a:rPr lang="en-US" sz="2400" dirty="0"/>
              <a:t>(Exodus 17:6)</a:t>
            </a:r>
            <a:endParaRPr lang="en-US" sz="3600" dirty="0"/>
          </a:p>
        </p:txBody>
      </p:sp>
    </p:spTree>
    <p:extLst>
      <p:ext uri="{BB962C8B-B14F-4D97-AF65-F5344CB8AC3E}">
        <p14:creationId xmlns:p14="http://schemas.microsoft.com/office/powerpoint/2010/main" val="250689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God Was not well-pleased</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6</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408214" y="1343891"/>
            <a:ext cx="11744162" cy="5514109"/>
          </a:xfrm>
        </p:spPr>
        <p:txBody>
          <a:bodyPr/>
          <a:lstStyle/>
          <a:p>
            <a:pPr marL="0" indent="0">
              <a:buNone/>
            </a:pPr>
            <a:r>
              <a:rPr lang="en-US" sz="3600" dirty="0"/>
              <a:t>“</a:t>
            </a:r>
            <a:r>
              <a:rPr lang="en-US" sz="3600" i="1" dirty="0"/>
              <a:t>Nevertheless, with </a:t>
            </a:r>
            <a:r>
              <a:rPr lang="en-US" sz="3600" b="1" i="1" dirty="0"/>
              <a:t>MOST</a:t>
            </a:r>
            <a:r>
              <a:rPr lang="en-US" sz="3600" i="1" dirty="0"/>
              <a:t> of them G</a:t>
            </a:r>
            <a:r>
              <a:rPr lang="en-US" sz="3600" b="1" i="1" dirty="0"/>
              <a:t>od was not well-pleased</a:t>
            </a:r>
            <a:r>
              <a:rPr lang="en-US" sz="3600" i="1" dirty="0"/>
              <a:t>; for the were </a:t>
            </a:r>
            <a:r>
              <a:rPr lang="en-US" sz="3600" b="1" i="1" dirty="0"/>
              <a:t>laid low </a:t>
            </a:r>
            <a:r>
              <a:rPr lang="en-US" sz="3600" i="1" dirty="0"/>
              <a:t>in the wilderness</a:t>
            </a:r>
            <a:r>
              <a:rPr lang="en-US" sz="3600" dirty="0"/>
              <a:t>.” (vs. 5)</a:t>
            </a:r>
          </a:p>
          <a:p>
            <a:r>
              <a:rPr lang="en-US" sz="3600" dirty="0"/>
              <a:t>The contrast of the “</a:t>
            </a:r>
            <a:r>
              <a:rPr lang="en-US" sz="3600" b="1" i="1" dirty="0"/>
              <a:t>all</a:t>
            </a:r>
            <a:r>
              <a:rPr lang="en-US" sz="3600" dirty="0"/>
              <a:t>” &amp; the “</a:t>
            </a:r>
            <a:r>
              <a:rPr lang="en-US" sz="3600" b="1" i="1" dirty="0"/>
              <a:t>most</a:t>
            </a:r>
            <a:r>
              <a:rPr lang="en-US" sz="3600" dirty="0"/>
              <a:t>” or the </a:t>
            </a:r>
            <a:r>
              <a:rPr lang="en-US" sz="3600" b="1" dirty="0"/>
              <a:t>greater part</a:t>
            </a:r>
            <a:r>
              <a:rPr lang="en-US" sz="3600" dirty="0"/>
              <a:t>.</a:t>
            </a:r>
          </a:p>
          <a:p>
            <a:r>
              <a:rPr lang="en-US" sz="3600" dirty="0"/>
              <a:t>“</a:t>
            </a:r>
            <a:r>
              <a:rPr lang="en-US" sz="3600" b="1" i="1" dirty="0"/>
              <a:t>Not well pleased</a:t>
            </a:r>
            <a:r>
              <a:rPr lang="en-US" sz="3600" dirty="0"/>
              <a:t>” - that is, not approved, i.e., rejected. </a:t>
            </a:r>
          </a:p>
          <a:p>
            <a:r>
              <a:rPr lang="en-US" sz="3600" dirty="0"/>
              <a:t>“</a:t>
            </a:r>
            <a:r>
              <a:rPr lang="en-US" sz="3600" b="1" i="1" dirty="0"/>
              <a:t>Laid low</a:t>
            </a:r>
            <a:r>
              <a:rPr lang="en-US" sz="3600" dirty="0"/>
              <a:t>” - not just humbled (though they were) but “strewn down”. </a:t>
            </a:r>
          </a:p>
          <a:p>
            <a:pPr marL="0" indent="0">
              <a:buNone/>
            </a:pPr>
            <a:r>
              <a:rPr lang="en-US" sz="3600" b="1" dirty="0"/>
              <a:t>“</a:t>
            </a:r>
            <a:r>
              <a:rPr lang="en-US" sz="3600" b="1" i="1" dirty="0"/>
              <a:t>These things happened as examples for us</a:t>
            </a:r>
            <a:r>
              <a:rPr lang="en-US" sz="3600" b="1" dirty="0"/>
              <a:t>…”</a:t>
            </a:r>
            <a:r>
              <a:rPr lang="en-US" sz="3600" dirty="0"/>
              <a:t> (vs. 6, 11). We’re to learn from their mistakes.  </a:t>
            </a:r>
          </a:p>
        </p:txBody>
      </p:sp>
    </p:spTree>
    <p:extLst>
      <p:ext uri="{BB962C8B-B14F-4D97-AF65-F5344CB8AC3E}">
        <p14:creationId xmlns:p14="http://schemas.microsoft.com/office/powerpoint/2010/main" val="78332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Do Not Be…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7</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742950" indent="-742950">
              <a:buFont typeface="+mj-lt"/>
              <a:buAutoNum type="arabicPeriod"/>
            </a:pPr>
            <a:r>
              <a:rPr lang="en-US" sz="4000" b="1" dirty="0"/>
              <a:t>Those who crave evil things… (vs. 6)</a:t>
            </a:r>
          </a:p>
          <a:p>
            <a:r>
              <a:rPr lang="en-US" sz="3600" b="1" dirty="0"/>
              <a:t>Crave</a:t>
            </a:r>
            <a:r>
              <a:rPr lang="en-US" sz="3600" dirty="0"/>
              <a:t> - A ardent longing or desire, for good or bad. Determined by who’s will creates the longing.</a:t>
            </a:r>
          </a:p>
          <a:p>
            <a:r>
              <a:rPr lang="en-US" sz="3600" dirty="0"/>
              <a:t>As the Israelites craved for meat as they looked back to their captivity. </a:t>
            </a:r>
            <a:r>
              <a:rPr lang="en-US" sz="2400" dirty="0"/>
              <a:t>(Numbers 11:4ff; 25:1ff; 31:16; Rev. 2:14)</a:t>
            </a:r>
            <a:r>
              <a:rPr lang="en-US" sz="3600" dirty="0"/>
              <a:t> </a:t>
            </a:r>
          </a:p>
          <a:p>
            <a:r>
              <a:rPr lang="en-US" sz="3500" dirty="0"/>
              <a:t>Application to Corinth? Consider their environment… </a:t>
            </a:r>
          </a:p>
          <a:p>
            <a:r>
              <a:rPr lang="en-US" sz="3600" dirty="0"/>
              <a:t>Application to us? </a:t>
            </a:r>
          </a:p>
          <a:p>
            <a:r>
              <a:rPr lang="en-US" sz="3600" b="1" dirty="0"/>
              <a:t>How do we avoid</a:t>
            </a:r>
            <a:r>
              <a:rPr lang="en-US" sz="3600" dirty="0"/>
              <a:t>? </a:t>
            </a:r>
            <a:r>
              <a:rPr lang="en-US" sz="2400" dirty="0"/>
              <a:t>(Romans 12:21; Philippians 4:8)</a:t>
            </a:r>
            <a:endParaRPr lang="en-US" sz="3600" dirty="0"/>
          </a:p>
        </p:txBody>
      </p:sp>
    </p:spTree>
    <p:extLst>
      <p:ext uri="{BB962C8B-B14F-4D97-AF65-F5344CB8AC3E}">
        <p14:creationId xmlns:p14="http://schemas.microsoft.com/office/powerpoint/2010/main" val="301639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Do Not Be…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8</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742950" indent="-742950">
              <a:buFont typeface="+mj-lt"/>
              <a:buAutoNum type="arabicPeriod" startAt="2"/>
            </a:pPr>
            <a:r>
              <a:rPr lang="en-US" sz="4000" b="1" dirty="0"/>
              <a:t>Idolators…</a:t>
            </a:r>
          </a:p>
          <a:p>
            <a:r>
              <a:rPr lang="en-US" sz="3600" b="1" dirty="0"/>
              <a:t>“There is a throne in every man’s heart…”</a:t>
            </a:r>
            <a:r>
              <a:rPr lang="en-US" sz="3600" dirty="0"/>
              <a:t> </a:t>
            </a:r>
            <a:r>
              <a:rPr lang="en-US" dirty="0"/>
              <a:t>(J.T. Smith)</a:t>
            </a:r>
            <a:endParaRPr lang="en-US" sz="3600" dirty="0"/>
          </a:p>
          <a:p>
            <a:r>
              <a:rPr lang="en-US" sz="3600" dirty="0"/>
              <a:t>God alone belongs that throne but we can displace Him with anything or anyone else. </a:t>
            </a:r>
          </a:p>
          <a:p>
            <a:r>
              <a:rPr lang="en-US" sz="3600" dirty="0"/>
              <a:t>Anything else that comes first. (Matthew 6:33)</a:t>
            </a:r>
          </a:p>
          <a:p>
            <a:r>
              <a:rPr lang="en-US" sz="3600" dirty="0"/>
              <a:t>To be fled from. (10:14)</a:t>
            </a:r>
          </a:p>
        </p:txBody>
      </p:sp>
    </p:spTree>
    <p:extLst>
      <p:ext uri="{BB962C8B-B14F-4D97-AF65-F5344CB8AC3E}">
        <p14:creationId xmlns:p14="http://schemas.microsoft.com/office/powerpoint/2010/main" val="168742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Idolatry</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9</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5" y="1343891"/>
            <a:ext cx="11612881" cy="5514109"/>
          </a:xfrm>
        </p:spPr>
        <p:txBody>
          <a:bodyPr/>
          <a:lstStyle/>
          <a:p>
            <a:pPr marL="0" indent="0">
              <a:buNone/>
            </a:pPr>
            <a:r>
              <a:rPr lang="en-US" sz="3600" b="1" dirty="0"/>
              <a:t>“Modern idolatry”</a:t>
            </a:r>
            <a:r>
              <a:rPr lang="en-US" sz="3600" dirty="0"/>
              <a:t> (2 Timothy 3:1-4; Romans 1:25)</a:t>
            </a:r>
          </a:p>
          <a:p>
            <a:r>
              <a:rPr lang="en-US" sz="3600" b="1" dirty="0"/>
              <a:t>Self</a:t>
            </a:r>
            <a:r>
              <a:rPr lang="en-US" sz="3600" dirty="0"/>
              <a:t> </a:t>
            </a:r>
            <a:r>
              <a:rPr lang="en-US" sz="3300" dirty="0"/>
              <a:t>(vs. 2; Romans 2:8; Phil. 2:3-4; Matthew 10:39; 16:24-25; Titus 2:12-13)</a:t>
            </a:r>
          </a:p>
          <a:p>
            <a:r>
              <a:rPr lang="en-US" sz="3600" b="1" dirty="0"/>
              <a:t>Money/Greed</a:t>
            </a:r>
            <a:r>
              <a:rPr lang="en-US" sz="3600" dirty="0"/>
              <a:t> </a:t>
            </a:r>
            <a:r>
              <a:rPr lang="en-US" sz="3300" dirty="0"/>
              <a:t>(vs. 2; Colossians 3:5; 1 Timothy 6:10; </a:t>
            </a:r>
            <a:br>
              <a:rPr lang="en-US" sz="3300" dirty="0"/>
            </a:br>
            <a:r>
              <a:rPr lang="en-US" sz="3300" dirty="0"/>
              <a:t>Matthew 6:19-24; Proverbs 30:15; Luke 12:13ff; Ezek. 33:30-33)</a:t>
            </a:r>
          </a:p>
          <a:p>
            <a:r>
              <a:rPr lang="en-US" sz="3600" b="1" dirty="0"/>
              <a:t>The “things” money buys</a:t>
            </a:r>
            <a:r>
              <a:rPr lang="en-US" sz="3600" dirty="0"/>
              <a:t> </a:t>
            </a:r>
            <a:r>
              <a:rPr lang="en-US" sz="3300" dirty="0"/>
              <a:t>(1 John 2:15; cf., Haggai 1:2-4)</a:t>
            </a:r>
          </a:p>
          <a:p>
            <a:r>
              <a:rPr lang="en-US" sz="3600" b="1" dirty="0"/>
              <a:t>Pleasure/entertainment </a:t>
            </a:r>
            <a:r>
              <a:rPr lang="en-US" sz="3300" dirty="0"/>
              <a:t>(vs. 4; James 4:17)</a:t>
            </a:r>
          </a:p>
          <a:p>
            <a:endParaRPr lang="en-US" sz="3600" dirty="0"/>
          </a:p>
        </p:txBody>
      </p:sp>
    </p:spTree>
    <p:extLst>
      <p:ext uri="{BB962C8B-B14F-4D97-AF65-F5344CB8AC3E}">
        <p14:creationId xmlns:p14="http://schemas.microsoft.com/office/powerpoint/2010/main" val="131507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{AC1D42B0-FABE-4990-ACE7-BEE481966568}tf78438558_win32</Template>
  <TotalTime>8920</TotalTime>
  <Words>3252</Words>
  <Application>Microsoft Office PowerPoint</Application>
  <PresentationFormat>Widescreen</PresentationFormat>
  <Paragraphs>156</Paragraphs>
  <Slides>16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Calibri</vt:lpstr>
      <vt:lpstr>freight-text-pro</vt:lpstr>
      <vt:lpstr>Garamond</vt:lpstr>
      <vt:lpstr>Sabon Next LT</vt:lpstr>
      <vt:lpstr>TimesNewRomanPS-ItalicMT</vt:lpstr>
      <vt:lpstr>TimesNewRomanPSMT</vt:lpstr>
      <vt:lpstr>Office Theme</vt:lpstr>
      <vt:lpstr>Take Heed that you do not Fall</vt:lpstr>
      <vt:lpstr>Context</vt:lpstr>
      <vt:lpstr>“I do not want you to be unaware…”</vt:lpstr>
      <vt:lpstr>The Best teacher…</vt:lpstr>
      <vt:lpstr>The Best teacher…</vt:lpstr>
      <vt:lpstr>God Was not well-pleased</vt:lpstr>
      <vt:lpstr>Do Not Be…</vt:lpstr>
      <vt:lpstr>Do Not Be…</vt:lpstr>
      <vt:lpstr>Idolatry</vt:lpstr>
      <vt:lpstr>Idolatry</vt:lpstr>
      <vt:lpstr>Do Not Be…</vt:lpstr>
      <vt:lpstr>Do Not Be…</vt:lpstr>
      <vt:lpstr>Do Not Be…</vt:lpstr>
      <vt:lpstr>Therefore…</vt:lpstr>
      <vt:lpstr>Therefore…</vt:lpstr>
      <vt:lpstr>Therefore…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Heed that you do not Fall</dc:title>
  <dc:subject/>
  <dc:creator>Chris Simmons</dc:creator>
  <cp:lastModifiedBy>Chris Simmons</cp:lastModifiedBy>
  <cp:revision>11</cp:revision>
  <dcterms:created xsi:type="dcterms:W3CDTF">2022-08-16T23:03:40Z</dcterms:created>
  <dcterms:modified xsi:type="dcterms:W3CDTF">2022-11-09T19:02:37Z</dcterms:modified>
</cp:coreProperties>
</file>