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3"/>
  </p:notesMasterIdLst>
  <p:handoutMasterIdLst>
    <p:handoutMasterId r:id="rId14"/>
  </p:handoutMasterIdLst>
  <p:sldIdLst>
    <p:sldId id="278" r:id="rId2"/>
    <p:sldId id="294" r:id="rId3"/>
    <p:sldId id="296" r:id="rId4"/>
    <p:sldId id="297" r:id="rId5"/>
    <p:sldId id="305" r:id="rId6"/>
    <p:sldId id="298" r:id="rId7"/>
    <p:sldId id="299" r:id="rId8"/>
    <p:sldId id="300" r:id="rId9"/>
    <p:sldId id="301" r:id="rId10"/>
    <p:sldId id="306" r:id="rId11"/>
    <p:sldId id="307" r:id="rId1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845" autoAdjust="0"/>
  </p:normalViewPr>
  <p:slideViewPr>
    <p:cSldViewPr snapToGrid="0" snapToObjects="1">
      <p:cViewPr varScale="1">
        <p:scale>
          <a:sx n="60" d="100"/>
          <a:sy n="60" d="100"/>
        </p:scale>
        <p:origin x="1056" y="6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2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E51C5C-0FD3-7262-7029-381C65BB5D7C}"/>
              </a:ext>
            </a:extLst>
          </p:cNvPr>
          <p:cNvSpPr>
            <a:spLocks noGrp="1"/>
          </p:cNvSpPr>
          <p:nvPr>
            <p:ph type="hdr" sz="quarter"/>
          </p:nvPr>
        </p:nvSpPr>
        <p:spPr>
          <a:xfrm>
            <a:off x="0" y="0"/>
            <a:ext cx="3077739" cy="470646"/>
          </a:xfrm>
          <a:prstGeom prst="rect">
            <a:avLst/>
          </a:prstGeom>
        </p:spPr>
        <p:txBody>
          <a:bodyPr vert="horz" lIns="39575" tIns="19788" rIns="39575" bIns="19788" rtlCol="0"/>
          <a:lstStyle>
            <a:lvl1pPr algn="l">
              <a:defRPr sz="500"/>
            </a:lvl1pPr>
          </a:lstStyle>
          <a:p>
            <a:endParaRPr lang="en-US"/>
          </a:p>
        </p:txBody>
      </p:sp>
      <p:sp>
        <p:nvSpPr>
          <p:cNvPr id="3" name="Date Placeholder 2">
            <a:extLst>
              <a:ext uri="{FF2B5EF4-FFF2-40B4-BE49-F238E27FC236}">
                <a16:creationId xmlns:a16="http://schemas.microsoft.com/office/drawing/2014/main" id="{8270DA84-3485-CF05-D7FE-ECEE2F469E96}"/>
              </a:ext>
            </a:extLst>
          </p:cNvPr>
          <p:cNvSpPr>
            <a:spLocks noGrp="1"/>
          </p:cNvSpPr>
          <p:nvPr>
            <p:ph type="dt" sz="quarter" idx="1"/>
          </p:nvPr>
        </p:nvSpPr>
        <p:spPr>
          <a:xfrm>
            <a:off x="4023092" y="0"/>
            <a:ext cx="3077739" cy="470646"/>
          </a:xfrm>
          <a:prstGeom prst="rect">
            <a:avLst/>
          </a:prstGeom>
        </p:spPr>
        <p:txBody>
          <a:bodyPr vert="horz" lIns="39575" tIns="19788" rIns="39575" bIns="19788" rtlCol="0"/>
          <a:lstStyle>
            <a:lvl1pPr algn="r">
              <a:defRPr sz="500"/>
            </a:lvl1pPr>
          </a:lstStyle>
          <a:p>
            <a:r>
              <a:rPr lang="en-US"/>
              <a:t>09/04/22 pm</a:t>
            </a:r>
          </a:p>
        </p:txBody>
      </p:sp>
      <p:sp>
        <p:nvSpPr>
          <p:cNvPr id="4" name="Footer Placeholder 3">
            <a:extLst>
              <a:ext uri="{FF2B5EF4-FFF2-40B4-BE49-F238E27FC236}">
                <a16:creationId xmlns:a16="http://schemas.microsoft.com/office/drawing/2014/main" id="{0B53BA07-364C-D436-C9BA-D4EADB7752E4}"/>
              </a:ext>
            </a:extLst>
          </p:cNvPr>
          <p:cNvSpPr>
            <a:spLocks noGrp="1"/>
          </p:cNvSpPr>
          <p:nvPr>
            <p:ph type="ftr" sz="quarter" idx="2"/>
          </p:nvPr>
        </p:nvSpPr>
        <p:spPr>
          <a:xfrm>
            <a:off x="0" y="8917829"/>
            <a:ext cx="3077739" cy="470646"/>
          </a:xfrm>
          <a:prstGeom prst="rect">
            <a:avLst/>
          </a:prstGeom>
        </p:spPr>
        <p:txBody>
          <a:bodyPr vert="horz" lIns="39575" tIns="19788" rIns="39575" bIns="19788" rtlCol="0" anchor="b"/>
          <a:lstStyle>
            <a:lvl1pPr algn="l">
              <a:defRPr sz="500"/>
            </a:lvl1pPr>
          </a:lstStyle>
          <a:p>
            <a:r>
              <a:rPr lang="en-US"/>
              <a:t>Take Heed That You Do Not Fall (Part 3)</a:t>
            </a:r>
          </a:p>
        </p:txBody>
      </p:sp>
      <p:sp>
        <p:nvSpPr>
          <p:cNvPr id="5" name="Slide Number Placeholder 4">
            <a:extLst>
              <a:ext uri="{FF2B5EF4-FFF2-40B4-BE49-F238E27FC236}">
                <a16:creationId xmlns:a16="http://schemas.microsoft.com/office/drawing/2014/main" id="{2D915DFF-B761-3A23-5769-49EEB1471719}"/>
              </a:ext>
            </a:extLst>
          </p:cNvPr>
          <p:cNvSpPr>
            <a:spLocks noGrp="1"/>
          </p:cNvSpPr>
          <p:nvPr>
            <p:ph type="sldNum" sz="quarter" idx="3"/>
          </p:nvPr>
        </p:nvSpPr>
        <p:spPr>
          <a:xfrm>
            <a:off x="4023092" y="8917829"/>
            <a:ext cx="3077739" cy="470646"/>
          </a:xfrm>
          <a:prstGeom prst="rect">
            <a:avLst/>
          </a:prstGeom>
        </p:spPr>
        <p:txBody>
          <a:bodyPr vert="horz" lIns="39575" tIns="19788" rIns="39575" bIns="19788" rtlCol="0" anchor="b"/>
          <a:lstStyle>
            <a:lvl1pPr algn="r">
              <a:defRPr sz="500"/>
            </a:lvl1pPr>
          </a:lstStyle>
          <a:p>
            <a:fld id="{D3169B67-C9BF-4F89-BEDF-93646655C115}" type="slidenum">
              <a:rPr lang="en-US" smtClean="0"/>
              <a:t>‹#›</a:t>
            </a:fld>
            <a:endParaRPr lang="en-US"/>
          </a:p>
        </p:txBody>
      </p:sp>
    </p:spTree>
    <p:extLst>
      <p:ext uri="{BB962C8B-B14F-4D97-AF65-F5344CB8AC3E}">
        <p14:creationId xmlns:p14="http://schemas.microsoft.com/office/powerpoint/2010/main" val="285885075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861616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301602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222266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39575" tIns="19788" rIns="39575" bIns="19788"/>
          <a:lstStyle/>
          <a:p>
            <a:r>
              <a:rPr lang="en-US" dirty="0"/>
              <a:t>We need to be aware of those who’ve gone before us.</a:t>
            </a:r>
          </a:p>
          <a:p>
            <a:r>
              <a:rPr lang="en-US" dirty="0"/>
              <a:t>If you were going to climb Mt. Everest, would you want to be aware of what those who failed did?</a:t>
            </a:r>
          </a:p>
          <a:p>
            <a:endParaRPr lang="en-US" dirty="0"/>
          </a:p>
          <a:p>
            <a:r>
              <a:rPr lang="en-US" dirty="0"/>
              <a:t>Overconfidence, relying on what we HAVE done and not what we ARE doing.</a:t>
            </a:r>
          </a:p>
          <a:p>
            <a:endParaRPr lang="en-US" dirty="0"/>
          </a:p>
          <a:p>
            <a:r>
              <a:rPr lang="en-US" dirty="0"/>
              <a:t>[Were under the cloud] The cloud-the "Shechinah" - the visible symbol of the divine presence and protection that attended them out of Egypt. This went before them by day as a cloud to guide them, and by night it became a pillar of fire to give them light; Ex 13:21-22. In the dangers of the Jews, when closely pressed by the Egyptians, it went BEHIND them, and became dark to the Egyptians, but light to the Israelites, thus constituting a defense; Ex 14:20. In the wilderness, when traveling through the burning desert, it seems to have been expanded over the camp as a covering, and a defense from the intense rays of a burning sun; Num 10:34, "And the cloud of JEHOVAH was upon them by day;" Num 14:14, "Thy cloud </a:t>
            </a:r>
            <a:r>
              <a:rPr lang="en-US" dirty="0" err="1"/>
              <a:t>standeth</a:t>
            </a:r>
            <a:r>
              <a:rPr lang="en-US" dirty="0"/>
              <a:t> over them." To this fact the apostle refers here. It was a symbol of the divine favor and protection; comp Isa 4:5. It was a guide, a shelter, and a defense. The Jewish Rabbis say that "the cloud ENCOMPASSED the camp of the Israelites as a wall encompasses a city, nor could the enemy come near them." Pirke Eleazer, chapter 44, as quoted by Gill. The probability is, that the cloud extended over the whole camp of Israel, and that to those at. a distance it appeared as a PILLAR.</a:t>
            </a:r>
          </a:p>
          <a:p>
            <a:r>
              <a:rPr lang="en-US" dirty="0"/>
              <a:t>(from Barnes' Notes, Electronic Database Copyright © 1997, 2003, 2005, 2006 by Biblesoft, Inc. All rights reserved.)</a:t>
            </a:r>
          </a:p>
          <a:p>
            <a:endParaRPr lang="en-US" dirty="0"/>
          </a:p>
        </p:txBody>
      </p:sp>
    </p:spTree>
    <p:extLst>
      <p:ext uri="{BB962C8B-B14F-4D97-AF65-F5344CB8AC3E}">
        <p14:creationId xmlns:p14="http://schemas.microsoft.com/office/powerpoint/2010/main" val="307191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39575" tIns="19788" rIns="39575" bIns="19788"/>
          <a:lstStyle/>
          <a:p>
            <a:pPr algn="l"/>
            <a:r>
              <a:rPr lang="en-US" sz="1400" dirty="0">
                <a:latin typeface="TimesNewRomanPSMT"/>
              </a:rPr>
              <a:t>Today - all can be taught, believe, obey and then fail to maintain their faithfulness. </a:t>
            </a:r>
          </a:p>
          <a:p>
            <a:pPr algn="l"/>
            <a:endParaRPr lang="en-US" sz="1400" dirty="0">
              <a:latin typeface="TimesNewRomanPSMT"/>
            </a:endParaRPr>
          </a:p>
          <a:p>
            <a:pPr algn="l"/>
            <a:r>
              <a:rPr lang="en-US" sz="1400" dirty="0">
                <a:latin typeface="TimesNewRomanPSMT"/>
              </a:rPr>
              <a:t>The significance of this is that their following the cloud and passing through the sea made them disciples of Moses. The cloud and the sea did for them, in reference to Moses, what baptism does for us in reference to Christ. It placed them under obligation to recognize his divine commission and submit to his authority. This Israelite “baptism” separated the Israelites from the bondage of Egypt just as Christian baptism separates one from sin and brings one under the authority of Jesus Christ.</a:t>
            </a:r>
            <a:endParaRPr lang="en-US" sz="1400" dirty="0"/>
          </a:p>
          <a:p>
            <a:endParaRPr lang="en-US" sz="1400" dirty="0"/>
          </a:p>
          <a:p>
            <a:r>
              <a:rPr lang="en-US" sz="1400" dirty="0"/>
              <a:t>“Most” - the greater part, the majority. </a:t>
            </a:r>
          </a:p>
          <a:p>
            <a:pPr algn="l"/>
            <a:r>
              <a:rPr lang="en-US" sz="1400" dirty="0">
                <a:latin typeface="TimesNewRomanPSMT"/>
              </a:rPr>
              <a:t>Apparently, the Corinthians thought themselves eternally secure because they had been baptized and had shared in the Lord’s table. Paul is reminding them that the greater part of the Israelites fell in the wilderness even though they shared in equally as great blessings. (Truth Commentary)</a:t>
            </a:r>
          </a:p>
          <a:p>
            <a:pPr algn="l"/>
            <a:endParaRPr lang="en-US" dirty="0"/>
          </a:p>
          <a:p>
            <a:r>
              <a:rPr lang="en-US" dirty="0"/>
              <a:t>1 Corinthians 10:4</a:t>
            </a:r>
          </a:p>
          <a:p>
            <a:r>
              <a:rPr lang="en-US" dirty="0"/>
              <a:t>The idea here is essentially the same as in the previous verse, that they had been highly favored of God, and enjoyed tokens of the divine care and guardianship. That was manifested in the miraculous supply of water in the desert, thus showing that they were under the divine protection, and were objects of the divine favor.</a:t>
            </a:r>
          </a:p>
          <a:p>
            <a:r>
              <a:rPr lang="en-US" dirty="0"/>
              <a:t>(from Barnes' Notes)</a:t>
            </a:r>
          </a:p>
          <a:p>
            <a:endParaRPr lang="en-US" dirty="0"/>
          </a:p>
          <a:p>
            <a:r>
              <a:rPr lang="en-US" dirty="0"/>
              <a:t>[Were under the cloud] The cloud-the "Shechinah" - the visible symbol of the divine presence and protection that attended them out of Egypt. This went before them by day as a cloud to guide them, and by night it became a pillar of fire to give them light; Ex 13:21-22. In the dangers of the Jews, when closely pressed by the Egyptians, it went BEHIND them, and became dark to the Egyptians, but light to the Israelites, thus constituting a defense; Ex 14:20. In the wilderness, when traveling through the burning desert, it seems to have been expanded over the camp as a covering, and a defense from the intense rays of a burning sun; Num 10:34, "And the cloud of JEHOVAH was upon them by day;" Num 14:14, "Thy cloud stands over them." To this fact the apostle refers here. It was a symbol of the divine favor and protection; comp Isa 4:5. It was a guide, a shelter, and a defense. The Jewish Rabbis say that "the cloud ENCOMPASSED the camp of the Israelites as a wall encompasses a city, nor could the enemy come near them." Pirke Eleazer, chapter 44, as quoted by Gill. The probability is, that the cloud extended over the whole camp of Israel, and that to those at. a distance it appeared as a PILLAR. (from Barnes' Notes, Electronic Database Copyright © 1997, 2003, 2005, 2006 by Biblesoft, Inc. All rights reserved.)</a:t>
            </a:r>
          </a:p>
          <a:p>
            <a:endParaRPr lang="en-US" dirty="0"/>
          </a:p>
        </p:txBody>
      </p:sp>
    </p:spTree>
    <p:extLst>
      <p:ext uri="{BB962C8B-B14F-4D97-AF65-F5344CB8AC3E}">
        <p14:creationId xmlns:p14="http://schemas.microsoft.com/office/powerpoint/2010/main" val="128320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97914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39575" tIns="19788" rIns="39575" bIns="19788"/>
          <a:lstStyle/>
          <a:p>
            <a:r>
              <a:rPr lang="en-US" b="1" dirty="0">
                <a:solidFill>
                  <a:srgbClr val="111111"/>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There is a throne in every man’s heart</a:t>
            </a:r>
            <a:r>
              <a:rPr lang="en-US" dirty="0">
                <a:solidFill>
                  <a:srgbClr val="111111"/>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 </a:t>
            </a:r>
            <a:r>
              <a:rPr lang="en-US" b="1" dirty="0">
                <a:solidFill>
                  <a:srgbClr val="111111"/>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and God jealously desires to sit there alone</a:t>
            </a:r>
            <a:r>
              <a:rPr lang="en-US" dirty="0">
                <a:solidFill>
                  <a:srgbClr val="111111"/>
                </a:solidFill>
                <a:latin typeface="Garamond" panose="02020404030301010803" pitchFamily="18" charset="0"/>
                <a:ea typeface="Times New Roman" panose="02020603050405020304" pitchFamily="18" charset="0"/>
                <a:cs typeface="Times New Roman" panose="02020603050405020304" pitchFamily="18" charset="0"/>
              </a:rPr>
              <a:t>, </a:t>
            </a:r>
            <a:r>
              <a:rPr lang="en-US" b="1" dirty="0">
                <a:solidFill>
                  <a:srgbClr val="111111"/>
                </a:solidFill>
                <a:latin typeface="Garamond" panose="02020404030301010803" pitchFamily="18" charset="0"/>
                <a:ea typeface="Times New Roman" panose="02020603050405020304" pitchFamily="18" charset="0"/>
                <a:cs typeface="Times New Roman" panose="02020603050405020304" pitchFamily="18" charset="0"/>
              </a:rPr>
              <a:t>refusing to share the seat with anyone or anything else, even the heart’s human possessor</a:t>
            </a:r>
            <a:r>
              <a:rPr lang="en-US" dirty="0">
                <a:solidFill>
                  <a:srgbClr val="111111"/>
                </a:solidFill>
                <a:latin typeface="Garamond" panose="02020404030301010803" pitchFamily="18" charset="0"/>
                <a:ea typeface="Times New Roman" panose="02020603050405020304" pitchFamily="18" charset="0"/>
                <a:cs typeface="Times New Roman" panose="02020603050405020304" pitchFamily="18" charset="0"/>
              </a:rPr>
              <a:t>.</a:t>
            </a:r>
            <a:endParaRPr lang="en-US" sz="200" dirty="0"/>
          </a:p>
        </p:txBody>
      </p:sp>
    </p:spTree>
    <p:extLst>
      <p:ext uri="{BB962C8B-B14F-4D97-AF65-F5344CB8AC3E}">
        <p14:creationId xmlns:p14="http://schemas.microsoft.com/office/powerpoint/2010/main" val="321752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25002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39575" tIns="19788" rIns="39575" bIns="19788"/>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“The people became impatient because of the journey.” </a:t>
            </a:r>
            <a:r>
              <a:rPr lang="en-US" sz="1400" dirty="0"/>
              <a:t>(Numbers 21:4)</a:t>
            </a:r>
          </a:p>
          <a:p>
            <a:pPr algn="l"/>
            <a:endParaRPr lang="en-US" sz="1400" dirty="0">
              <a:latin typeface="TimesNewRomanPSMT"/>
            </a:endParaRPr>
          </a:p>
          <a:p>
            <a:pPr algn="l"/>
            <a:r>
              <a:rPr lang="en-US" sz="1400" dirty="0">
                <a:latin typeface="TimesNewRomanPSMT"/>
              </a:rPr>
              <a:t>The expression </a:t>
            </a:r>
            <a:r>
              <a:rPr lang="en-US" sz="1400" i="1" dirty="0">
                <a:latin typeface="TimesNewRomanPS-ItalicMT"/>
              </a:rPr>
              <a:t>to tempt God, </a:t>
            </a:r>
            <a:r>
              <a:rPr lang="en-US" sz="1400" dirty="0">
                <a:latin typeface="TimesNewRomanPSMT"/>
              </a:rPr>
              <a:t>so often used in Scriptures, </a:t>
            </a:r>
            <a:r>
              <a:rPr lang="en-US" sz="1400" b="1" dirty="0">
                <a:latin typeface="TimesNewRomanPSMT"/>
              </a:rPr>
              <a:t>signifies: to put God to the proof, to try whether he will manifest his goodness, power, and wisdom </a:t>
            </a:r>
            <a:r>
              <a:rPr lang="en-US" sz="1400" dirty="0">
                <a:latin typeface="TimesNewRomanPSMT"/>
              </a:rPr>
              <a:t>either by succoring us from danger to which we have </a:t>
            </a:r>
            <a:r>
              <a:rPr lang="en-US" sz="1400" b="1" dirty="0">
                <a:latin typeface="TimesNewRomanPSMT"/>
              </a:rPr>
              <a:t>rashly exposed ourselves</a:t>
            </a:r>
            <a:r>
              <a:rPr lang="en-US" sz="1400" dirty="0">
                <a:latin typeface="TimesNewRomanPSMT"/>
              </a:rPr>
              <a:t>, or by </a:t>
            </a:r>
            <a:r>
              <a:rPr lang="en-US" sz="1400" b="1" dirty="0">
                <a:latin typeface="TimesNewRomanPSMT"/>
              </a:rPr>
              <a:t>extricating us from a difficulty </a:t>
            </a:r>
            <a:r>
              <a:rPr lang="en-US" sz="1400" dirty="0">
                <a:latin typeface="TimesNewRomanPSMT"/>
              </a:rPr>
              <a:t>which we have ourselves </a:t>
            </a:r>
            <a:r>
              <a:rPr lang="en-US" sz="1400" b="1" dirty="0">
                <a:latin typeface="TimesNewRomanPSMT"/>
              </a:rPr>
              <a:t>willfully created </a:t>
            </a:r>
            <a:r>
              <a:rPr lang="en-US" sz="1400" dirty="0">
                <a:latin typeface="TimesNewRomanPSMT"/>
              </a:rPr>
              <a:t>while reckoning on him, or by pardoning a sin for which we had beforehand discounted his grace.</a:t>
            </a:r>
          </a:p>
          <a:p>
            <a:pPr algn="l"/>
            <a:endParaRPr lang="en-US" sz="1400" dirty="0">
              <a:latin typeface="TimesNewRomanPSMT"/>
            </a:endParaRPr>
          </a:p>
          <a:p>
            <a:pPr algn="l"/>
            <a:r>
              <a:rPr lang="en-US" sz="1400" dirty="0">
                <a:latin typeface="TimesNewRomanPSMT"/>
              </a:rPr>
              <a:t>Could our Christianity, said they, really forbid to us these pleasures? Is not God able to keep us from falling even in such circumstances? And even if we should fall, would not his grace be ready to pardon and raise us again? They thus claimed to make God move at their pleasure, even should it be necessary to work miracles of power or</a:t>
            </a:r>
          </a:p>
          <a:p>
            <a:pPr algn="l"/>
            <a:r>
              <a:rPr lang="en-US" sz="1400" dirty="0">
                <a:latin typeface="TimesNewRomanPSMT"/>
              </a:rPr>
              <a:t>mercy to save them </a:t>
            </a:r>
            <a:r>
              <a:rPr lang="en-US" sz="1400" i="1" dirty="0">
                <a:latin typeface="TimesNewRomanPS-ItalicMT"/>
              </a:rPr>
              <a:t>(First Corinthians, </a:t>
            </a:r>
            <a:r>
              <a:rPr lang="en-US" sz="1400" dirty="0">
                <a:latin typeface="TimesNewRomanPSMT"/>
              </a:rPr>
              <a:t>2: 63).</a:t>
            </a:r>
          </a:p>
          <a:p>
            <a:pPr algn="l"/>
            <a:endParaRPr lang="en-US" sz="1400" dirty="0">
              <a:latin typeface="TimesNewRomanPSMT"/>
            </a:endParaRPr>
          </a:p>
          <a:p>
            <a:pPr algn="l"/>
            <a:r>
              <a:rPr lang="en-US" sz="1400" dirty="0">
                <a:latin typeface="TimesNewRomanPSMT"/>
              </a:rPr>
              <a:t>To make God our  puppet. </a:t>
            </a:r>
          </a:p>
          <a:p>
            <a:pPr algn="l"/>
            <a:endParaRPr lang="en-US" sz="1400" dirty="0">
              <a:latin typeface="TimesNewRomanPSMT"/>
            </a:endParaRPr>
          </a:p>
          <a:p>
            <a:pPr algn="l"/>
            <a:r>
              <a:rPr lang="en-US" sz="1400" dirty="0">
                <a:latin typeface="TimesNewRomanPSMT"/>
              </a:rPr>
              <a:t>What’s different between the Israelites in Exodus 17 and Gideon in Joshua 6? Whether we are operating on the basis of doubt or faith, carnal or spiritual, humility or arrogance. Note Gideon’s humility in Judges 6:39 in which he recognized his weak faith and that he was risking the anger of God by asking again. Gideon recognized he should have more faith but humbly sought God’s reassurance. </a:t>
            </a:r>
            <a:endParaRPr lang="en-US" sz="1400" dirty="0"/>
          </a:p>
        </p:txBody>
      </p:sp>
    </p:spTree>
    <p:extLst>
      <p:ext uri="{BB962C8B-B14F-4D97-AF65-F5344CB8AC3E}">
        <p14:creationId xmlns:p14="http://schemas.microsoft.com/office/powerpoint/2010/main" val="319627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39575" tIns="19788" rIns="39575" bIns="19788"/>
          <a:lstStyle/>
          <a:p>
            <a:r>
              <a:rPr lang="en-US" sz="1400" dirty="0"/>
              <a:t>Job 33:13</a:t>
            </a:r>
          </a:p>
          <a:p>
            <a:r>
              <a:rPr lang="en-US" sz="1400" dirty="0"/>
              <a:t>Why do you complain against Him</a:t>
            </a:r>
          </a:p>
          <a:p>
            <a:r>
              <a:rPr lang="en-US" sz="1400" dirty="0"/>
              <a:t>That He does not give an account of all His doings? </a:t>
            </a:r>
          </a:p>
          <a:p>
            <a:endParaRPr lang="en-US" sz="1400" dirty="0"/>
          </a:p>
          <a:p>
            <a:r>
              <a:rPr lang="en-US" sz="1400" dirty="0"/>
              <a:t>Phil 2:12-15</a:t>
            </a:r>
          </a:p>
          <a:p>
            <a:r>
              <a:rPr lang="en-US" sz="1400" dirty="0"/>
              <a:t> So then, my beloved, just as you have always obeyed, not as in my presence only, but now much more in my absence, work out your salvation with fear and trembling; 13 for it is God who is at work in you, both to will and to work for His good pleasure. </a:t>
            </a:r>
          </a:p>
          <a:p>
            <a:endParaRPr lang="en-US" sz="1400" dirty="0"/>
          </a:p>
          <a:p>
            <a:r>
              <a:rPr lang="en-US" sz="1400" dirty="0"/>
              <a:t>14 </a:t>
            </a:r>
            <a:r>
              <a:rPr lang="en-US" sz="1400" b="1" dirty="0"/>
              <a:t>Do all things without grumbling or disputing</a:t>
            </a:r>
            <a:r>
              <a:rPr lang="en-US" sz="1400" dirty="0"/>
              <a:t>; 15 so that you will prove yourselves to be blameless and innocent, children of God above reproach in the midst of a crooked and perverse generation, among whom you appear as lights in the world,</a:t>
            </a:r>
          </a:p>
          <a:p>
            <a:r>
              <a:rPr lang="en-US" sz="1400" dirty="0"/>
              <a:t> </a:t>
            </a:r>
          </a:p>
          <a:p>
            <a:r>
              <a:rPr lang="en-US" sz="1400" dirty="0"/>
              <a:t>1 Peter 4:9, “be hospitable to one another without complaint.”</a:t>
            </a:r>
          </a:p>
        </p:txBody>
      </p:sp>
    </p:spTree>
    <p:extLst>
      <p:ext uri="{BB962C8B-B14F-4D97-AF65-F5344CB8AC3E}">
        <p14:creationId xmlns:p14="http://schemas.microsoft.com/office/powerpoint/2010/main" val="101730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210495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692727"/>
            <a:ext cx="5385816" cy="2516817"/>
          </a:xfrm>
        </p:spPr>
        <p:txBody>
          <a:bodyPr/>
          <a:lstStyle/>
          <a:p>
            <a:r>
              <a:rPr lang="en-US" dirty="0"/>
              <a:t>Take Heed that you do not Fall</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sz="2800" b="1" dirty="0"/>
              <a:t>1 Corinthians 10:1-12</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10</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600" b="1" dirty="0"/>
              <a:t>Don’t think what we face is unique, but rather is “</a:t>
            </a:r>
            <a:r>
              <a:rPr lang="en-US" sz="3600" b="1" i="1" dirty="0"/>
              <a:t>common to man</a:t>
            </a:r>
            <a:r>
              <a:rPr lang="en-US" sz="3600" b="1" dirty="0"/>
              <a:t>”. </a:t>
            </a:r>
            <a:r>
              <a:rPr lang="en-US" sz="2800" dirty="0"/>
              <a:t>(vs. 13)</a:t>
            </a:r>
          </a:p>
          <a:p>
            <a:r>
              <a:rPr lang="en-US" sz="3200" b="1" dirty="0"/>
              <a:t>Not to be casual about temptation and sin. </a:t>
            </a:r>
            <a:r>
              <a:rPr lang="en-US" sz="2800" dirty="0"/>
              <a:t>(James 1:15-16)</a:t>
            </a:r>
          </a:p>
          <a:p>
            <a:r>
              <a:rPr lang="en-US" sz="3200" b="1" dirty="0"/>
              <a:t>It can happen to any of us at any time! Therefore, be sober and vigilant. </a:t>
            </a:r>
            <a:r>
              <a:rPr lang="en-US" sz="2800" dirty="0"/>
              <a:t>(1 Thess. 5:8; 1 Peter 1:13</a:t>
            </a:r>
          </a:p>
          <a:p>
            <a:r>
              <a:rPr lang="en-US" sz="3200" b="1" dirty="0"/>
              <a:t>Jesus was tempted in all ways as we are, yet w/o sin</a:t>
            </a:r>
            <a:r>
              <a:rPr lang="en-US" sz="2800" dirty="0"/>
              <a:t>. (Hebrews 4:14-16; 2:14-18)</a:t>
            </a:r>
          </a:p>
        </p:txBody>
      </p:sp>
    </p:spTree>
    <p:extLst>
      <p:ext uri="{BB962C8B-B14F-4D97-AF65-F5344CB8AC3E}">
        <p14:creationId xmlns:p14="http://schemas.microsoft.com/office/powerpoint/2010/main" val="28706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11</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spcBef>
                <a:spcPts val="1200"/>
              </a:spcBef>
              <a:buNone/>
            </a:pPr>
            <a:r>
              <a:rPr lang="en-US" sz="3600" b="1" i="1" dirty="0"/>
              <a:t>“Flee idolatry”,</a:t>
            </a:r>
            <a:r>
              <a:rPr lang="en-US" sz="3600" b="1" dirty="0"/>
              <a:t> (10:14)</a:t>
            </a:r>
          </a:p>
          <a:p>
            <a:pPr marL="0" indent="0">
              <a:spcBef>
                <a:spcPts val="1200"/>
              </a:spcBef>
              <a:buNone/>
            </a:pPr>
            <a:r>
              <a:rPr lang="en-US" sz="3600" b="1" i="1" dirty="0"/>
              <a:t>“</a:t>
            </a:r>
            <a:r>
              <a:rPr lang="en-US" sz="3600" i="1" dirty="0"/>
              <a:t>Not all things are </a:t>
            </a:r>
            <a:r>
              <a:rPr lang="en-US" sz="3600" b="1" i="1" dirty="0"/>
              <a:t>profitable… </a:t>
            </a:r>
            <a:r>
              <a:rPr lang="en-US" sz="3600" i="1" dirty="0"/>
              <a:t>not all things </a:t>
            </a:r>
            <a:r>
              <a:rPr lang="en-US" sz="3600" b="1" i="1" dirty="0"/>
              <a:t>edify.” </a:t>
            </a:r>
            <a:r>
              <a:rPr lang="en-US" sz="3600" b="1" dirty="0"/>
              <a:t>(10:23)</a:t>
            </a:r>
          </a:p>
          <a:p>
            <a:pPr marL="0" indent="0">
              <a:spcBef>
                <a:spcPts val="1200"/>
              </a:spcBef>
              <a:buNone/>
            </a:pPr>
            <a:r>
              <a:rPr lang="en-US" sz="3600" b="1" i="1" dirty="0"/>
              <a:t>“</a:t>
            </a:r>
            <a:r>
              <a:rPr lang="en-US" sz="3600" i="1" dirty="0"/>
              <a:t>Not seeking </a:t>
            </a:r>
            <a:r>
              <a:rPr lang="en-US" sz="3600" b="1" i="1" dirty="0"/>
              <a:t>my own profit, </a:t>
            </a:r>
            <a:r>
              <a:rPr lang="en-US" sz="3600" i="1" dirty="0"/>
              <a:t>but</a:t>
            </a:r>
            <a:r>
              <a:rPr lang="en-US" sz="3600" b="1" i="1" dirty="0"/>
              <a:t> </a:t>
            </a:r>
            <a:r>
              <a:rPr lang="en-US" sz="3600" i="1" dirty="0"/>
              <a:t>the</a:t>
            </a:r>
            <a:r>
              <a:rPr lang="en-US" sz="3600" b="1" i="1" dirty="0"/>
              <a:t> profit of the many, that they may be saved.”</a:t>
            </a:r>
            <a:r>
              <a:rPr lang="en-US" sz="3600" b="1" dirty="0"/>
              <a:t> (10:33)</a:t>
            </a:r>
            <a:endParaRPr lang="en-US" sz="3600" dirty="0"/>
          </a:p>
          <a:p>
            <a:endParaRPr lang="en-US" sz="2800" dirty="0"/>
          </a:p>
        </p:txBody>
      </p:sp>
    </p:spTree>
    <p:extLst>
      <p:ext uri="{BB962C8B-B14F-4D97-AF65-F5344CB8AC3E}">
        <p14:creationId xmlns:p14="http://schemas.microsoft.com/office/powerpoint/2010/main" val="15139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“I do not want you to be unaware…”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2</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200" b="1" dirty="0"/>
              <a:t>Ignorance</a:t>
            </a:r>
            <a:r>
              <a:rPr lang="en-US" sz="3200" dirty="0"/>
              <a:t> is deadly… who composed the church in Corinth?  (1 Corinthians 12:1)</a:t>
            </a:r>
          </a:p>
          <a:p>
            <a:r>
              <a:rPr lang="en-US" sz="3200" b="1" dirty="0"/>
              <a:t>We can fall away</a:t>
            </a:r>
            <a:r>
              <a:rPr lang="en-US" sz="3200" dirty="0"/>
              <a:t>… (Hebrews 3:12; 4:11)</a:t>
            </a:r>
          </a:p>
          <a:p>
            <a:r>
              <a:rPr lang="en-US" sz="3200" b="1" dirty="0"/>
              <a:t>We can come short </a:t>
            </a:r>
            <a:r>
              <a:rPr lang="en-US" sz="3200" dirty="0"/>
              <a:t>of our goal… (Hebrews 4:1ff)</a:t>
            </a:r>
          </a:p>
          <a:p>
            <a:r>
              <a:rPr lang="en-US" sz="3200" b="1" dirty="0"/>
              <a:t>Will we trust in our (past) righteousness</a:t>
            </a:r>
            <a:r>
              <a:rPr lang="en-US" sz="3200" dirty="0"/>
              <a:t>? (Ezekiel 33:12-13)</a:t>
            </a:r>
          </a:p>
          <a:p>
            <a:pPr marL="0" indent="0">
              <a:buNone/>
            </a:pPr>
            <a:r>
              <a:rPr lang="en-US" sz="3200" dirty="0"/>
              <a:t>Paul finishes this context by saying, </a:t>
            </a:r>
            <a:r>
              <a:rPr lang="en-US" sz="3200" b="1" i="1" dirty="0"/>
              <a:t>“take heed that he does not fall” </a:t>
            </a:r>
            <a:r>
              <a:rPr lang="en-US" sz="3200" dirty="0"/>
              <a:t>and God will </a:t>
            </a:r>
            <a:r>
              <a:rPr lang="en-US" sz="3200" b="1" i="1" dirty="0"/>
              <a:t>“provide a way of escape”.</a:t>
            </a:r>
            <a:r>
              <a:rPr lang="en-US" sz="3200" dirty="0"/>
              <a:t> (vs. 12-13)</a:t>
            </a:r>
          </a:p>
        </p:txBody>
      </p:sp>
    </p:spTree>
    <p:extLst>
      <p:ext uri="{BB962C8B-B14F-4D97-AF65-F5344CB8AC3E}">
        <p14:creationId xmlns:p14="http://schemas.microsoft.com/office/powerpoint/2010/main" val="30161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All… </a:t>
            </a:r>
            <a:r>
              <a:rPr lang="en-US" sz="2000" b="0" dirty="0">
                <a:latin typeface="Arial Black" panose="020B0604020202020204" pitchFamily="34" charset="0"/>
                <a:cs typeface="Arial Black" panose="020B0604020202020204" pitchFamily="34" charset="0"/>
              </a:rPr>
              <a:t>(10:1-4)</a:t>
            </a:r>
            <a:endParaRPr lang="en-US" sz="3600" b="0"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3</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612880" cy="5514109"/>
          </a:xfrm>
        </p:spPr>
        <p:txBody>
          <a:bodyPr/>
          <a:lstStyle/>
          <a:p>
            <a:pPr marL="514350" indent="-514350">
              <a:buAutoNum type="arabicPeriod"/>
            </a:pPr>
            <a:r>
              <a:rPr lang="en-US" sz="3600" dirty="0"/>
              <a:t>“</a:t>
            </a:r>
            <a:r>
              <a:rPr lang="en-US" sz="3600" b="1" dirty="0"/>
              <a:t>Under the cloud</a:t>
            </a:r>
            <a:r>
              <a:rPr lang="en-US" sz="3600" dirty="0"/>
              <a:t>…” </a:t>
            </a:r>
            <a:r>
              <a:rPr lang="en-US" sz="2400" dirty="0"/>
              <a:t>(Exodus 13:21-22; 14:20; Numbers 10:34; 14:14)</a:t>
            </a:r>
          </a:p>
          <a:p>
            <a:pPr marL="514350" indent="-514350">
              <a:buAutoNum type="arabicPeriod"/>
            </a:pPr>
            <a:r>
              <a:rPr lang="en-US" sz="3600" dirty="0"/>
              <a:t>“</a:t>
            </a:r>
            <a:r>
              <a:rPr lang="en-US" sz="3600" b="1" dirty="0"/>
              <a:t>Passed through the sea</a:t>
            </a:r>
            <a:r>
              <a:rPr lang="en-US" sz="3600" dirty="0"/>
              <a:t>…” </a:t>
            </a:r>
            <a:r>
              <a:rPr lang="en-US" sz="2400" dirty="0"/>
              <a:t>(Exodus 14:21-22)</a:t>
            </a:r>
          </a:p>
          <a:p>
            <a:pPr marL="514350" indent="-514350">
              <a:buAutoNum type="arabicPeriod"/>
            </a:pPr>
            <a:r>
              <a:rPr lang="en-US" sz="3400" dirty="0"/>
              <a:t>“</a:t>
            </a:r>
            <a:r>
              <a:rPr lang="en-US" sz="3400" b="1" dirty="0"/>
              <a:t>Were baptized into Moses in the cloud and in the sea</a:t>
            </a:r>
            <a:r>
              <a:rPr lang="en-US" sz="3400" dirty="0"/>
              <a:t>…” </a:t>
            </a:r>
          </a:p>
          <a:p>
            <a:pPr marL="514350" indent="-514350">
              <a:buAutoNum type="arabicPeriod"/>
            </a:pPr>
            <a:r>
              <a:rPr lang="en-US" sz="3600" dirty="0"/>
              <a:t>“</a:t>
            </a:r>
            <a:r>
              <a:rPr lang="en-US" sz="3600" b="1" dirty="0"/>
              <a:t>Ate the same spiritual food</a:t>
            </a:r>
            <a:r>
              <a:rPr lang="en-US" sz="3600" dirty="0"/>
              <a:t>…” </a:t>
            </a:r>
            <a:r>
              <a:rPr lang="en-US" sz="2400" dirty="0"/>
              <a:t>(Exodus 16:15; Nehemiah 9:15)</a:t>
            </a:r>
            <a:endParaRPr lang="en-US" sz="3600" dirty="0"/>
          </a:p>
          <a:p>
            <a:pPr marL="514350" indent="-514350">
              <a:buAutoNum type="arabicPeriod"/>
            </a:pPr>
            <a:r>
              <a:rPr lang="en-US" sz="3600" dirty="0"/>
              <a:t>“</a:t>
            </a:r>
            <a:r>
              <a:rPr lang="en-US" sz="3600" b="1" dirty="0"/>
              <a:t>Ate the same spiritual drink</a:t>
            </a:r>
            <a:r>
              <a:rPr lang="en-US" sz="3600" dirty="0"/>
              <a:t>…” </a:t>
            </a:r>
            <a:r>
              <a:rPr lang="en-US" sz="2400" dirty="0"/>
              <a:t>(Exodus 17:6)</a:t>
            </a:r>
          </a:p>
          <a:p>
            <a:pPr marL="0" indent="0">
              <a:buNone/>
            </a:pPr>
            <a:r>
              <a:rPr lang="en-US" sz="3600" dirty="0"/>
              <a:t>“</a:t>
            </a:r>
            <a:r>
              <a:rPr lang="en-US" sz="3600" i="1" dirty="0"/>
              <a:t>Nevertheless, with </a:t>
            </a:r>
            <a:r>
              <a:rPr lang="en-US" sz="3600" b="1" i="1" dirty="0"/>
              <a:t>MOST</a:t>
            </a:r>
            <a:r>
              <a:rPr lang="en-US" sz="3600" i="1" dirty="0"/>
              <a:t> of them G</a:t>
            </a:r>
            <a:r>
              <a:rPr lang="en-US" sz="3600" b="1" i="1" dirty="0"/>
              <a:t>od was not well-pleased</a:t>
            </a:r>
            <a:r>
              <a:rPr lang="en-US" sz="3600" i="1" dirty="0"/>
              <a:t>; for the were </a:t>
            </a:r>
            <a:r>
              <a:rPr lang="en-US" sz="3600" b="1" i="1" dirty="0"/>
              <a:t>laid low </a:t>
            </a:r>
            <a:r>
              <a:rPr lang="en-US" sz="3600" i="1" dirty="0"/>
              <a:t>in the wilderness</a:t>
            </a:r>
            <a:r>
              <a:rPr lang="en-US" sz="3600" dirty="0"/>
              <a:t>.” (vs. 5)</a:t>
            </a:r>
          </a:p>
          <a:p>
            <a:pPr marL="0" indent="0">
              <a:buNone/>
            </a:pPr>
            <a:r>
              <a:rPr lang="en-US" sz="3600" b="1" dirty="0"/>
              <a:t>“</a:t>
            </a:r>
            <a:r>
              <a:rPr lang="en-US" sz="3600" b="1" i="1" dirty="0"/>
              <a:t>These things happened as examples for us</a:t>
            </a:r>
            <a:r>
              <a:rPr lang="en-US" sz="3600" b="1" dirty="0"/>
              <a:t>…”</a:t>
            </a:r>
            <a:r>
              <a:rPr lang="en-US" sz="3600" dirty="0"/>
              <a:t> (vs. 6, 11). </a:t>
            </a:r>
          </a:p>
        </p:txBody>
      </p:sp>
    </p:spTree>
    <p:extLst>
      <p:ext uri="{BB962C8B-B14F-4D97-AF65-F5344CB8AC3E}">
        <p14:creationId xmlns:p14="http://schemas.microsoft.com/office/powerpoint/2010/main" val="25068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4</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a:pPr>
            <a:r>
              <a:rPr lang="en-US" sz="4000" b="1" dirty="0"/>
              <a:t>Those who crave evil things… (vs. 6)</a:t>
            </a:r>
          </a:p>
          <a:p>
            <a:r>
              <a:rPr lang="en-US" sz="3600" b="1" dirty="0"/>
              <a:t>How do we avoid</a:t>
            </a:r>
            <a:r>
              <a:rPr lang="en-US" sz="3600" dirty="0"/>
              <a:t>? </a:t>
            </a:r>
            <a:r>
              <a:rPr lang="en-US" sz="2400" dirty="0"/>
              <a:t>(Romans 12:21; Philippians 4:8)</a:t>
            </a:r>
            <a:endParaRPr lang="en-US" sz="3600" dirty="0"/>
          </a:p>
        </p:txBody>
      </p:sp>
    </p:spTree>
    <p:extLst>
      <p:ext uri="{BB962C8B-B14F-4D97-AF65-F5344CB8AC3E}">
        <p14:creationId xmlns:p14="http://schemas.microsoft.com/office/powerpoint/2010/main" val="301639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5</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startAt="2"/>
            </a:pPr>
            <a:r>
              <a:rPr lang="en-US" sz="4000" b="1" dirty="0"/>
              <a:t>Idolators…</a:t>
            </a:r>
          </a:p>
          <a:p>
            <a:pPr>
              <a:spcBef>
                <a:spcPts val="400"/>
              </a:spcBef>
            </a:pPr>
            <a:r>
              <a:rPr lang="en-US" sz="3600" b="1" dirty="0"/>
              <a:t>“There is a throne in every man’s heart…”</a:t>
            </a:r>
            <a:r>
              <a:rPr lang="en-US" sz="3600" dirty="0"/>
              <a:t> </a:t>
            </a:r>
            <a:r>
              <a:rPr lang="en-US" dirty="0"/>
              <a:t>(J.T. Smith)</a:t>
            </a:r>
            <a:endParaRPr lang="en-US" sz="3600" dirty="0"/>
          </a:p>
          <a:p>
            <a:pPr>
              <a:spcBef>
                <a:spcPts val="400"/>
              </a:spcBef>
            </a:pPr>
            <a:r>
              <a:rPr lang="en-US" sz="3600" dirty="0"/>
              <a:t>God alone belongs that throne. </a:t>
            </a:r>
            <a:r>
              <a:rPr lang="en-US" sz="2800" dirty="0"/>
              <a:t>(Ezekiel 14:3; Matthew 6:33)</a:t>
            </a:r>
            <a:endParaRPr lang="en-US" sz="3600" dirty="0"/>
          </a:p>
          <a:p>
            <a:pPr>
              <a:spcBef>
                <a:spcPts val="400"/>
              </a:spcBef>
            </a:pPr>
            <a:r>
              <a:rPr lang="en-US" sz="3600" dirty="0"/>
              <a:t>Modern idolatry - Self, money, things, pleasure.</a:t>
            </a:r>
          </a:p>
          <a:p>
            <a:pPr marL="0" indent="0">
              <a:spcBef>
                <a:spcPts val="400"/>
              </a:spcBef>
              <a:buNone/>
            </a:pPr>
            <a:r>
              <a:rPr lang="en-US" sz="3600" b="1" dirty="0"/>
              <a:t>How to overcome?</a:t>
            </a:r>
          </a:p>
          <a:p>
            <a:pPr>
              <a:spcBef>
                <a:spcPts val="400"/>
              </a:spcBef>
            </a:pPr>
            <a:r>
              <a:rPr lang="en-US" sz="3600" b="1" dirty="0"/>
              <a:t>Flee from it. (10:14)</a:t>
            </a:r>
          </a:p>
          <a:p>
            <a:pPr>
              <a:spcBef>
                <a:spcPts val="400"/>
              </a:spcBef>
            </a:pPr>
            <a:r>
              <a:rPr lang="en-US" sz="3600" b="1" dirty="0"/>
              <a:t>Make a choice</a:t>
            </a:r>
            <a:r>
              <a:rPr lang="en-US" sz="3600" dirty="0"/>
              <a:t> (Joshua 24:15) and daily align our life to that choice. (Matthew 6:33; Romans 12:1-2)</a:t>
            </a:r>
          </a:p>
          <a:p>
            <a:pPr>
              <a:spcBef>
                <a:spcPts val="400"/>
              </a:spcBef>
            </a:pPr>
            <a:r>
              <a:rPr lang="en-US" sz="3600" b="1" dirty="0"/>
              <a:t>Overcome evil with good</a:t>
            </a:r>
            <a:r>
              <a:rPr lang="en-US" sz="3600" dirty="0"/>
              <a:t>. (Romans 12:21)</a:t>
            </a:r>
          </a:p>
        </p:txBody>
      </p:sp>
    </p:spTree>
    <p:extLst>
      <p:ext uri="{BB962C8B-B14F-4D97-AF65-F5344CB8AC3E}">
        <p14:creationId xmlns:p14="http://schemas.microsoft.com/office/powerpoint/2010/main" val="16874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6</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393424" cy="5514109"/>
          </a:xfrm>
        </p:spPr>
        <p:txBody>
          <a:bodyPr/>
          <a:lstStyle/>
          <a:p>
            <a:pPr marL="742950" indent="-742950">
              <a:buFont typeface="+mj-lt"/>
              <a:buAutoNum type="arabicPeriod" startAt="3"/>
            </a:pPr>
            <a:r>
              <a:rPr lang="en-US" sz="4400" b="1" dirty="0"/>
              <a:t>Immoral (fornicators)… </a:t>
            </a:r>
          </a:p>
          <a:p>
            <a:r>
              <a:rPr lang="en-US" sz="3600" b="1" dirty="0"/>
              <a:t>Example of Balaam &amp; the Israelites </a:t>
            </a:r>
            <a:r>
              <a:rPr lang="en-US" sz="2400" dirty="0"/>
              <a:t>(Rev. 2:14; Numbers 25:1-3) </a:t>
            </a:r>
            <a:endParaRPr lang="en-US" sz="3600" dirty="0"/>
          </a:p>
          <a:p>
            <a:r>
              <a:rPr lang="en-US" sz="3600" b="1" dirty="0"/>
              <a:t>Driven by the lusts of the flesh</a:t>
            </a:r>
            <a:r>
              <a:rPr lang="en-US" sz="3600" dirty="0"/>
              <a:t>. </a:t>
            </a:r>
            <a:r>
              <a:rPr lang="en-US" sz="2400" dirty="0"/>
              <a:t>(1 John 2:17)</a:t>
            </a:r>
          </a:p>
          <a:p>
            <a:pPr marL="0" indent="0">
              <a:buNone/>
            </a:pPr>
            <a:r>
              <a:rPr lang="en-US" sz="3600" b="1" dirty="0"/>
              <a:t>How do we overcome?</a:t>
            </a:r>
          </a:p>
          <a:p>
            <a:r>
              <a:rPr lang="en-US" sz="3600" b="1" dirty="0"/>
              <a:t>Don’t go there! </a:t>
            </a:r>
            <a:r>
              <a:rPr lang="en-US" sz="2400" dirty="0"/>
              <a:t>(Romans 13:13-14; Matthew 5:27-28; 15:19)</a:t>
            </a:r>
          </a:p>
          <a:p>
            <a:r>
              <a:rPr lang="en-US" sz="3600" b="1" dirty="0"/>
              <a:t>Walk no longer</a:t>
            </a:r>
            <a:r>
              <a:rPr lang="en-US" sz="3600" dirty="0"/>
              <a:t>… </a:t>
            </a:r>
            <a:r>
              <a:rPr lang="en-US" sz="2400" dirty="0"/>
              <a:t>(1 Peter 4:1-3)</a:t>
            </a:r>
          </a:p>
          <a:p>
            <a:r>
              <a:rPr lang="en-US" sz="3600" b="1" dirty="0"/>
              <a:t>Be led by the Spirit</a:t>
            </a:r>
            <a:r>
              <a:rPr lang="en-US" sz="3600" dirty="0"/>
              <a:t> </a:t>
            </a:r>
            <a:r>
              <a:rPr lang="en-US" sz="2400" dirty="0"/>
              <a:t>(Romans 8:5-14; Ephesians 5:18)</a:t>
            </a:r>
          </a:p>
          <a:p>
            <a:r>
              <a:rPr lang="en-US" sz="3600" b="1" dirty="0"/>
              <a:t>Warning to those who “stand”.</a:t>
            </a:r>
            <a:r>
              <a:rPr lang="en-US" sz="3600" dirty="0"/>
              <a:t> </a:t>
            </a:r>
            <a:r>
              <a:rPr lang="en-US" sz="2400" dirty="0"/>
              <a:t>(1 Thess. 4:1-7)</a:t>
            </a:r>
          </a:p>
          <a:p>
            <a:r>
              <a:rPr lang="en-US" sz="3600" b="1" dirty="0"/>
              <a:t>What to watch?</a:t>
            </a:r>
            <a:r>
              <a:rPr lang="en-US" sz="3600" dirty="0"/>
              <a:t> </a:t>
            </a:r>
            <a:r>
              <a:rPr lang="en-US" sz="2400" dirty="0"/>
              <a:t>(Proverbs 4:23)</a:t>
            </a:r>
          </a:p>
        </p:txBody>
      </p:sp>
    </p:spTree>
    <p:extLst>
      <p:ext uri="{BB962C8B-B14F-4D97-AF65-F5344CB8AC3E}">
        <p14:creationId xmlns:p14="http://schemas.microsoft.com/office/powerpoint/2010/main" val="11512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7</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612880" cy="5514109"/>
          </a:xfrm>
        </p:spPr>
        <p:txBody>
          <a:bodyPr/>
          <a:lstStyle/>
          <a:p>
            <a:pPr marL="742950" indent="-742950">
              <a:buFont typeface="+mj-lt"/>
              <a:buAutoNum type="arabicPeriod" startAt="4"/>
            </a:pPr>
            <a:r>
              <a:rPr lang="en-US" sz="4400" b="1" dirty="0"/>
              <a:t>Testers…</a:t>
            </a:r>
            <a:r>
              <a:rPr lang="en-US" sz="4000" b="1" dirty="0"/>
              <a:t> </a:t>
            </a:r>
            <a:r>
              <a:rPr lang="en-US" sz="2800" dirty="0"/>
              <a:t>(vs. 9; Numbers 21:5ff)</a:t>
            </a:r>
            <a:endParaRPr lang="en-US" sz="4000" dirty="0"/>
          </a:p>
          <a:p>
            <a:r>
              <a:rPr lang="en-US" sz="3600" b="1" dirty="0"/>
              <a:t>“The people became impatient because of the journey.” </a:t>
            </a:r>
            <a:r>
              <a:rPr lang="en-US" sz="2800" dirty="0"/>
              <a:t>(Numbers 21:4)</a:t>
            </a:r>
          </a:p>
          <a:p>
            <a:r>
              <a:rPr lang="en-US" sz="3600" b="1" dirty="0"/>
              <a:t>Make God prove Himself to us</a:t>
            </a:r>
            <a:r>
              <a:rPr lang="en-US" sz="3600" dirty="0"/>
              <a:t>. </a:t>
            </a:r>
            <a:r>
              <a:rPr lang="en-US" sz="2800" dirty="0"/>
              <a:t>(Matthew 4:4-7; Psalms 91)</a:t>
            </a:r>
          </a:p>
          <a:p>
            <a:r>
              <a:rPr lang="en-US" sz="3600" b="1" dirty="0"/>
              <a:t>Walk by sight and not by faith</a:t>
            </a:r>
            <a:r>
              <a:rPr lang="en-US" sz="3600" dirty="0"/>
              <a:t>. </a:t>
            </a:r>
            <a:r>
              <a:rPr lang="en-US" sz="2800" dirty="0"/>
              <a:t>(Num. 21:1-5; Exodus 17:1-7; cf., </a:t>
            </a:r>
            <a:r>
              <a:rPr lang="en-US" sz="2800" b="1" dirty="0"/>
              <a:t>Gideon</a:t>
            </a:r>
            <a:r>
              <a:rPr lang="en-US" sz="2800" dirty="0"/>
              <a:t> in Joshua 6; Mk. 9:24; Lk. 17:5)</a:t>
            </a:r>
          </a:p>
          <a:p>
            <a:pPr marL="0" indent="0">
              <a:buNone/>
            </a:pPr>
            <a:r>
              <a:rPr lang="en-US" sz="3600" b="1" dirty="0"/>
              <a:t>How do we overcome?</a:t>
            </a:r>
          </a:p>
          <a:p>
            <a:r>
              <a:rPr lang="en-US" sz="3600" b="1" dirty="0"/>
              <a:t>Stems from spiritual (not carnal) focus/dissatisfaction</a:t>
            </a:r>
            <a:r>
              <a:rPr lang="en-US" sz="3600" dirty="0"/>
              <a:t>. </a:t>
            </a:r>
          </a:p>
          <a:p>
            <a:r>
              <a:rPr lang="en-US" sz="3600" b="1" dirty="0"/>
              <a:t>Growing our trust in God</a:t>
            </a:r>
            <a:r>
              <a:rPr lang="en-US" sz="3600" dirty="0"/>
              <a:t>. </a:t>
            </a:r>
            <a:r>
              <a:rPr lang="en-US" sz="2400" dirty="0"/>
              <a:t>(Romans 8:28; Malachi 3:10)</a:t>
            </a:r>
          </a:p>
        </p:txBody>
      </p:sp>
    </p:spTree>
    <p:extLst>
      <p:ext uri="{BB962C8B-B14F-4D97-AF65-F5344CB8AC3E}">
        <p14:creationId xmlns:p14="http://schemas.microsoft.com/office/powerpoint/2010/main" val="1207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8</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startAt="5"/>
            </a:pPr>
            <a:r>
              <a:rPr lang="en-US" sz="4400" b="1" dirty="0"/>
              <a:t>Complainers…</a:t>
            </a:r>
            <a:r>
              <a:rPr lang="en-US" sz="4000" b="1" dirty="0"/>
              <a:t> </a:t>
            </a:r>
            <a:r>
              <a:rPr lang="en-US" sz="2800" dirty="0"/>
              <a:t>(vs. 10, Numbers 14:2, 27; 16:41; 11:1ff)</a:t>
            </a:r>
          </a:p>
          <a:p>
            <a:r>
              <a:rPr lang="en-US" sz="3200" b="1" dirty="0"/>
              <a:t>What the Pharisees did</a:t>
            </a:r>
            <a:r>
              <a:rPr lang="en-US" sz="3200" dirty="0"/>
              <a:t>! </a:t>
            </a:r>
            <a:r>
              <a:rPr lang="en-US" sz="2400" dirty="0"/>
              <a:t>(Luke 5:30; John 6:41-43, 61)</a:t>
            </a:r>
          </a:p>
          <a:p>
            <a:r>
              <a:rPr lang="en-US" sz="3200" b="1" dirty="0"/>
              <a:t>About our temporal circumstances. </a:t>
            </a:r>
            <a:r>
              <a:rPr lang="en-US" sz="2400" dirty="0"/>
              <a:t>(Philippians 4:11; </a:t>
            </a:r>
            <a:br>
              <a:rPr lang="en-US" sz="2400" dirty="0"/>
            </a:br>
            <a:r>
              <a:rPr lang="en-US" sz="2400" dirty="0"/>
              <a:t>2 Corinthians 12:9-10)</a:t>
            </a:r>
            <a:endParaRPr lang="en-US" sz="3200" dirty="0"/>
          </a:p>
          <a:p>
            <a:r>
              <a:rPr lang="en-US" sz="3200" b="1" dirty="0"/>
              <a:t>About God’s rule </a:t>
            </a:r>
            <a:r>
              <a:rPr lang="en-US" sz="3200" dirty="0"/>
              <a:t>and authority, about </a:t>
            </a:r>
            <a:r>
              <a:rPr lang="en-US" sz="3200" b="1" dirty="0"/>
              <a:t>how difficult </a:t>
            </a:r>
            <a:r>
              <a:rPr lang="en-US" sz="3200" dirty="0"/>
              <a:t>it is and </a:t>
            </a:r>
            <a:r>
              <a:rPr lang="en-US" sz="3200" b="1" dirty="0"/>
              <a:t>how unfair</a:t>
            </a:r>
            <a:r>
              <a:rPr lang="en-US" sz="3200" dirty="0"/>
              <a:t> it is. </a:t>
            </a:r>
            <a:r>
              <a:rPr lang="en-US" sz="2400" dirty="0"/>
              <a:t>(Job 33:13; Matthew 11:28-30)</a:t>
            </a:r>
          </a:p>
          <a:p>
            <a:r>
              <a:rPr lang="en-US" sz="3200" b="1" dirty="0"/>
              <a:t>About worship and service unto God. </a:t>
            </a:r>
            <a:r>
              <a:rPr lang="en-US" sz="2400" dirty="0"/>
              <a:t>(1 John 5:3)</a:t>
            </a:r>
          </a:p>
          <a:p>
            <a:r>
              <a:rPr lang="en-US" sz="3200" dirty="0"/>
              <a:t>About </a:t>
            </a:r>
            <a:r>
              <a:rPr lang="en-US" sz="3200" b="1" dirty="0"/>
              <a:t>anything God asks us to do</a:t>
            </a:r>
            <a:r>
              <a:rPr lang="en-US" sz="3200" dirty="0"/>
              <a:t>!</a:t>
            </a:r>
            <a:r>
              <a:rPr lang="en-US" sz="2400" dirty="0"/>
              <a:t> (Philippians 2:14; 1 Peter 4:9; </a:t>
            </a:r>
            <a:br>
              <a:rPr lang="en-US" sz="2400" dirty="0"/>
            </a:br>
            <a:r>
              <a:rPr lang="en-US" sz="2400" dirty="0"/>
              <a:t>2 Corinthians 9:7; 12:9-15)</a:t>
            </a:r>
          </a:p>
          <a:p>
            <a:pPr marL="0" indent="0">
              <a:buNone/>
            </a:pPr>
            <a:r>
              <a:rPr lang="en-US" sz="3600" dirty="0"/>
              <a:t>How do we overcome? Be thankful! </a:t>
            </a:r>
            <a:r>
              <a:rPr lang="en-US" sz="2000" dirty="0"/>
              <a:t>(Col. 3:15; Rom. 1:21)</a:t>
            </a:r>
            <a:endParaRPr lang="en-US" sz="2400" dirty="0"/>
          </a:p>
        </p:txBody>
      </p:sp>
    </p:spTree>
    <p:extLst>
      <p:ext uri="{BB962C8B-B14F-4D97-AF65-F5344CB8AC3E}">
        <p14:creationId xmlns:p14="http://schemas.microsoft.com/office/powerpoint/2010/main" val="13791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9</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600" b="1" i="1" dirty="0"/>
              <a:t>“Let him who thinks he stands take heed that he does not fall… “</a:t>
            </a:r>
            <a:r>
              <a:rPr lang="en-US" sz="2800" dirty="0"/>
              <a:t> (vs. 12; Hebrews 3:12; 4:11)</a:t>
            </a:r>
          </a:p>
          <a:p>
            <a:r>
              <a:rPr lang="en-US" sz="3600" dirty="0"/>
              <a:t>We’re to </a:t>
            </a:r>
            <a:r>
              <a:rPr lang="en-US" sz="3600" b="1" i="1" dirty="0"/>
              <a:t>“stand firm” </a:t>
            </a:r>
            <a:r>
              <a:rPr lang="en-US" sz="2800" dirty="0"/>
              <a:t>(1 Peter 5:12; Phil. 4:1)</a:t>
            </a:r>
            <a:r>
              <a:rPr lang="en-US" sz="3600" dirty="0"/>
              <a:t> </a:t>
            </a:r>
            <a:r>
              <a:rPr lang="en-US" sz="3600" b="1" dirty="0"/>
              <a:t>in the gospel</a:t>
            </a:r>
            <a:r>
              <a:rPr lang="en-US" sz="3600" dirty="0"/>
              <a:t>. </a:t>
            </a:r>
            <a:r>
              <a:rPr lang="en-US" sz="3200" dirty="0"/>
              <a:t>(1 Corinthians 15:1; Romans 5:2)</a:t>
            </a:r>
          </a:p>
          <a:p>
            <a:r>
              <a:rPr lang="en-US" sz="3600" dirty="0"/>
              <a:t>Speaks to </a:t>
            </a:r>
            <a:r>
              <a:rPr lang="en-US" sz="3600" b="1" dirty="0"/>
              <a:t>our spiritual battle</a:t>
            </a:r>
            <a:r>
              <a:rPr lang="en-US" sz="3600" dirty="0"/>
              <a:t>. </a:t>
            </a:r>
            <a:r>
              <a:rPr lang="en-US" sz="2800" dirty="0"/>
              <a:t>(Ephesians 6:10-14)</a:t>
            </a:r>
          </a:p>
          <a:p>
            <a:r>
              <a:rPr lang="en-US" sz="3600" b="1" dirty="0"/>
              <a:t>It takes work (and prayer). </a:t>
            </a:r>
            <a:r>
              <a:rPr lang="en-US" sz="2800" dirty="0"/>
              <a:t>(Colossians 4:12)</a:t>
            </a:r>
          </a:p>
        </p:txBody>
      </p:sp>
    </p:spTree>
    <p:extLst>
      <p:ext uri="{BB962C8B-B14F-4D97-AF65-F5344CB8AC3E}">
        <p14:creationId xmlns:p14="http://schemas.microsoft.com/office/powerpoint/2010/main" val="23911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{AC1D42B0-FABE-4990-ACE7-BEE481966568}tf78438558_win32</Template>
  <TotalTime>21325</TotalTime>
  <Words>2175</Words>
  <Application>Microsoft Office PowerPoint</Application>
  <PresentationFormat>Widescreen</PresentationFormat>
  <Paragraphs>118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Garamond</vt:lpstr>
      <vt:lpstr>Sabon Next LT</vt:lpstr>
      <vt:lpstr>TimesNewRomanPS-ItalicMT</vt:lpstr>
      <vt:lpstr>TimesNewRomanPSMT</vt:lpstr>
      <vt:lpstr>Office Theme</vt:lpstr>
      <vt:lpstr>Take Heed that you do not Fall</vt:lpstr>
      <vt:lpstr>“I do not want you to be unaware…”</vt:lpstr>
      <vt:lpstr>All… (10:1-4)</vt:lpstr>
      <vt:lpstr>Do Not Be…</vt:lpstr>
      <vt:lpstr>Do Not Be…</vt:lpstr>
      <vt:lpstr>Do Not Be…</vt:lpstr>
      <vt:lpstr>Do Not Be…</vt:lpstr>
      <vt:lpstr>Do Not Be…</vt:lpstr>
      <vt:lpstr>Therefore…</vt:lpstr>
      <vt:lpstr>Therefore…</vt:lpstr>
      <vt:lpstr>Therefore…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Heed that you do not Fall</dc:title>
  <dc:subject/>
  <dc:creator>Chris Simmons</dc:creator>
  <cp:lastModifiedBy>Chris Simmons</cp:lastModifiedBy>
  <cp:revision>22</cp:revision>
  <cp:lastPrinted>2022-09-04T21:09:24Z</cp:lastPrinted>
  <dcterms:created xsi:type="dcterms:W3CDTF">2022-08-16T23:03:40Z</dcterms:created>
  <dcterms:modified xsi:type="dcterms:W3CDTF">2022-11-09T19:51:29Z</dcterms:modified>
</cp:coreProperties>
</file>