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8" r:id="rId2"/>
    <p:sldId id="258" r:id="rId3"/>
    <p:sldId id="276" r:id="rId4"/>
    <p:sldId id="275" r:id="rId5"/>
    <p:sldId id="280" r:id="rId6"/>
    <p:sldId id="279" r:id="rId7"/>
    <p:sldId id="277" r:id="rId8"/>
    <p:sldId id="281" r:id="rId9"/>
    <p:sldId id="278" r:id="rId10"/>
    <p:sldId id="269" r:id="rId11"/>
    <p:sldId id="282" r:id="rId12"/>
    <p:sldId id="272" r:id="rId13"/>
    <p:sldId id="273" r:id="rId14"/>
    <p:sldId id="274" r:id="rId15"/>
    <p:sldId id="271" r:id="rId16"/>
    <p:sldId id="28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397" autoAdjust="0"/>
  </p:normalViewPr>
  <p:slideViewPr>
    <p:cSldViewPr snapToGrid="0" showGuides="1">
      <p:cViewPr varScale="1">
        <p:scale>
          <a:sx n="59" d="100"/>
          <a:sy n="59" d="100"/>
        </p:scale>
        <p:origin x="30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4" tIns="46586" rIns="93174" bIns="46586" rtlCol="0"/>
          <a:lstStyle>
            <a:lvl1pPr algn="r">
              <a:defRPr sz="1200"/>
            </a:lvl1pPr>
          </a:lstStyle>
          <a:p>
            <a:r>
              <a:rPr lang="en-US"/>
              <a:t>9/11/2022am</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r>
              <a:rPr lang="en-US"/>
              <a:t>God Expected Grapes</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r>
              <a:rPr lang="en-US"/>
              <a:t>9/11/2022am</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r>
              <a:rPr lang="en-US"/>
              <a:t>God Expected Grapes</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9/11/2022am</a:t>
            </a:r>
          </a:p>
        </p:txBody>
      </p:sp>
      <p:sp>
        <p:nvSpPr>
          <p:cNvPr id="5" name="Footer Placeholder 4"/>
          <p:cNvSpPr>
            <a:spLocks noGrp="1"/>
          </p:cNvSpPr>
          <p:nvPr>
            <p:ph type="ftr" sz="quarter" idx="4"/>
          </p:nvPr>
        </p:nvSpPr>
        <p:spPr/>
        <p:txBody>
          <a:bodyPr/>
          <a:lstStyle/>
          <a:p>
            <a:r>
              <a:rPr lang="en-US"/>
              <a:t>God Expected Grapes</a:t>
            </a:r>
          </a:p>
        </p:txBody>
      </p:sp>
      <p:sp>
        <p:nvSpPr>
          <p:cNvPr id="6" name="Slide Number Placeholder 5"/>
          <p:cNvSpPr>
            <a:spLocks noGrp="1"/>
          </p:cNvSpPr>
          <p:nvPr>
            <p:ph type="sldNum" sz="quarter" idx="5"/>
          </p:nvPr>
        </p:nvSpPr>
        <p:spPr/>
        <p:txBody>
          <a:bodyPr/>
          <a:lstStyle/>
          <a:p>
            <a:fld id="{4EC0B30D-C07A-425B-A90C-BA7BEB191079}" type="slidenum">
              <a:rPr lang="en-US" smtClean="0"/>
              <a:t>1</a:t>
            </a:fld>
            <a:endParaRPr lang="en-US"/>
          </a:p>
        </p:txBody>
      </p:sp>
    </p:spTree>
    <p:extLst>
      <p:ext uri="{BB962C8B-B14F-4D97-AF65-F5344CB8AC3E}">
        <p14:creationId xmlns:p14="http://schemas.microsoft.com/office/powerpoint/2010/main" val="3070317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found nothing thereon but leaves only] Mark (Mark 11:13) gives as a reason for this that "the time of figs was not yet." That is, the time "of gathering" the figs was not yet, or had not passed. It was a time when figs were ripe or suitable to eat, or he would not have gone to it, expecting to find them; but the time of gathering them had not passed, and it was to be presumed that they were still on the tree. This took place on the week of the Passover, or in the beginning of April. Figs, in Palestine, are commonly ripe at the Passover. The summer in Palestine begins in March, and it is no uncommon thing that figs should be eatable in April. It is said that they sometimes produce fruit the year round.</a:t>
            </a:r>
          </a:p>
          <a:p>
            <a:r>
              <a:rPr lang="en-US" dirty="0"/>
              <a:t>(from Barnes' Notes)</a:t>
            </a:r>
          </a:p>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10</a:t>
            </a:fld>
            <a:endParaRPr lang="en-US"/>
          </a:p>
        </p:txBody>
      </p:sp>
      <p:sp>
        <p:nvSpPr>
          <p:cNvPr id="5" name="Date Placeholder 4">
            <a:extLst>
              <a:ext uri="{FF2B5EF4-FFF2-40B4-BE49-F238E27FC236}">
                <a16:creationId xmlns:a16="http://schemas.microsoft.com/office/drawing/2014/main" id="{0E19248F-8FE6-7DE1-8AD6-78A9871BF8F7}"/>
              </a:ext>
            </a:extLst>
          </p:cNvPr>
          <p:cNvSpPr>
            <a:spLocks noGrp="1"/>
          </p:cNvSpPr>
          <p:nvPr>
            <p:ph type="dt" idx="1"/>
          </p:nvPr>
        </p:nvSpPr>
        <p:spPr/>
        <p:txBody>
          <a:bodyPr/>
          <a:lstStyle/>
          <a:p>
            <a:r>
              <a:rPr lang="en-US"/>
              <a:t>9/11/2022am</a:t>
            </a:r>
          </a:p>
        </p:txBody>
      </p:sp>
      <p:sp>
        <p:nvSpPr>
          <p:cNvPr id="6" name="Footer Placeholder 5">
            <a:extLst>
              <a:ext uri="{FF2B5EF4-FFF2-40B4-BE49-F238E27FC236}">
                <a16:creationId xmlns:a16="http://schemas.microsoft.com/office/drawing/2014/main" id="{C05AD544-FA9A-8A11-B5EC-226595462FD8}"/>
              </a:ext>
            </a:extLst>
          </p:cNvPr>
          <p:cNvSpPr>
            <a:spLocks noGrp="1"/>
          </p:cNvSpPr>
          <p:nvPr>
            <p:ph type="ftr" sz="quarter" idx="4"/>
          </p:nvPr>
        </p:nvSpPr>
        <p:spPr/>
        <p:txBody>
          <a:bodyPr/>
          <a:lstStyle/>
          <a:p>
            <a:r>
              <a:rPr lang="en-US"/>
              <a:t>God Expected Grapes</a:t>
            </a:r>
          </a:p>
        </p:txBody>
      </p:sp>
    </p:spTree>
    <p:extLst>
      <p:ext uri="{BB962C8B-B14F-4D97-AF65-F5344CB8AC3E}">
        <p14:creationId xmlns:p14="http://schemas.microsoft.com/office/powerpoint/2010/main" val="250128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found nothing thereon but leaves only] Mark (Mark 11:13) gives as a reason for this that "the time of figs was not yet." That is, the time "of gathering" the figs was not yet, or had not passed. It was a time when figs were ripe or suitable to eat, or he would not have gone to it, expecting to find them; but the time of gathering them had not passed, and it was to be presumed that they were still on the tree. This took place on the week of the Passover, or in the beginning of April. Figs, in Palestine, are commonly ripe at the Passover. The summer in Palestine begins in March, and it is no uncommon thing that figs should be eatable in April. It is said that they sometimes produce fruit the year round.</a:t>
            </a:r>
          </a:p>
          <a:p>
            <a:r>
              <a:rPr lang="en-US" dirty="0"/>
              <a:t>(from Barnes' Notes)</a:t>
            </a:r>
          </a:p>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11</a:t>
            </a:fld>
            <a:endParaRPr lang="en-US"/>
          </a:p>
        </p:txBody>
      </p:sp>
      <p:sp>
        <p:nvSpPr>
          <p:cNvPr id="5" name="Date Placeholder 4">
            <a:extLst>
              <a:ext uri="{FF2B5EF4-FFF2-40B4-BE49-F238E27FC236}">
                <a16:creationId xmlns:a16="http://schemas.microsoft.com/office/drawing/2014/main" id="{E71AF66C-5AD1-D57F-BF14-88675E7EA2A8}"/>
              </a:ext>
            </a:extLst>
          </p:cNvPr>
          <p:cNvSpPr>
            <a:spLocks noGrp="1"/>
          </p:cNvSpPr>
          <p:nvPr>
            <p:ph type="dt" idx="1"/>
          </p:nvPr>
        </p:nvSpPr>
        <p:spPr/>
        <p:txBody>
          <a:bodyPr/>
          <a:lstStyle/>
          <a:p>
            <a:r>
              <a:rPr lang="en-US"/>
              <a:t>9/11/2022am</a:t>
            </a:r>
          </a:p>
        </p:txBody>
      </p:sp>
      <p:sp>
        <p:nvSpPr>
          <p:cNvPr id="6" name="Footer Placeholder 5">
            <a:extLst>
              <a:ext uri="{FF2B5EF4-FFF2-40B4-BE49-F238E27FC236}">
                <a16:creationId xmlns:a16="http://schemas.microsoft.com/office/drawing/2014/main" id="{11F6859F-1D5E-C88A-A542-4E8909DA6E73}"/>
              </a:ext>
            </a:extLst>
          </p:cNvPr>
          <p:cNvSpPr>
            <a:spLocks noGrp="1"/>
          </p:cNvSpPr>
          <p:nvPr>
            <p:ph type="ftr" sz="quarter" idx="4"/>
          </p:nvPr>
        </p:nvSpPr>
        <p:spPr/>
        <p:txBody>
          <a:bodyPr/>
          <a:lstStyle/>
          <a:p>
            <a:r>
              <a:rPr lang="en-US"/>
              <a:t>God Expected Grapes</a:t>
            </a:r>
          </a:p>
        </p:txBody>
      </p:sp>
    </p:spTree>
    <p:extLst>
      <p:ext uri="{BB962C8B-B14F-4D97-AF65-F5344CB8AC3E}">
        <p14:creationId xmlns:p14="http://schemas.microsoft.com/office/powerpoint/2010/main" val="324314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9/11/2022am</a:t>
            </a:r>
          </a:p>
        </p:txBody>
      </p:sp>
      <p:sp>
        <p:nvSpPr>
          <p:cNvPr id="5" name="Footer Placeholder 4"/>
          <p:cNvSpPr>
            <a:spLocks noGrp="1"/>
          </p:cNvSpPr>
          <p:nvPr>
            <p:ph type="ftr" sz="quarter" idx="4"/>
          </p:nvPr>
        </p:nvSpPr>
        <p:spPr/>
        <p:txBody>
          <a:bodyPr/>
          <a:lstStyle/>
          <a:p>
            <a:r>
              <a:rPr lang="en-US"/>
              <a:t>God Expected Grapes</a:t>
            </a:r>
          </a:p>
        </p:txBody>
      </p:sp>
      <p:sp>
        <p:nvSpPr>
          <p:cNvPr id="6" name="Slide Number Placeholder 5"/>
          <p:cNvSpPr>
            <a:spLocks noGrp="1"/>
          </p:cNvSpPr>
          <p:nvPr>
            <p:ph type="sldNum" sz="quarter" idx="5"/>
          </p:nvPr>
        </p:nvSpPr>
        <p:spPr/>
        <p:txBody>
          <a:bodyPr/>
          <a:lstStyle/>
          <a:p>
            <a:fld id="{4EC0B30D-C07A-425B-A90C-BA7BEB191079}" type="slidenum">
              <a:rPr lang="en-US" smtClean="0"/>
              <a:t>12</a:t>
            </a:fld>
            <a:endParaRPr lang="en-US"/>
          </a:p>
        </p:txBody>
      </p:sp>
    </p:spTree>
    <p:extLst>
      <p:ext uri="{BB962C8B-B14F-4D97-AF65-F5344CB8AC3E}">
        <p14:creationId xmlns:p14="http://schemas.microsoft.com/office/powerpoint/2010/main" val="1306634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9/11/2022am</a:t>
            </a:r>
          </a:p>
        </p:txBody>
      </p:sp>
      <p:sp>
        <p:nvSpPr>
          <p:cNvPr id="5" name="Footer Placeholder 4"/>
          <p:cNvSpPr>
            <a:spLocks noGrp="1"/>
          </p:cNvSpPr>
          <p:nvPr>
            <p:ph type="ftr" sz="quarter" idx="4"/>
          </p:nvPr>
        </p:nvSpPr>
        <p:spPr/>
        <p:txBody>
          <a:bodyPr/>
          <a:lstStyle/>
          <a:p>
            <a:r>
              <a:rPr lang="en-US"/>
              <a:t>God Expected Grapes</a:t>
            </a:r>
          </a:p>
        </p:txBody>
      </p:sp>
      <p:sp>
        <p:nvSpPr>
          <p:cNvPr id="6" name="Slide Number Placeholder 5"/>
          <p:cNvSpPr>
            <a:spLocks noGrp="1"/>
          </p:cNvSpPr>
          <p:nvPr>
            <p:ph type="sldNum" sz="quarter" idx="5"/>
          </p:nvPr>
        </p:nvSpPr>
        <p:spPr/>
        <p:txBody>
          <a:bodyPr/>
          <a:lstStyle/>
          <a:p>
            <a:fld id="{4EC0B30D-C07A-425B-A90C-BA7BEB191079}" type="slidenum">
              <a:rPr lang="en-US" smtClean="0"/>
              <a:t>13</a:t>
            </a:fld>
            <a:endParaRPr lang="en-US"/>
          </a:p>
        </p:txBody>
      </p:sp>
    </p:spTree>
    <p:extLst>
      <p:ext uri="{BB962C8B-B14F-4D97-AF65-F5344CB8AC3E}">
        <p14:creationId xmlns:p14="http://schemas.microsoft.com/office/powerpoint/2010/main" val="2541898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9/11/2022am</a:t>
            </a:r>
          </a:p>
        </p:txBody>
      </p:sp>
      <p:sp>
        <p:nvSpPr>
          <p:cNvPr id="5" name="Footer Placeholder 4"/>
          <p:cNvSpPr>
            <a:spLocks noGrp="1"/>
          </p:cNvSpPr>
          <p:nvPr>
            <p:ph type="ftr" sz="quarter" idx="4"/>
          </p:nvPr>
        </p:nvSpPr>
        <p:spPr/>
        <p:txBody>
          <a:bodyPr/>
          <a:lstStyle/>
          <a:p>
            <a:r>
              <a:rPr lang="en-US"/>
              <a:t>God Expected Grapes</a:t>
            </a:r>
          </a:p>
        </p:txBody>
      </p:sp>
      <p:sp>
        <p:nvSpPr>
          <p:cNvPr id="6" name="Slide Number Placeholder 5"/>
          <p:cNvSpPr>
            <a:spLocks noGrp="1"/>
          </p:cNvSpPr>
          <p:nvPr>
            <p:ph type="sldNum" sz="quarter" idx="5"/>
          </p:nvPr>
        </p:nvSpPr>
        <p:spPr/>
        <p:txBody>
          <a:bodyPr/>
          <a:lstStyle/>
          <a:p>
            <a:fld id="{4EC0B30D-C07A-425B-A90C-BA7BEB191079}" type="slidenum">
              <a:rPr lang="en-US" smtClean="0"/>
              <a:t>14</a:t>
            </a:fld>
            <a:endParaRPr lang="en-US"/>
          </a:p>
        </p:txBody>
      </p:sp>
    </p:spTree>
    <p:extLst>
      <p:ext uri="{BB962C8B-B14F-4D97-AF65-F5344CB8AC3E}">
        <p14:creationId xmlns:p14="http://schemas.microsoft.com/office/powerpoint/2010/main" val="2145656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 4:12-14</a:t>
            </a:r>
          </a:p>
          <a:p>
            <a:r>
              <a:rPr lang="en-US" dirty="0"/>
              <a:t>Now then go, and I, even I, will be with your mouth, and teach you what you are to say." 13 But he said, "Please, Lord, now </a:t>
            </a:r>
            <a:r>
              <a:rPr lang="en-US" b="1" dirty="0"/>
              <a:t>send the message by whomever You will</a:t>
            </a:r>
            <a:r>
              <a:rPr lang="en-US" dirty="0"/>
              <a:t>. Then </a:t>
            </a:r>
            <a:r>
              <a:rPr lang="en-US" b="1" dirty="0"/>
              <a:t>the anger of the Lord burned against Moses</a:t>
            </a:r>
            <a:r>
              <a:rPr lang="en-US" dirty="0"/>
              <a:t>, and He said, "Is there not your brother Aaron the Levite? I know that he speaks fluently. And moreover, behold, </a:t>
            </a:r>
            <a:r>
              <a:rPr lang="en-US" b="1" dirty="0"/>
              <a:t>he is coming out to meet you; when he sees you, he will be glad in his heart</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15</a:t>
            </a:fld>
            <a:endParaRPr lang="en-US"/>
          </a:p>
        </p:txBody>
      </p:sp>
      <p:sp>
        <p:nvSpPr>
          <p:cNvPr id="5" name="Date Placeholder 4">
            <a:extLst>
              <a:ext uri="{FF2B5EF4-FFF2-40B4-BE49-F238E27FC236}">
                <a16:creationId xmlns:a16="http://schemas.microsoft.com/office/drawing/2014/main" id="{82E828A7-938F-BE96-61BA-48E4660C1EB2}"/>
              </a:ext>
            </a:extLst>
          </p:cNvPr>
          <p:cNvSpPr>
            <a:spLocks noGrp="1"/>
          </p:cNvSpPr>
          <p:nvPr>
            <p:ph type="dt" idx="1"/>
          </p:nvPr>
        </p:nvSpPr>
        <p:spPr/>
        <p:txBody>
          <a:bodyPr/>
          <a:lstStyle/>
          <a:p>
            <a:r>
              <a:rPr lang="en-US"/>
              <a:t>9/11/2022am</a:t>
            </a:r>
          </a:p>
        </p:txBody>
      </p:sp>
      <p:sp>
        <p:nvSpPr>
          <p:cNvPr id="6" name="Footer Placeholder 5">
            <a:extLst>
              <a:ext uri="{FF2B5EF4-FFF2-40B4-BE49-F238E27FC236}">
                <a16:creationId xmlns:a16="http://schemas.microsoft.com/office/drawing/2014/main" id="{B03FCE8A-F130-8D3F-2D75-3581A2B02831}"/>
              </a:ext>
            </a:extLst>
          </p:cNvPr>
          <p:cNvSpPr>
            <a:spLocks noGrp="1"/>
          </p:cNvSpPr>
          <p:nvPr>
            <p:ph type="ftr" sz="quarter" idx="4"/>
          </p:nvPr>
        </p:nvSpPr>
        <p:spPr/>
        <p:txBody>
          <a:bodyPr/>
          <a:lstStyle/>
          <a:p>
            <a:r>
              <a:rPr lang="en-US"/>
              <a:t>God Expected Grapes</a:t>
            </a:r>
          </a:p>
        </p:txBody>
      </p:sp>
    </p:spTree>
    <p:extLst>
      <p:ext uri="{BB962C8B-B14F-4D97-AF65-F5344CB8AC3E}">
        <p14:creationId xmlns:p14="http://schemas.microsoft.com/office/powerpoint/2010/main" val="342488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 4:12-14</a:t>
            </a:r>
          </a:p>
          <a:p>
            <a:r>
              <a:rPr lang="en-US" dirty="0"/>
              <a:t>Now then go, and I, even I, will be with your mouth, and teach you what you are to say." 13 But he said, "Please, Lord, now </a:t>
            </a:r>
            <a:r>
              <a:rPr lang="en-US" b="1" dirty="0"/>
              <a:t>send the message by whomever You will</a:t>
            </a:r>
            <a:r>
              <a:rPr lang="en-US" dirty="0"/>
              <a:t>. Then </a:t>
            </a:r>
            <a:r>
              <a:rPr lang="en-US" b="1" dirty="0"/>
              <a:t>the anger of the Lord burned against Moses</a:t>
            </a:r>
            <a:r>
              <a:rPr lang="en-US" dirty="0"/>
              <a:t>, and He said, "Is there not your brother Aaron the Levite? I know that he speaks fluently. And moreover, behold, </a:t>
            </a:r>
            <a:r>
              <a:rPr lang="en-US" b="1" dirty="0"/>
              <a:t>he is coming out to meet you; when he sees you, he will be glad in his heart</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16</a:t>
            </a:fld>
            <a:endParaRPr lang="en-US"/>
          </a:p>
        </p:txBody>
      </p:sp>
      <p:sp>
        <p:nvSpPr>
          <p:cNvPr id="5" name="Date Placeholder 4">
            <a:extLst>
              <a:ext uri="{FF2B5EF4-FFF2-40B4-BE49-F238E27FC236}">
                <a16:creationId xmlns:a16="http://schemas.microsoft.com/office/drawing/2014/main" id="{76848BA3-8CC7-5CFF-42A3-309F01E2FE6C}"/>
              </a:ext>
            </a:extLst>
          </p:cNvPr>
          <p:cNvSpPr>
            <a:spLocks noGrp="1"/>
          </p:cNvSpPr>
          <p:nvPr>
            <p:ph type="dt" idx="1"/>
          </p:nvPr>
        </p:nvSpPr>
        <p:spPr/>
        <p:txBody>
          <a:bodyPr/>
          <a:lstStyle/>
          <a:p>
            <a:r>
              <a:rPr lang="en-US"/>
              <a:t>9/11/2022am</a:t>
            </a:r>
          </a:p>
        </p:txBody>
      </p:sp>
      <p:sp>
        <p:nvSpPr>
          <p:cNvPr id="6" name="Footer Placeholder 5">
            <a:extLst>
              <a:ext uri="{FF2B5EF4-FFF2-40B4-BE49-F238E27FC236}">
                <a16:creationId xmlns:a16="http://schemas.microsoft.com/office/drawing/2014/main" id="{685434EA-B489-F364-5F2A-A3F22349713D}"/>
              </a:ext>
            </a:extLst>
          </p:cNvPr>
          <p:cNvSpPr>
            <a:spLocks noGrp="1"/>
          </p:cNvSpPr>
          <p:nvPr>
            <p:ph type="ftr" sz="quarter" idx="4"/>
          </p:nvPr>
        </p:nvSpPr>
        <p:spPr/>
        <p:txBody>
          <a:bodyPr/>
          <a:lstStyle/>
          <a:p>
            <a:r>
              <a:rPr lang="en-US"/>
              <a:t>God Expected Grapes</a:t>
            </a:r>
          </a:p>
        </p:txBody>
      </p:sp>
    </p:spTree>
    <p:extLst>
      <p:ext uri="{BB962C8B-B14F-4D97-AF65-F5344CB8AC3E}">
        <p14:creationId xmlns:p14="http://schemas.microsoft.com/office/powerpoint/2010/main" val="15751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5 believed by many to have been written at the end of </a:t>
            </a:r>
            <a:r>
              <a:rPr lang="en-US" dirty="0" err="1"/>
              <a:t>Jothan’s</a:t>
            </a:r>
            <a:r>
              <a:rPr lang="en-US" dirty="0"/>
              <a:t> reign or beginning of Ahaz.</a:t>
            </a:r>
          </a:p>
        </p:txBody>
      </p:sp>
      <p:sp>
        <p:nvSpPr>
          <p:cNvPr id="4" name="Slide Number Placeholder 3"/>
          <p:cNvSpPr>
            <a:spLocks noGrp="1"/>
          </p:cNvSpPr>
          <p:nvPr>
            <p:ph type="sldNum" sz="quarter" idx="5"/>
          </p:nvPr>
        </p:nvSpPr>
        <p:spPr/>
        <p:txBody>
          <a:bodyPr/>
          <a:lstStyle/>
          <a:p>
            <a:fld id="{4EC0B30D-C07A-425B-A90C-BA7BEB191079}" type="slidenum">
              <a:rPr lang="en-US" smtClean="0"/>
              <a:t>2</a:t>
            </a:fld>
            <a:endParaRPr lang="en-US"/>
          </a:p>
        </p:txBody>
      </p:sp>
      <p:sp>
        <p:nvSpPr>
          <p:cNvPr id="5" name="Date Placeholder 4">
            <a:extLst>
              <a:ext uri="{FF2B5EF4-FFF2-40B4-BE49-F238E27FC236}">
                <a16:creationId xmlns:a16="http://schemas.microsoft.com/office/drawing/2014/main" id="{AE579BC8-AD02-FC94-F5A6-91A198A4DF86}"/>
              </a:ext>
            </a:extLst>
          </p:cNvPr>
          <p:cNvSpPr>
            <a:spLocks noGrp="1"/>
          </p:cNvSpPr>
          <p:nvPr>
            <p:ph type="dt" idx="1"/>
          </p:nvPr>
        </p:nvSpPr>
        <p:spPr/>
        <p:txBody>
          <a:bodyPr/>
          <a:lstStyle/>
          <a:p>
            <a:r>
              <a:rPr lang="en-US"/>
              <a:t>9/11/2022am</a:t>
            </a:r>
          </a:p>
        </p:txBody>
      </p:sp>
      <p:sp>
        <p:nvSpPr>
          <p:cNvPr id="6" name="Footer Placeholder 5">
            <a:extLst>
              <a:ext uri="{FF2B5EF4-FFF2-40B4-BE49-F238E27FC236}">
                <a16:creationId xmlns:a16="http://schemas.microsoft.com/office/drawing/2014/main" id="{781D1D83-8A53-AF54-4CF3-0BBA72FDA7D4}"/>
              </a:ext>
            </a:extLst>
          </p:cNvPr>
          <p:cNvSpPr>
            <a:spLocks noGrp="1"/>
          </p:cNvSpPr>
          <p:nvPr>
            <p:ph type="ftr" sz="quarter" idx="4"/>
          </p:nvPr>
        </p:nvSpPr>
        <p:spPr/>
        <p:txBody>
          <a:bodyPr/>
          <a:lstStyle/>
          <a:p>
            <a:r>
              <a:rPr lang="en-US"/>
              <a:t>God Expected Grapes</a:t>
            </a:r>
          </a:p>
        </p:txBody>
      </p:sp>
    </p:spTree>
    <p:extLst>
      <p:ext uri="{BB962C8B-B14F-4D97-AF65-F5344CB8AC3E}">
        <p14:creationId xmlns:p14="http://schemas.microsoft.com/office/powerpoint/2010/main" val="210800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3</a:t>
            </a:fld>
            <a:endParaRPr lang="en-US"/>
          </a:p>
        </p:txBody>
      </p:sp>
      <p:sp>
        <p:nvSpPr>
          <p:cNvPr id="5" name="Date Placeholder 4">
            <a:extLst>
              <a:ext uri="{FF2B5EF4-FFF2-40B4-BE49-F238E27FC236}">
                <a16:creationId xmlns:a16="http://schemas.microsoft.com/office/drawing/2014/main" id="{C071A17F-DECE-1022-5F90-9B02B6BAFDB6}"/>
              </a:ext>
            </a:extLst>
          </p:cNvPr>
          <p:cNvSpPr>
            <a:spLocks noGrp="1"/>
          </p:cNvSpPr>
          <p:nvPr>
            <p:ph type="dt" idx="1"/>
          </p:nvPr>
        </p:nvSpPr>
        <p:spPr/>
        <p:txBody>
          <a:bodyPr/>
          <a:lstStyle/>
          <a:p>
            <a:r>
              <a:rPr lang="en-US"/>
              <a:t>9/11/2022am</a:t>
            </a:r>
          </a:p>
        </p:txBody>
      </p:sp>
      <p:sp>
        <p:nvSpPr>
          <p:cNvPr id="6" name="Footer Placeholder 5">
            <a:extLst>
              <a:ext uri="{FF2B5EF4-FFF2-40B4-BE49-F238E27FC236}">
                <a16:creationId xmlns:a16="http://schemas.microsoft.com/office/drawing/2014/main" id="{4AFE5AC9-E323-4971-7E83-2B7BB76A3047}"/>
              </a:ext>
            </a:extLst>
          </p:cNvPr>
          <p:cNvSpPr>
            <a:spLocks noGrp="1"/>
          </p:cNvSpPr>
          <p:nvPr>
            <p:ph type="ftr" sz="quarter" idx="4"/>
          </p:nvPr>
        </p:nvSpPr>
        <p:spPr/>
        <p:txBody>
          <a:bodyPr/>
          <a:lstStyle/>
          <a:p>
            <a:r>
              <a:rPr lang="en-US"/>
              <a:t>God Expected Grapes</a:t>
            </a:r>
          </a:p>
        </p:txBody>
      </p:sp>
    </p:spTree>
    <p:extLst>
      <p:ext uri="{BB962C8B-B14F-4D97-AF65-F5344CB8AC3E}">
        <p14:creationId xmlns:p14="http://schemas.microsoft.com/office/powerpoint/2010/main" val="347592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9/11/2022am</a:t>
            </a:r>
          </a:p>
        </p:txBody>
      </p:sp>
      <p:sp>
        <p:nvSpPr>
          <p:cNvPr id="5" name="Footer Placeholder 4"/>
          <p:cNvSpPr>
            <a:spLocks noGrp="1"/>
          </p:cNvSpPr>
          <p:nvPr>
            <p:ph type="ftr" sz="quarter" idx="4"/>
          </p:nvPr>
        </p:nvSpPr>
        <p:spPr/>
        <p:txBody>
          <a:bodyPr/>
          <a:lstStyle/>
          <a:p>
            <a:r>
              <a:rPr lang="en-US"/>
              <a:t>God Expected Grapes</a:t>
            </a:r>
          </a:p>
        </p:txBody>
      </p:sp>
      <p:sp>
        <p:nvSpPr>
          <p:cNvPr id="6" name="Slide Number Placeholder 5"/>
          <p:cNvSpPr>
            <a:spLocks noGrp="1"/>
          </p:cNvSpPr>
          <p:nvPr>
            <p:ph type="sldNum" sz="quarter" idx="5"/>
          </p:nvPr>
        </p:nvSpPr>
        <p:spPr/>
        <p:txBody>
          <a:bodyPr/>
          <a:lstStyle/>
          <a:p>
            <a:fld id="{4EC0B30D-C07A-425B-A90C-BA7BEB191079}" type="slidenum">
              <a:rPr lang="en-US" smtClean="0"/>
              <a:t>4</a:t>
            </a:fld>
            <a:endParaRPr lang="en-US"/>
          </a:p>
        </p:txBody>
      </p:sp>
    </p:spTree>
    <p:extLst>
      <p:ext uri="{BB962C8B-B14F-4D97-AF65-F5344CB8AC3E}">
        <p14:creationId xmlns:p14="http://schemas.microsoft.com/office/powerpoint/2010/main" val="98760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0B30D-C07A-425B-A90C-BA7BEB191079}" type="slidenum">
              <a:rPr lang="en-US" smtClean="0"/>
              <a:t>5</a:t>
            </a:fld>
            <a:endParaRPr lang="en-US"/>
          </a:p>
        </p:txBody>
      </p:sp>
      <p:sp>
        <p:nvSpPr>
          <p:cNvPr id="5" name="Date Placeholder 4">
            <a:extLst>
              <a:ext uri="{FF2B5EF4-FFF2-40B4-BE49-F238E27FC236}">
                <a16:creationId xmlns:a16="http://schemas.microsoft.com/office/drawing/2014/main" id="{99A804DC-3761-7DC5-3419-433571E70E28}"/>
              </a:ext>
            </a:extLst>
          </p:cNvPr>
          <p:cNvSpPr>
            <a:spLocks noGrp="1"/>
          </p:cNvSpPr>
          <p:nvPr>
            <p:ph type="dt" idx="1"/>
          </p:nvPr>
        </p:nvSpPr>
        <p:spPr/>
        <p:txBody>
          <a:bodyPr/>
          <a:lstStyle/>
          <a:p>
            <a:r>
              <a:rPr lang="en-US"/>
              <a:t>9/11/2022am</a:t>
            </a:r>
          </a:p>
        </p:txBody>
      </p:sp>
      <p:sp>
        <p:nvSpPr>
          <p:cNvPr id="6" name="Footer Placeholder 5">
            <a:extLst>
              <a:ext uri="{FF2B5EF4-FFF2-40B4-BE49-F238E27FC236}">
                <a16:creationId xmlns:a16="http://schemas.microsoft.com/office/drawing/2014/main" id="{2A5FFA92-4B66-0415-DF5F-CF8241BDEFF3}"/>
              </a:ext>
            </a:extLst>
          </p:cNvPr>
          <p:cNvSpPr>
            <a:spLocks noGrp="1"/>
          </p:cNvSpPr>
          <p:nvPr>
            <p:ph type="ftr" sz="quarter" idx="4"/>
          </p:nvPr>
        </p:nvSpPr>
        <p:spPr/>
        <p:txBody>
          <a:bodyPr/>
          <a:lstStyle/>
          <a:p>
            <a:r>
              <a:rPr lang="en-US"/>
              <a:t>God Expected Grapes</a:t>
            </a:r>
          </a:p>
        </p:txBody>
      </p:sp>
    </p:spTree>
    <p:extLst>
      <p:ext uri="{BB962C8B-B14F-4D97-AF65-F5344CB8AC3E}">
        <p14:creationId xmlns:p14="http://schemas.microsoft.com/office/powerpoint/2010/main" val="107072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9/11/2022am</a:t>
            </a:r>
          </a:p>
        </p:txBody>
      </p:sp>
      <p:sp>
        <p:nvSpPr>
          <p:cNvPr id="5" name="Footer Placeholder 4"/>
          <p:cNvSpPr>
            <a:spLocks noGrp="1"/>
          </p:cNvSpPr>
          <p:nvPr>
            <p:ph type="ftr" sz="quarter" idx="4"/>
          </p:nvPr>
        </p:nvSpPr>
        <p:spPr/>
        <p:txBody>
          <a:bodyPr/>
          <a:lstStyle/>
          <a:p>
            <a:r>
              <a:rPr lang="en-US"/>
              <a:t>God Expected Grapes</a:t>
            </a:r>
          </a:p>
        </p:txBody>
      </p:sp>
      <p:sp>
        <p:nvSpPr>
          <p:cNvPr id="6" name="Slide Number Placeholder 5"/>
          <p:cNvSpPr>
            <a:spLocks noGrp="1"/>
          </p:cNvSpPr>
          <p:nvPr>
            <p:ph type="sldNum" sz="quarter" idx="5"/>
          </p:nvPr>
        </p:nvSpPr>
        <p:spPr/>
        <p:txBody>
          <a:bodyPr/>
          <a:lstStyle/>
          <a:p>
            <a:fld id="{4EC0B30D-C07A-425B-A90C-BA7BEB191079}" type="slidenum">
              <a:rPr lang="en-US" smtClean="0"/>
              <a:t>6</a:t>
            </a:fld>
            <a:endParaRPr lang="en-US"/>
          </a:p>
        </p:txBody>
      </p:sp>
    </p:spTree>
    <p:extLst>
      <p:ext uri="{BB962C8B-B14F-4D97-AF65-F5344CB8AC3E}">
        <p14:creationId xmlns:p14="http://schemas.microsoft.com/office/powerpoint/2010/main" val="2920631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9/11/2022am</a:t>
            </a:r>
          </a:p>
        </p:txBody>
      </p:sp>
      <p:sp>
        <p:nvSpPr>
          <p:cNvPr id="5" name="Footer Placeholder 4"/>
          <p:cNvSpPr>
            <a:spLocks noGrp="1"/>
          </p:cNvSpPr>
          <p:nvPr>
            <p:ph type="ftr" sz="quarter" idx="4"/>
          </p:nvPr>
        </p:nvSpPr>
        <p:spPr/>
        <p:txBody>
          <a:bodyPr/>
          <a:lstStyle/>
          <a:p>
            <a:r>
              <a:rPr lang="en-US"/>
              <a:t>God Expected Grapes</a:t>
            </a:r>
          </a:p>
        </p:txBody>
      </p:sp>
      <p:sp>
        <p:nvSpPr>
          <p:cNvPr id="6" name="Slide Number Placeholder 5"/>
          <p:cNvSpPr>
            <a:spLocks noGrp="1"/>
          </p:cNvSpPr>
          <p:nvPr>
            <p:ph type="sldNum" sz="quarter" idx="5"/>
          </p:nvPr>
        </p:nvSpPr>
        <p:spPr/>
        <p:txBody>
          <a:bodyPr/>
          <a:lstStyle/>
          <a:p>
            <a:fld id="{4EC0B30D-C07A-425B-A90C-BA7BEB191079}" type="slidenum">
              <a:rPr lang="en-US" smtClean="0"/>
              <a:t>7</a:t>
            </a:fld>
            <a:endParaRPr lang="en-US"/>
          </a:p>
        </p:txBody>
      </p:sp>
    </p:spTree>
    <p:extLst>
      <p:ext uri="{BB962C8B-B14F-4D97-AF65-F5344CB8AC3E}">
        <p14:creationId xmlns:p14="http://schemas.microsoft.com/office/powerpoint/2010/main" val="65227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9/11/2022am</a:t>
            </a:r>
          </a:p>
        </p:txBody>
      </p:sp>
      <p:sp>
        <p:nvSpPr>
          <p:cNvPr id="5" name="Footer Placeholder 4"/>
          <p:cNvSpPr>
            <a:spLocks noGrp="1"/>
          </p:cNvSpPr>
          <p:nvPr>
            <p:ph type="ftr" sz="quarter" idx="4"/>
          </p:nvPr>
        </p:nvSpPr>
        <p:spPr/>
        <p:txBody>
          <a:bodyPr/>
          <a:lstStyle/>
          <a:p>
            <a:r>
              <a:rPr lang="en-US"/>
              <a:t>God Expected Grapes</a:t>
            </a:r>
          </a:p>
        </p:txBody>
      </p:sp>
      <p:sp>
        <p:nvSpPr>
          <p:cNvPr id="6" name="Slide Number Placeholder 5"/>
          <p:cNvSpPr>
            <a:spLocks noGrp="1"/>
          </p:cNvSpPr>
          <p:nvPr>
            <p:ph type="sldNum" sz="quarter" idx="5"/>
          </p:nvPr>
        </p:nvSpPr>
        <p:spPr/>
        <p:txBody>
          <a:bodyPr/>
          <a:lstStyle/>
          <a:p>
            <a:fld id="{4EC0B30D-C07A-425B-A90C-BA7BEB191079}" type="slidenum">
              <a:rPr lang="en-US" smtClean="0"/>
              <a:t>8</a:t>
            </a:fld>
            <a:endParaRPr lang="en-US"/>
          </a:p>
        </p:txBody>
      </p:sp>
    </p:spTree>
    <p:extLst>
      <p:ext uri="{BB962C8B-B14F-4D97-AF65-F5344CB8AC3E}">
        <p14:creationId xmlns:p14="http://schemas.microsoft.com/office/powerpoint/2010/main" val="422452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9/11/2022am</a:t>
            </a:r>
          </a:p>
        </p:txBody>
      </p:sp>
      <p:sp>
        <p:nvSpPr>
          <p:cNvPr id="5" name="Footer Placeholder 4"/>
          <p:cNvSpPr>
            <a:spLocks noGrp="1"/>
          </p:cNvSpPr>
          <p:nvPr>
            <p:ph type="ftr" sz="quarter" idx="4"/>
          </p:nvPr>
        </p:nvSpPr>
        <p:spPr/>
        <p:txBody>
          <a:bodyPr/>
          <a:lstStyle/>
          <a:p>
            <a:r>
              <a:rPr lang="en-US"/>
              <a:t>God Expected Grapes</a:t>
            </a:r>
          </a:p>
        </p:txBody>
      </p:sp>
      <p:sp>
        <p:nvSpPr>
          <p:cNvPr id="6" name="Slide Number Placeholder 5"/>
          <p:cNvSpPr>
            <a:spLocks noGrp="1"/>
          </p:cNvSpPr>
          <p:nvPr>
            <p:ph type="sldNum" sz="quarter" idx="5"/>
          </p:nvPr>
        </p:nvSpPr>
        <p:spPr/>
        <p:txBody>
          <a:bodyPr/>
          <a:lstStyle/>
          <a:p>
            <a:fld id="{4EC0B30D-C07A-425B-A90C-BA7BEB191079}" type="slidenum">
              <a:rPr lang="en-US" smtClean="0"/>
              <a:t>9</a:t>
            </a:fld>
            <a:endParaRPr lang="en-US"/>
          </a:p>
        </p:txBody>
      </p:sp>
    </p:spTree>
    <p:extLst>
      <p:ext uri="{BB962C8B-B14F-4D97-AF65-F5344CB8AC3E}">
        <p14:creationId xmlns:p14="http://schemas.microsoft.com/office/powerpoint/2010/main" val="2300219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DE3B8A7C-6B1B-B46D-CC7C-A0EB86D6D47C}"/>
              </a:ext>
            </a:extLst>
          </p:cNvPr>
          <p:cNvPicPr>
            <a:picLocks noChangeAspect="1"/>
          </p:cNvPicPr>
          <p:nvPr userDrawn="1"/>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11/9/2022</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11/9/2022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11/9/2022</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763" y="130634"/>
            <a:ext cx="8686800" cy="1185548"/>
          </a:xfrm>
        </p:spPr>
        <p:txBody>
          <a:bodyPr>
            <a:normAutofit/>
          </a:bodyPr>
          <a:lstStyle/>
          <a:p>
            <a:r>
              <a:rPr lang="en-US" sz="6000" dirty="0"/>
              <a:t>God Expected Grapes…</a:t>
            </a:r>
          </a:p>
        </p:txBody>
      </p:sp>
      <p:sp>
        <p:nvSpPr>
          <p:cNvPr id="3" name="Subtitle 2"/>
          <p:cNvSpPr>
            <a:spLocks noGrp="1"/>
          </p:cNvSpPr>
          <p:nvPr>
            <p:ph type="subTitle" idx="1"/>
          </p:nvPr>
        </p:nvSpPr>
        <p:spPr>
          <a:xfrm>
            <a:off x="117763" y="1316182"/>
            <a:ext cx="8686800" cy="1051560"/>
          </a:xfrm>
        </p:spPr>
        <p:txBody>
          <a:bodyPr>
            <a:normAutofit/>
          </a:bodyPr>
          <a:lstStyle/>
          <a:p>
            <a:r>
              <a:rPr lang="en-US" sz="3600" b="1" dirty="0"/>
              <a:t>Isaiah 5:1-7</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39"/>
            <a:ext cx="10058400" cy="1188720"/>
          </a:xfrm>
        </p:spPr>
        <p:txBody>
          <a:bodyPr/>
          <a:lstStyle/>
          <a:p>
            <a:r>
              <a:rPr lang="en-US" b="1" dirty="0"/>
              <a:t>Jesus Found </a:t>
            </a:r>
            <a:r>
              <a:rPr lang="en-US" b="1" i="1" dirty="0"/>
              <a:t>“Nothing But Leaves”</a:t>
            </a:r>
            <a:br>
              <a:rPr lang="en-US" dirty="0"/>
            </a:br>
            <a:r>
              <a:rPr lang="en-US" sz="2400" dirty="0"/>
              <a:t>(Mark 11:12-14)</a:t>
            </a:r>
            <a:endParaRPr lang="en-US" dirty="0"/>
          </a:p>
        </p:txBody>
      </p:sp>
      <p:sp>
        <p:nvSpPr>
          <p:cNvPr id="3" name="Content Placeholder 2"/>
          <p:cNvSpPr>
            <a:spLocks noGrp="1"/>
          </p:cNvSpPr>
          <p:nvPr>
            <p:ph idx="1"/>
          </p:nvPr>
        </p:nvSpPr>
        <p:spPr>
          <a:xfrm>
            <a:off x="1066800" y="1591056"/>
            <a:ext cx="10058400" cy="5175505"/>
          </a:xfrm>
        </p:spPr>
        <p:txBody>
          <a:bodyPr>
            <a:normAutofit/>
          </a:bodyPr>
          <a:lstStyle/>
          <a:p>
            <a:pPr marL="0" indent="0">
              <a:buNone/>
            </a:pPr>
            <a:r>
              <a:rPr lang="en-US" sz="3200" b="1" dirty="0"/>
              <a:t>What’s the point</a:t>
            </a:r>
            <a:r>
              <a:rPr lang="en-US" sz="3200" dirty="0"/>
              <a:t>? </a:t>
            </a:r>
            <a:r>
              <a:rPr lang="en-US" sz="3200" b="1" dirty="0"/>
              <a:t>Jesus expected “</a:t>
            </a:r>
            <a:r>
              <a:rPr lang="en-US" sz="3200" b="1" i="1" dirty="0"/>
              <a:t>fruit</a:t>
            </a:r>
            <a:r>
              <a:rPr lang="en-US" sz="3200" b="1" dirty="0"/>
              <a:t>”! </a:t>
            </a:r>
            <a:r>
              <a:rPr lang="en-US" sz="3200" dirty="0"/>
              <a:t>(John 15:1-7)</a:t>
            </a:r>
          </a:p>
          <a:p>
            <a:r>
              <a:rPr lang="en-US" sz="3200" b="1" dirty="0"/>
              <a:t>By reason of time</a:t>
            </a:r>
            <a:r>
              <a:rPr lang="en-US" sz="3200" dirty="0"/>
              <a:t>…  (Hebrews 5:12) “… </a:t>
            </a:r>
            <a:r>
              <a:rPr lang="en-US" sz="3200" b="1" i="1" dirty="0"/>
              <a:t>if it bears fruit next year, fine; but if not, cut it down</a:t>
            </a:r>
            <a:r>
              <a:rPr lang="en-US" sz="3200" dirty="0"/>
              <a:t>.” </a:t>
            </a:r>
            <a:br>
              <a:rPr lang="en-US" sz="3200" dirty="0"/>
            </a:br>
            <a:r>
              <a:rPr lang="en-US" sz="3200" dirty="0"/>
              <a:t>(Luke 13:6-9)</a:t>
            </a:r>
          </a:p>
          <a:p>
            <a:r>
              <a:rPr lang="en-US" sz="3200" b="1" dirty="0"/>
              <a:t>Consider the context</a:t>
            </a:r>
            <a:r>
              <a:rPr lang="en-US" sz="3200" dirty="0"/>
              <a:t>. John already called for </a:t>
            </a:r>
            <a:r>
              <a:rPr lang="en-US" sz="3200" b="1" dirty="0"/>
              <a:t>the fruit of repentance </a:t>
            </a:r>
            <a:r>
              <a:rPr lang="en-US" sz="3200" dirty="0"/>
              <a:t>(Matthew 3:7-10) and warned that failure would result in </a:t>
            </a:r>
            <a:r>
              <a:rPr lang="en-US" sz="3200" b="1" dirty="0"/>
              <a:t>their tree being cut down</a:t>
            </a:r>
            <a:r>
              <a:rPr lang="en-US" sz="3200" dirty="0"/>
              <a:t>.  Note that Jesus just had observed that they hadn’t changed. (Matthew 21:12-13; cf., John 2:13-16)</a:t>
            </a:r>
          </a:p>
        </p:txBody>
      </p:sp>
    </p:spTree>
    <p:extLst>
      <p:ext uri="{BB962C8B-B14F-4D97-AF65-F5344CB8AC3E}">
        <p14:creationId xmlns:p14="http://schemas.microsoft.com/office/powerpoint/2010/main" val="429305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39"/>
            <a:ext cx="10058400" cy="1188720"/>
          </a:xfrm>
        </p:spPr>
        <p:txBody>
          <a:bodyPr/>
          <a:lstStyle/>
          <a:p>
            <a:r>
              <a:rPr lang="en-US" b="1" dirty="0"/>
              <a:t>Jesus Found </a:t>
            </a:r>
            <a:r>
              <a:rPr lang="en-US" b="1" i="1" dirty="0"/>
              <a:t>“Nothing But Leaves”</a:t>
            </a:r>
            <a:br>
              <a:rPr lang="en-US" dirty="0"/>
            </a:br>
            <a:r>
              <a:rPr lang="en-US" sz="2400" dirty="0"/>
              <a:t>(Mark 11:12-14)</a:t>
            </a:r>
            <a:endParaRPr lang="en-US" dirty="0"/>
          </a:p>
        </p:txBody>
      </p:sp>
      <p:sp>
        <p:nvSpPr>
          <p:cNvPr id="3" name="Content Placeholder 2"/>
          <p:cNvSpPr>
            <a:spLocks noGrp="1"/>
          </p:cNvSpPr>
          <p:nvPr>
            <p:ph idx="1"/>
          </p:nvPr>
        </p:nvSpPr>
        <p:spPr>
          <a:xfrm>
            <a:off x="1066800" y="1591056"/>
            <a:ext cx="10058400" cy="5175505"/>
          </a:xfrm>
        </p:spPr>
        <p:txBody>
          <a:bodyPr>
            <a:normAutofit/>
          </a:bodyPr>
          <a:lstStyle/>
          <a:p>
            <a:pPr marL="0" indent="0">
              <a:buNone/>
            </a:pPr>
            <a:r>
              <a:rPr lang="en-US" sz="3200" b="1" dirty="0"/>
              <a:t>What’s the point</a:t>
            </a:r>
            <a:r>
              <a:rPr lang="en-US" sz="3200" dirty="0"/>
              <a:t>? </a:t>
            </a:r>
            <a:r>
              <a:rPr lang="en-US" sz="3200" b="1" dirty="0"/>
              <a:t>Jesus expected “</a:t>
            </a:r>
            <a:r>
              <a:rPr lang="en-US" sz="3200" b="1" i="1" dirty="0"/>
              <a:t>fruit</a:t>
            </a:r>
            <a:r>
              <a:rPr lang="en-US" sz="3200" b="1" dirty="0"/>
              <a:t>”! </a:t>
            </a:r>
            <a:r>
              <a:rPr lang="en-US" sz="3200" dirty="0"/>
              <a:t>(John 15:1-7)</a:t>
            </a:r>
          </a:p>
          <a:p>
            <a:r>
              <a:rPr lang="en-US" sz="3200" b="1" dirty="0"/>
              <a:t>Like salt that’s lost its’ savor</a:t>
            </a:r>
            <a:r>
              <a:rPr lang="en-US" sz="3200" dirty="0"/>
              <a:t>. (Matthew 5:13-16)</a:t>
            </a:r>
          </a:p>
          <a:p>
            <a:r>
              <a:rPr lang="en-US" sz="3200" b="1" dirty="0"/>
              <a:t>The one talent man had nothing but leaves</a:t>
            </a:r>
            <a:r>
              <a:rPr lang="en-US" sz="3200" dirty="0"/>
              <a:t>. (Matthew 25)</a:t>
            </a:r>
          </a:p>
        </p:txBody>
      </p:sp>
    </p:spTree>
    <p:extLst>
      <p:ext uri="{BB962C8B-B14F-4D97-AF65-F5344CB8AC3E}">
        <p14:creationId xmlns:p14="http://schemas.microsoft.com/office/powerpoint/2010/main" val="47772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Jesus Expect? </a:t>
            </a:r>
            <a:endParaRPr lang="en-US" dirty="0"/>
          </a:p>
        </p:txBody>
      </p:sp>
      <p:sp>
        <p:nvSpPr>
          <p:cNvPr id="3" name="Content Placeholder 2"/>
          <p:cNvSpPr>
            <a:spLocks noGrp="1"/>
          </p:cNvSpPr>
          <p:nvPr>
            <p:ph idx="1"/>
          </p:nvPr>
        </p:nvSpPr>
        <p:spPr/>
        <p:txBody>
          <a:bodyPr/>
          <a:lstStyle/>
          <a:p>
            <a:pPr marL="0" indent="0">
              <a:buNone/>
            </a:pPr>
            <a:r>
              <a:rPr lang="en-US" sz="3200" b="1" dirty="0"/>
              <a:t>To keep a humble heart unlike King Uzziah. </a:t>
            </a:r>
            <a:br>
              <a:rPr lang="en-US" sz="3200" b="1" dirty="0"/>
            </a:br>
            <a:r>
              <a:rPr lang="en-US" sz="3200" b="1" dirty="0"/>
              <a:t>(2 Chronicles 26:16-21)</a:t>
            </a:r>
            <a:endParaRPr lang="en-US" sz="3200" dirty="0"/>
          </a:p>
          <a:p>
            <a:r>
              <a:rPr lang="en-US" sz="3200" dirty="0"/>
              <a:t>We need to know and appreciate our role in God’s kingdom. (1 Corinthians 12; Ephesians 4; 1 Tim. 2 &amp; 3)</a:t>
            </a:r>
          </a:p>
        </p:txBody>
      </p:sp>
    </p:spTree>
    <p:extLst>
      <p:ext uri="{BB962C8B-B14F-4D97-AF65-F5344CB8AC3E}">
        <p14:creationId xmlns:p14="http://schemas.microsoft.com/office/powerpoint/2010/main" val="261539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Jesus Expect? </a:t>
            </a:r>
            <a:endParaRPr lang="en-US" dirty="0"/>
          </a:p>
        </p:txBody>
      </p:sp>
      <p:sp>
        <p:nvSpPr>
          <p:cNvPr id="3" name="Content Placeholder 2"/>
          <p:cNvSpPr>
            <a:spLocks noGrp="1"/>
          </p:cNvSpPr>
          <p:nvPr>
            <p:ph idx="1"/>
          </p:nvPr>
        </p:nvSpPr>
        <p:spPr/>
        <p:txBody>
          <a:bodyPr/>
          <a:lstStyle/>
          <a:p>
            <a:pPr marL="0" indent="0">
              <a:buNone/>
            </a:pPr>
            <a:r>
              <a:rPr lang="en-US" sz="3200" dirty="0"/>
              <a:t>To</a:t>
            </a:r>
            <a:r>
              <a:rPr lang="en-US" sz="3200" b="1" dirty="0"/>
              <a:t> “</a:t>
            </a:r>
            <a:r>
              <a:rPr lang="en-US" sz="3200" b="1" i="1" dirty="0"/>
              <a:t>order our ways before the Lord our God</a:t>
            </a:r>
            <a:r>
              <a:rPr lang="en-US" sz="3200" b="1" dirty="0"/>
              <a:t>”. (2 Chronicles 27:6)</a:t>
            </a:r>
            <a:endParaRPr lang="en-US" sz="3200" dirty="0"/>
          </a:p>
          <a:p>
            <a:r>
              <a:rPr lang="en-US" sz="3200" dirty="0"/>
              <a:t>What does that mean? </a:t>
            </a:r>
          </a:p>
          <a:p>
            <a:r>
              <a:rPr lang="en-US" sz="3200" dirty="0"/>
              <a:t>First “</a:t>
            </a:r>
            <a:r>
              <a:rPr lang="en-US" sz="3200" b="1" i="1" dirty="0"/>
              <a:t>give ourselves to the Lord</a:t>
            </a:r>
            <a:r>
              <a:rPr lang="en-US" sz="3200" dirty="0"/>
              <a:t>”. (2 Corinthians 8:5)</a:t>
            </a:r>
            <a:endParaRPr lang="en-US" sz="2800" i="1" dirty="0"/>
          </a:p>
        </p:txBody>
      </p:sp>
    </p:spTree>
    <p:extLst>
      <p:ext uri="{BB962C8B-B14F-4D97-AF65-F5344CB8AC3E}">
        <p14:creationId xmlns:p14="http://schemas.microsoft.com/office/powerpoint/2010/main" val="183322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Jesus Expect? </a:t>
            </a:r>
            <a:br>
              <a:rPr lang="en-US" b="1" dirty="0"/>
            </a:br>
            <a:r>
              <a:rPr lang="en-US" sz="2400" dirty="0"/>
              <a:t>(Mark 11:13)</a:t>
            </a:r>
            <a:endParaRPr lang="en-US" dirty="0"/>
          </a:p>
        </p:txBody>
      </p:sp>
      <p:sp>
        <p:nvSpPr>
          <p:cNvPr id="3" name="Content Placeholder 2"/>
          <p:cNvSpPr>
            <a:spLocks noGrp="1"/>
          </p:cNvSpPr>
          <p:nvPr>
            <p:ph idx="1"/>
          </p:nvPr>
        </p:nvSpPr>
        <p:spPr/>
        <p:txBody>
          <a:bodyPr/>
          <a:lstStyle/>
          <a:p>
            <a:pPr marL="0" indent="0">
              <a:buNone/>
            </a:pPr>
            <a:r>
              <a:rPr lang="en-US" sz="3200" dirty="0"/>
              <a:t>To</a:t>
            </a:r>
            <a:r>
              <a:rPr lang="en-US" sz="3200" b="1" dirty="0"/>
              <a:t> “</a:t>
            </a:r>
            <a:r>
              <a:rPr lang="en-US" sz="3200" b="1" i="1" dirty="0"/>
              <a:t>learn from our adversity</a:t>
            </a:r>
            <a:r>
              <a:rPr lang="en-US" sz="3200" b="1" dirty="0"/>
              <a:t>” unlike King Ahaz. </a:t>
            </a:r>
            <a:br>
              <a:rPr lang="en-US" sz="3200" b="1" dirty="0"/>
            </a:br>
            <a:r>
              <a:rPr lang="en-US" sz="3200" b="1" dirty="0"/>
              <a:t>(2 Chronicles 28:22)</a:t>
            </a:r>
            <a:endParaRPr lang="en-US" sz="3200" dirty="0"/>
          </a:p>
          <a:p>
            <a:r>
              <a:rPr lang="en-US" sz="3200" dirty="0"/>
              <a:t>To grow in our self-control or self-restraint. (vs. 19)</a:t>
            </a:r>
          </a:p>
          <a:p>
            <a:r>
              <a:rPr lang="en-US" sz="3200" dirty="0"/>
              <a:t>God can use adversity to try to get us to seek Him. </a:t>
            </a:r>
          </a:p>
        </p:txBody>
      </p:sp>
    </p:spTree>
    <p:extLst>
      <p:ext uri="{BB962C8B-B14F-4D97-AF65-F5344CB8AC3E}">
        <p14:creationId xmlns:p14="http://schemas.microsoft.com/office/powerpoint/2010/main" val="100210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Jesus Expect? </a:t>
            </a:r>
            <a:endParaRPr lang="en-US" dirty="0"/>
          </a:p>
        </p:txBody>
      </p:sp>
      <p:sp>
        <p:nvSpPr>
          <p:cNvPr id="3" name="Content Placeholder 2"/>
          <p:cNvSpPr>
            <a:spLocks noGrp="1"/>
          </p:cNvSpPr>
          <p:nvPr>
            <p:ph idx="1"/>
          </p:nvPr>
        </p:nvSpPr>
        <p:spPr/>
        <p:txBody>
          <a:bodyPr>
            <a:normAutofit/>
          </a:bodyPr>
          <a:lstStyle/>
          <a:p>
            <a:r>
              <a:rPr lang="en-US" sz="3200" b="1" dirty="0"/>
              <a:t>To volunteer our service unto Him</a:t>
            </a:r>
            <a:r>
              <a:rPr lang="en-US" sz="3200" dirty="0"/>
              <a:t>. To cry out, “</a:t>
            </a:r>
            <a:r>
              <a:rPr lang="en-US" sz="3200" b="1" i="1" dirty="0"/>
              <a:t>Here I am, send me!” </a:t>
            </a:r>
            <a:r>
              <a:rPr lang="en-US" sz="3200" dirty="0"/>
              <a:t>(Isaiah 6:8; cf., Exodus 4:13)</a:t>
            </a:r>
          </a:p>
        </p:txBody>
      </p:sp>
    </p:spTree>
    <p:extLst>
      <p:ext uri="{BB962C8B-B14F-4D97-AF65-F5344CB8AC3E}">
        <p14:creationId xmlns:p14="http://schemas.microsoft.com/office/powerpoint/2010/main" val="114951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Jesus Expect? </a:t>
            </a:r>
            <a:endParaRPr lang="en-US" dirty="0"/>
          </a:p>
        </p:txBody>
      </p:sp>
      <p:sp>
        <p:nvSpPr>
          <p:cNvPr id="3" name="Content Placeholder 2"/>
          <p:cNvSpPr>
            <a:spLocks noGrp="1"/>
          </p:cNvSpPr>
          <p:nvPr>
            <p:ph idx="1"/>
          </p:nvPr>
        </p:nvSpPr>
        <p:spPr/>
        <p:txBody>
          <a:bodyPr>
            <a:normAutofit/>
          </a:bodyPr>
          <a:lstStyle/>
          <a:p>
            <a:r>
              <a:rPr lang="en-US" sz="3200" b="1" dirty="0"/>
              <a:t>Obedience to the gospel. </a:t>
            </a:r>
            <a:r>
              <a:rPr lang="en-US" sz="3200" dirty="0"/>
              <a:t>(Mark 16:15-16)</a:t>
            </a:r>
          </a:p>
          <a:p>
            <a:r>
              <a:rPr lang="en-US" sz="3200" b="1" dirty="0"/>
              <a:t>Acknowledge of our sin and true repentance. </a:t>
            </a:r>
            <a:br>
              <a:rPr lang="en-US" sz="3200" b="1" dirty="0"/>
            </a:br>
            <a:r>
              <a:rPr lang="en-US" sz="3200" dirty="0"/>
              <a:t>(1 John 1:7-9)</a:t>
            </a:r>
          </a:p>
        </p:txBody>
      </p:sp>
    </p:spTree>
    <p:extLst>
      <p:ext uri="{BB962C8B-B14F-4D97-AF65-F5344CB8AC3E}">
        <p14:creationId xmlns:p14="http://schemas.microsoft.com/office/powerpoint/2010/main" val="261493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804354"/>
          </a:xfrm>
        </p:spPr>
        <p:txBody>
          <a:bodyPr/>
          <a:lstStyle/>
          <a:p>
            <a:r>
              <a:rPr lang="en-US" b="1" dirty="0"/>
              <a:t>Isaiah Chapter 5</a:t>
            </a:r>
          </a:p>
        </p:txBody>
      </p:sp>
      <p:sp>
        <p:nvSpPr>
          <p:cNvPr id="3" name="Content Placeholder 2"/>
          <p:cNvSpPr>
            <a:spLocks noGrp="1"/>
          </p:cNvSpPr>
          <p:nvPr>
            <p:ph idx="1"/>
          </p:nvPr>
        </p:nvSpPr>
        <p:spPr>
          <a:xfrm>
            <a:off x="1066800" y="1517904"/>
            <a:ext cx="10058400" cy="4882578"/>
          </a:xfrm>
        </p:spPr>
        <p:txBody>
          <a:bodyPr>
            <a:normAutofit/>
          </a:bodyPr>
          <a:lstStyle/>
          <a:p>
            <a:r>
              <a:rPr lang="en-US" sz="2800" dirty="0"/>
              <a:t>Chapter 5 believed by many to have been written at the end of </a:t>
            </a:r>
            <a:r>
              <a:rPr lang="en-US" sz="2800" b="1" dirty="0"/>
              <a:t>Jotham's reign or beginning of Ahaz </a:t>
            </a:r>
            <a:r>
              <a:rPr lang="en-US" sz="2800" dirty="0"/>
              <a:t>during a time of great material prosperity..</a:t>
            </a:r>
          </a:p>
          <a:p>
            <a:r>
              <a:rPr lang="en-US" sz="2800" dirty="0"/>
              <a:t>In poetic verbiage, the prophet </a:t>
            </a:r>
            <a:r>
              <a:rPr lang="en-US" sz="2800" b="1" dirty="0"/>
              <a:t>“sings” a song of how God had loved and blessed His people</a:t>
            </a:r>
            <a:r>
              <a:rPr lang="en-US" sz="2800" dirty="0"/>
              <a:t> with expectations of their devotion and righteousness and their utter rejection of His rule.</a:t>
            </a:r>
          </a:p>
          <a:p>
            <a:r>
              <a:rPr lang="en-US" sz="2800" dirty="0"/>
              <a:t>The imagery of a “</a:t>
            </a:r>
            <a:r>
              <a:rPr lang="en-US" sz="2800" b="1" i="1" dirty="0"/>
              <a:t>beautiful vineyard on a fertile hill</a:t>
            </a:r>
            <a:r>
              <a:rPr lang="en-US" sz="2800" dirty="0"/>
              <a:t>” (vs. 1). The land of Canaan though is a rocky landscape that would require extensive work to build the vineyard described in vs. 2. </a:t>
            </a:r>
          </a:p>
          <a:p>
            <a:r>
              <a:rPr lang="en-US" sz="2800" dirty="0"/>
              <a:t>A prompt to consider all God had done for His people. </a:t>
            </a:r>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804354"/>
          </a:xfrm>
        </p:spPr>
        <p:txBody>
          <a:bodyPr/>
          <a:lstStyle/>
          <a:p>
            <a:r>
              <a:rPr lang="en-US" b="1" dirty="0"/>
              <a:t>Isaiah Chapter 5</a:t>
            </a:r>
          </a:p>
        </p:txBody>
      </p:sp>
      <p:sp>
        <p:nvSpPr>
          <p:cNvPr id="3" name="Content Placeholder 2"/>
          <p:cNvSpPr>
            <a:spLocks noGrp="1"/>
          </p:cNvSpPr>
          <p:nvPr>
            <p:ph idx="1"/>
          </p:nvPr>
        </p:nvSpPr>
        <p:spPr>
          <a:xfrm>
            <a:off x="1066800" y="1517904"/>
            <a:ext cx="10058400" cy="4882578"/>
          </a:xfrm>
        </p:spPr>
        <p:txBody>
          <a:bodyPr>
            <a:normAutofit/>
          </a:bodyPr>
          <a:lstStyle/>
          <a:p>
            <a:r>
              <a:rPr lang="en-US" sz="3200" b="1" dirty="0"/>
              <a:t>Verse 3</a:t>
            </a:r>
            <a:r>
              <a:rPr lang="en-US" sz="3200" dirty="0"/>
              <a:t>, Isaiah calls for God’s people to judge between God and His vineyard.</a:t>
            </a:r>
          </a:p>
          <a:p>
            <a:r>
              <a:rPr lang="en-US" sz="3200" dirty="0"/>
              <a:t>God then asks in verse 4, </a:t>
            </a:r>
            <a:r>
              <a:rPr lang="en-US" sz="3200" b="1" i="1" dirty="0"/>
              <a:t>“What more was there to do for My vineyard that I have not done in it? Why, when I expected it to produce good grapes did it produce worthless ones?” </a:t>
            </a:r>
          </a:p>
          <a:p>
            <a:r>
              <a:rPr lang="en-US" sz="3200" dirty="0"/>
              <a:t>God had done everything He could to bless His people and He “</a:t>
            </a:r>
            <a:r>
              <a:rPr lang="en-US" sz="3200" b="1" i="1" dirty="0"/>
              <a:t>expected</a:t>
            </a:r>
            <a:r>
              <a:rPr lang="en-US" sz="3200" dirty="0"/>
              <a:t>” good grapes…</a:t>
            </a:r>
          </a:p>
        </p:txBody>
      </p:sp>
    </p:spTree>
    <p:extLst>
      <p:ext uri="{BB962C8B-B14F-4D97-AF65-F5344CB8AC3E}">
        <p14:creationId xmlns:p14="http://schemas.microsoft.com/office/powerpoint/2010/main" val="374638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Did God Do For The Israelites?</a:t>
            </a:r>
          </a:p>
        </p:txBody>
      </p:sp>
      <p:sp>
        <p:nvSpPr>
          <p:cNvPr id="3" name="Content Placeholder 2"/>
          <p:cNvSpPr>
            <a:spLocks noGrp="1"/>
          </p:cNvSpPr>
          <p:nvPr>
            <p:ph idx="1"/>
          </p:nvPr>
        </p:nvSpPr>
        <p:spPr>
          <a:xfrm>
            <a:off x="1066800" y="1905000"/>
            <a:ext cx="10235184" cy="4678680"/>
          </a:xfrm>
        </p:spPr>
        <p:txBody>
          <a:bodyPr>
            <a:normAutofit/>
          </a:bodyPr>
          <a:lstStyle/>
          <a:p>
            <a:r>
              <a:rPr lang="en-US" sz="3200" b="1" dirty="0"/>
              <a:t>God led them to the Promised Land </a:t>
            </a:r>
            <a:br>
              <a:rPr lang="en-US" sz="3200" b="1" dirty="0"/>
            </a:br>
            <a:r>
              <a:rPr lang="en-US" sz="3200" dirty="0"/>
              <a:t>(Deuteronomy 8:11ff; 32:6-14) and </a:t>
            </a:r>
            <a:r>
              <a:rPr lang="en-US" sz="3200" b="1" dirty="0"/>
              <a:t>fought for them</a:t>
            </a:r>
            <a:r>
              <a:rPr lang="en-US" sz="3200" dirty="0"/>
              <a:t>. (Joshua 24)</a:t>
            </a:r>
          </a:p>
          <a:p>
            <a:r>
              <a:rPr lang="en-US" sz="3200" b="1" dirty="0"/>
              <a:t>He established a covenant relationship with them as “His people” and He was to be “their God”.</a:t>
            </a:r>
            <a:r>
              <a:rPr lang="en-US" sz="3200" dirty="0"/>
              <a:t> </a:t>
            </a:r>
            <a:br>
              <a:rPr lang="en-US" sz="3200" dirty="0"/>
            </a:br>
            <a:r>
              <a:rPr lang="en-US" sz="3200" dirty="0"/>
              <a:t>(Exodus 6:7)</a:t>
            </a:r>
          </a:p>
        </p:txBody>
      </p:sp>
    </p:spTree>
    <p:extLst>
      <p:ext uri="{BB962C8B-B14F-4D97-AF65-F5344CB8AC3E}">
        <p14:creationId xmlns:p14="http://schemas.microsoft.com/office/powerpoint/2010/main" val="307168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804354"/>
          </a:xfrm>
        </p:spPr>
        <p:txBody>
          <a:bodyPr/>
          <a:lstStyle/>
          <a:p>
            <a:r>
              <a:rPr lang="en-US" b="1" dirty="0"/>
              <a:t>God’s Expectations</a:t>
            </a:r>
          </a:p>
        </p:txBody>
      </p:sp>
      <p:sp>
        <p:nvSpPr>
          <p:cNvPr id="3" name="Content Placeholder 2"/>
          <p:cNvSpPr>
            <a:spLocks noGrp="1"/>
          </p:cNvSpPr>
          <p:nvPr>
            <p:ph idx="1"/>
          </p:nvPr>
        </p:nvSpPr>
        <p:spPr>
          <a:xfrm>
            <a:off x="1066800" y="1517904"/>
            <a:ext cx="10271760" cy="4882578"/>
          </a:xfrm>
        </p:spPr>
        <p:txBody>
          <a:bodyPr>
            <a:normAutofit/>
          </a:bodyPr>
          <a:lstStyle/>
          <a:p>
            <a:r>
              <a:rPr lang="en-US" sz="3200" dirty="0"/>
              <a:t>Jesus used the same parable in Matthew 21:33-41 to call upon the rulers of the Jews in His day to also make a judgment after failing to “</a:t>
            </a:r>
            <a:r>
              <a:rPr lang="en-US" sz="3200" b="1" i="1" dirty="0"/>
              <a:t>receive his produce</a:t>
            </a:r>
            <a:r>
              <a:rPr lang="en-US" sz="3200" dirty="0"/>
              <a:t>”. (vs. 34)</a:t>
            </a:r>
          </a:p>
          <a:p>
            <a:r>
              <a:rPr lang="en-US" sz="3200" b="1" dirty="0"/>
              <a:t>The chief  priests and the Pharisees understood</a:t>
            </a:r>
            <a:r>
              <a:rPr lang="en-US" sz="3200" dirty="0"/>
              <a:t> but would not change. (vs. 45-46) Will we? </a:t>
            </a:r>
          </a:p>
          <a:p>
            <a:r>
              <a:rPr lang="en-US" sz="3200" dirty="0"/>
              <a:t>The same idea is also expressed in </a:t>
            </a:r>
            <a:r>
              <a:rPr lang="en-US" sz="3200" b="1" dirty="0"/>
              <a:t>the parable of the talents </a:t>
            </a:r>
            <a:r>
              <a:rPr lang="en-US" sz="3200" dirty="0"/>
              <a:t>in Matthew 25:14-30 with the “expectation” that we use what God has blessed us with for His glory. Note the one talent man.</a:t>
            </a:r>
          </a:p>
        </p:txBody>
      </p:sp>
    </p:spTree>
    <p:extLst>
      <p:ext uri="{BB962C8B-B14F-4D97-AF65-F5344CB8AC3E}">
        <p14:creationId xmlns:p14="http://schemas.microsoft.com/office/powerpoint/2010/main" val="6380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buNone/>
            </a:pPr>
            <a:r>
              <a:rPr lang="en-US" sz="4000" b="1" dirty="0"/>
              <a:t>What is He expecting?</a:t>
            </a:r>
          </a:p>
        </p:txBody>
      </p:sp>
      <p:sp>
        <p:nvSpPr>
          <p:cNvPr id="3" name="Content Placeholder 2"/>
          <p:cNvSpPr>
            <a:spLocks noGrp="1"/>
          </p:cNvSpPr>
          <p:nvPr>
            <p:ph idx="1"/>
          </p:nvPr>
        </p:nvSpPr>
        <p:spPr>
          <a:xfrm>
            <a:off x="1066800" y="1905000"/>
            <a:ext cx="10235184" cy="4678680"/>
          </a:xfrm>
        </p:spPr>
        <p:txBody>
          <a:bodyPr>
            <a:normAutofit/>
          </a:bodyPr>
          <a:lstStyle/>
          <a:p>
            <a:r>
              <a:rPr lang="en-US" sz="3200" b="1" dirty="0"/>
              <a:t>Loyalty? Faithfulness? Obedience?</a:t>
            </a:r>
          </a:p>
          <a:p>
            <a:r>
              <a:rPr lang="en-US" sz="3200" dirty="0"/>
              <a:t>Consider King Hezekiah who God expected some “</a:t>
            </a:r>
            <a:r>
              <a:rPr lang="en-US" sz="3200" b="1" i="1" dirty="0"/>
              <a:t>return for the benefit he received</a:t>
            </a:r>
            <a:r>
              <a:rPr lang="en-US" sz="3200" dirty="0"/>
              <a:t>” when God extended his life. (2 Chron. 32:25; cf., Philippians 1:25)</a:t>
            </a:r>
          </a:p>
          <a:p>
            <a:r>
              <a:rPr lang="en-US" sz="3200" b="1" dirty="0"/>
              <a:t>Consider the demon possessed man Jesus healed</a:t>
            </a:r>
            <a:r>
              <a:rPr lang="en-US" sz="3200" dirty="0"/>
              <a:t>. (Luke 8:39; cf., Luke 17:17-18)</a:t>
            </a:r>
          </a:p>
        </p:txBody>
      </p:sp>
    </p:spTree>
    <p:extLst>
      <p:ext uri="{BB962C8B-B14F-4D97-AF65-F5344CB8AC3E}">
        <p14:creationId xmlns:p14="http://schemas.microsoft.com/office/powerpoint/2010/main" val="148238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767778"/>
          </a:xfrm>
        </p:spPr>
        <p:txBody>
          <a:bodyPr/>
          <a:lstStyle/>
          <a:p>
            <a:r>
              <a:rPr lang="en-US" b="1" dirty="0"/>
              <a:t>The “Woes” For Not Bearing Fruit</a:t>
            </a:r>
          </a:p>
        </p:txBody>
      </p:sp>
      <p:sp>
        <p:nvSpPr>
          <p:cNvPr id="3" name="Content Placeholder 2"/>
          <p:cNvSpPr>
            <a:spLocks noGrp="1"/>
          </p:cNvSpPr>
          <p:nvPr>
            <p:ph idx="1"/>
          </p:nvPr>
        </p:nvSpPr>
        <p:spPr>
          <a:xfrm>
            <a:off x="1066800" y="1591056"/>
            <a:ext cx="10326624" cy="4581145"/>
          </a:xfrm>
        </p:spPr>
        <p:txBody>
          <a:bodyPr>
            <a:normAutofit/>
          </a:bodyPr>
          <a:lstStyle/>
          <a:p>
            <a:pPr marL="0" indent="0">
              <a:lnSpc>
                <a:spcPct val="100000"/>
              </a:lnSpc>
              <a:spcBef>
                <a:spcPts val="600"/>
              </a:spcBef>
              <a:buNone/>
            </a:pPr>
            <a:r>
              <a:rPr lang="en-US" sz="3200" b="1" dirty="0"/>
              <a:t>Woe to the greedy. </a:t>
            </a:r>
            <a:r>
              <a:rPr lang="en-US" sz="3200" dirty="0"/>
              <a:t>(</a:t>
            </a:r>
            <a:r>
              <a:rPr lang="en-US" sz="3200" dirty="0">
                <a:solidFill>
                  <a:srgbClr val="002060"/>
                </a:solidFill>
              </a:rPr>
              <a:t>vs. 8</a:t>
            </a:r>
            <a:r>
              <a:rPr lang="en-US" sz="3200" dirty="0"/>
              <a:t>; cf., Micah 2:2)</a:t>
            </a:r>
          </a:p>
          <a:p>
            <a:pPr>
              <a:lnSpc>
                <a:spcPct val="100000"/>
              </a:lnSpc>
              <a:spcBef>
                <a:spcPts val="600"/>
              </a:spcBef>
            </a:pPr>
            <a:r>
              <a:rPr lang="en-US" sz="3200" dirty="0"/>
              <a:t>It will be vanity. (vs. 9-10)</a:t>
            </a:r>
          </a:p>
          <a:p>
            <a:pPr marL="0" indent="0">
              <a:lnSpc>
                <a:spcPct val="100000"/>
              </a:lnSpc>
              <a:spcBef>
                <a:spcPts val="600"/>
              </a:spcBef>
              <a:buNone/>
            </a:pPr>
            <a:r>
              <a:rPr lang="en-US" sz="3200" b="1" dirty="0"/>
              <a:t>Woe to those who </a:t>
            </a:r>
            <a:r>
              <a:rPr lang="en-US" sz="3200" b="1"/>
              <a:t>are aren’t sober</a:t>
            </a:r>
            <a:r>
              <a:rPr lang="en-US" sz="3200" dirty="0"/>
              <a:t>. (</a:t>
            </a:r>
            <a:r>
              <a:rPr lang="en-US" sz="3200" dirty="0">
                <a:solidFill>
                  <a:srgbClr val="002060"/>
                </a:solidFill>
              </a:rPr>
              <a:t>vs. 11-12</a:t>
            </a:r>
            <a:r>
              <a:rPr lang="en-US" sz="3200" dirty="0"/>
              <a:t>)</a:t>
            </a:r>
          </a:p>
          <a:p>
            <a:pPr>
              <a:lnSpc>
                <a:spcPct val="100000"/>
              </a:lnSpc>
              <a:spcBef>
                <a:spcPts val="600"/>
              </a:spcBef>
            </a:pPr>
            <a:r>
              <a:rPr lang="en-US" sz="3200" dirty="0"/>
              <a:t>To the </a:t>
            </a:r>
            <a:r>
              <a:rPr lang="en-US" sz="3200" b="1" dirty="0"/>
              <a:t>neglect of God’s will</a:t>
            </a:r>
            <a:r>
              <a:rPr lang="en-US" sz="3200" dirty="0"/>
              <a:t>/law. (vs. 12; </a:t>
            </a:r>
            <a:br>
              <a:rPr lang="en-US" sz="3200" dirty="0"/>
            </a:br>
            <a:r>
              <a:rPr lang="en-US" sz="3200" dirty="0"/>
              <a:t>cf., Ephesians 5:15-19; 1 Peter 4:1-3)</a:t>
            </a:r>
          </a:p>
          <a:p>
            <a:pPr>
              <a:lnSpc>
                <a:spcPct val="100000"/>
              </a:lnSpc>
              <a:spcBef>
                <a:spcPts val="600"/>
              </a:spcBef>
            </a:pPr>
            <a:r>
              <a:rPr lang="en-US" sz="3200" dirty="0"/>
              <a:t>They will go into exile for their </a:t>
            </a:r>
            <a:r>
              <a:rPr lang="en-US" sz="3200" b="1" dirty="0"/>
              <a:t>lack of knowledge</a:t>
            </a:r>
            <a:r>
              <a:rPr lang="en-US" sz="3200" dirty="0"/>
              <a:t>.  (Hosea 4:6)</a:t>
            </a:r>
          </a:p>
        </p:txBody>
      </p:sp>
    </p:spTree>
    <p:extLst>
      <p:ext uri="{BB962C8B-B14F-4D97-AF65-F5344CB8AC3E}">
        <p14:creationId xmlns:p14="http://schemas.microsoft.com/office/powerpoint/2010/main" val="142102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767778"/>
          </a:xfrm>
        </p:spPr>
        <p:txBody>
          <a:bodyPr/>
          <a:lstStyle/>
          <a:p>
            <a:r>
              <a:rPr lang="en-US" b="1" dirty="0"/>
              <a:t>The “Woes” For Not Bearing Fruit</a:t>
            </a:r>
          </a:p>
        </p:txBody>
      </p:sp>
      <p:sp>
        <p:nvSpPr>
          <p:cNvPr id="3" name="Content Placeholder 2"/>
          <p:cNvSpPr>
            <a:spLocks noGrp="1"/>
          </p:cNvSpPr>
          <p:nvPr>
            <p:ph idx="1"/>
          </p:nvPr>
        </p:nvSpPr>
        <p:spPr>
          <a:xfrm>
            <a:off x="1066800" y="1591056"/>
            <a:ext cx="10692384" cy="4581145"/>
          </a:xfrm>
        </p:spPr>
        <p:txBody>
          <a:bodyPr>
            <a:normAutofit/>
          </a:bodyPr>
          <a:lstStyle/>
          <a:p>
            <a:pPr marL="0" indent="0">
              <a:lnSpc>
                <a:spcPct val="100000"/>
              </a:lnSpc>
              <a:spcBef>
                <a:spcPts val="600"/>
              </a:spcBef>
              <a:buNone/>
            </a:pPr>
            <a:r>
              <a:rPr lang="en-US" sz="3200" b="1" dirty="0"/>
              <a:t>Woe to those practice deceit while enslaved to, and entangled in, sin</a:t>
            </a:r>
            <a:r>
              <a:rPr lang="en-US" sz="3200" dirty="0"/>
              <a:t>.  (</a:t>
            </a:r>
            <a:r>
              <a:rPr lang="en-US" sz="3200" dirty="0">
                <a:solidFill>
                  <a:srgbClr val="002060"/>
                </a:solidFill>
              </a:rPr>
              <a:t>vs. 18</a:t>
            </a:r>
            <a:r>
              <a:rPr lang="en-US" sz="3200" dirty="0"/>
              <a:t>,  cf., Romans 6:12ff)</a:t>
            </a:r>
          </a:p>
          <a:p>
            <a:pPr>
              <a:lnSpc>
                <a:spcPct val="100000"/>
              </a:lnSpc>
              <a:spcBef>
                <a:spcPts val="600"/>
              </a:spcBef>
            </a:pPr>
            <a:r>
              <a:rPr lang="en-US" sz="3200" dirty="0"/>
              <a:t>Making a mockery of divine judgment. (vs. 19; 2 Peter 3)</a:t>
            </a:r>
          </a:p>
          <a:p>
            <a:pPr marL="0" indent="0">
              <a:lnSpc>
                <a:spcPct val="100000"/>
              </a:lnSpc>
              <a:spcBef>
                <a:spcPts val="600"/>
              </a:spcBef>
              <a:buNone/>
            </a:pPr>
            <a:r>
              <a:rPr lang="en-US" sz="3200" b="1" dirty="0"/>
              <a:t>Woe to those who pervert/distort righteousness. </a:t>
            </a:r>
            <a:r>
              <a:rPr lang="en-US" sz="3200" dirty="0"/>
              <a:t>(</a:t>
            </a:r>
            <a:r>
              <a:rPr lang="en-US" sz="3200" dirty="0">
                <a:solidFill>
                  <a:srgbClr val="002060"/>
                </a:solidFill>
              </a:rPr>
              <a:t>vs. 20</a:t>
            </a:r>
            <a:r>
              <a:rPr lang="en-US" sz="3200" dirty="0"/>
              <a:t>)</a:t>
            </a:r>
          </a:p>
          <a:p>
            <a:pPr>
              <a:lnSpc>
                <a:spcPct val="100000"/>
              </a:lnSpc>
              <a:spcBef>
                <a:spcPts val="600"/>
              </a:spcBef>
            </a:pPr>
            <a:r>
              <a:rPr lang="en-US" sz="3200" dirty="0"/>
              <a:t>Disregard for the Lord’s </a:t>
            </a:r>
            <a:r>
              <a:rPr lang="en-US" sz="3200" b="1" dirty="0"/>
              <a:t>ancient paths</a:t>
            </a:r>
            <a:r>
              <a:rPr lang="en-US" sz="3200" dirty="0"/>
              <a:t>. (Jeremiah 6:16)</a:t>
            </a:r>
          </a:p>
          <a:p>
            <a:pPr>
              <a:lnSpc>
                <a:spcPct val="100000"/>
              </a:lnSpc>
              <a:spcBef>
                <a:spcPts val="600"/>
              </a:spcBef>
            </a:pPr>
            <a:r>
              <a:rPr lang="en-US" sz="3200" dirty="0"/>
              <a:t>Those who mock God will mock His standards of right/wrong.</a:t>
            </a:r>
          </a:p>
        </p:txBody>
      </p:sp>
    </p:spTree>
    <p:extLst>
      <p:ext uri="{BB962C8B-B14F-4D97-AF65-F5344CB8AC3E}">
        <p14:creationId xmlns:p14="http://schemas.microsoft.com/office/powerpoint/2010/main" val="386208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767778"/>
          </a:xfrm>
        </p:spPr>
        <p:txBody>
          <a:bodyPr/>
          <a:lstStyle/>
          <a:p>
            <a:r>
              <a:rPr lang="en-US" b="1" dirty="0"/>
              <a:t>The “Woes” For Not Bearing Fruit</a:t>
            </a:r>
          </a:p>
        </p:txBody>
      </p:sp>
      <p:sp>
        <p:nvSpPr>
          <p:cNvPr id="3" name="Content Placeholder 2"/>
          <p:cNvSpPr>
            <a:spLocks noGrp="1"/>
          </p:cNvSpPr>
          <p:nvPr>
            <p:ph idx="1"/>
          </p:nvPr>
        </p:nvSpPr>
        <p:spPr>
          <a:xfrm>
            <a:off x="1066800" y="1591056"/>
            <a:ext cx="10326624" cy="4581145"/>
          </a:xfrm>
        </p:spPr>
        <p:txBody>
          <a:bodyPr>
            <a:normAutofit/>
          </a:bodyPr>
          <a:lstStyle/>
          <a:p>
            <a:pPr marL="0" indent="0">
              <a:lnSpc>
                <a:spcPct val="100000"/>
              </a:lnSpc>
              <a:spcBef>
                <a:spcPts val="600"/>
              </a:spcBef>
              <a:buNone/>
            </a:pPr>
            <a:r>
              <a:rPr lang="en-US" sz="3200" b="1" dirty="0"/>
              <a:t>Woe to those who are conceited &amp; arrogant</a:t>
            </a:r>
            <a:r>
              <a:rPr lang="en-US" sz="3200" dirty="0"/>
              <a:t>. (</a:t>
            </a:r>
            <a:r>
              <a:rPr lang="en-US" sz="3200" dirty="0">
                <a:solidFill>
                  <a:srgbClr val="002060"/>
                </a:solidFill>
              </a:rPr>
              <a:t>vs. 21</a:t>
            </a:r>
            <a:r>
              <a:rPr lang="en-US" sz="3200" dirty="0"/>
              <a:t>)</a:t>
            </a:r>
          </a:p>
          <a:p>
            <a:pPr>
              <a:lnSpc>
                <a:spcPct val="100000"/>
              </a:lnSpc>
              <a:spcBef>
                <a:spcPts val="600"/>
              </a:spcBef>
            </a:pPr>
            <a:r>
              <a:rPr lang="en-US" sz="3200" dirty="0"/>
              <a:t>God’s call to humility.</a:t>
            </a:r>
          </a:p>
          <a:p>
            <a:pPr marL="0" indent="0">
              <a:lnSpc>
                <a:spcPct val="100000"/>
              </a:lnSpc>
              <a:spcBef>
                <a:spcPts val="600"/>
              </a:spcBef>
              <a:buNone/>
            </a:pPr>
            <a:r>
              <a:rPr lang="en-US" sz="3200" b="1" dirty="0"/>
              <a:t>Woe to those practice deceit while enslaved to, and entangled in, sin</a:t>
            </a:r>
            <a:r>
              <a:rPr lang="en-US" sz="3200" dirty="0"/>
              <a:t>.  (</a:t>
            </a:r>
            <a:r>
              <a:rPr lang="en-US" sz="3200" dirty="0">
                <a:solidFill>
                  <a:srgbClr val="002060"/>
                </a:solidFill>
              </a:rPr>
              <a:t>vs. 18</a:t>
            </a:r>
            <a:r>
              <a:rPr lang="en-US" sz="3200" dirty="0"/>
              <a:t>,  cf., Romans 6:12ff)</a:t>
            </a:r>
          </a:p>
          <a:p>
            <a:pPr>
              <a:lnSpc>
                <a:spcPct val="100000"/>
              </a:lnSpc>
              <a:spcBef>
                <a:spcPts val="600"/>
              </a:spcBef>
            </a:pPr>
            <a:r>
              <a:rPr lang="en-US" sz="3200" dirty="0"/>
              <a:t>Making a mockery of divine judgment. (vs. 19; 2 Peter 3)</a:t>
            </a:r>
          </a:p>
        </p:txBody>
      </p:sp>
    </p:spTree>
    <p:extLst>
      <p:ext uri="{BB962C8B-B14F-4D97-AF65-F5344CB8AC3E}">
        <p14:creationId xmlns:p14="http://schemas.microsoft.com/office/powerpoint/2010/main" val="195309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4520</TotalTime>
  <Words>1659</Words>
  <Application>Microsoft Office PowerPoint</Application>
  <PresentationFormat>Widescreen</PresentationFormat>
  <Paragraphs>120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Cambria</vt:lpstr>
      <vt:lpstr>Cherry Blossom 16x9</vt:lpstr>
      <vt:lpstr>God Expected Grapes…</vt:lpstr>
      <vt:lpstr>Isaiah Chapter 5</vt:lpstr>
      <vt:lpstr>Isaiah Chapter 5</vt:lpstr>
      <vt:lpstr>What Did God Do For The Israelites?</vt:lpstr>
      <vt:lpstr>God’s Expectations</vt:lpstr>
      <vt:lpstr>What is He expecting?</vt:lpstr>
      <vt:lpstr>The “Woes” For Not Bearing Fruit</vt:lpstr>
      <vt:lpstr>The “Woes” For Not Bearing Fruit</vt:lpstr>
      <vt:lpstr>The “Woes” For Not Bearing Fruit</vt:lpstr>
      <vt:lpstr>Jesus Found “Nothing But Leaves” (Mark 11:12-14)</vt:lpstr>
      <vt:lpstr>Jesus Found “Nothing But Leaves” (Mark 11:12-14)</vt:lpstr>
      <vt:lpstr>What Does Jesus Expect? </vt:lpstr>
      <vt:lpstr>What Does Jesus Expect? </vt:lpstr>
      <vt:lpstr>What Does Jesus Expect?  (Mark 11:13)</vt:lpstr>
      <vt:lpstr>What Does Jesus Expect? </vt:lpstr>
      <vt:lpstr>What Does Jesus Expect?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More Could God Do For His Vineyard?</dc:title>
  <dc:creator>Chris Simmons</dc:creator>
  <cp:lastModifiedBy>Chris Simmons</cp:lastModifiedBy>
  <cp:revision>8</cp:revision>
  <cp:lastPrinted>2022-11-09T20:03:17Z</cp:lastPrinted>
  <dcterms:created xsi:type="dcterms:W3CDTF">2022-09-09T17:20:39Z</dcterms:created>
  <dcterms:modified xsi:type="dcterms:W3CDTF">2022-11-09T20:13:21Z</dcterms:modified>
</cp:coreProperties>
</file>