
<file path=[Content_Types].xml><?xml version="1.0" encoding="utf-8"?>
<Types xmlns="http://schemas.openxmlformats.org/package/2006/content-types">
  <Default Extension="fntdata" ContentType="application/x-fontdata"/>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embedTrueTypeFonts="1" saveSubsetFonts="1" autoCompressPictures="0">
  <p:sldMasterIdLst>
    <p:sldMasterId id="2147483657" r:id="rId1"/>
  </p:sldMasterIdLst>
  <p:notesMasterIdLst>
    <p:notesMasterId r:id="rId15"/>
  </p:notesMasterIdLst>
  <p:sldIdLst>
    <p:sldId id="256" r:id="rId2"/>
    <p:sldId id="261" r:id="rId3"/>
    <p:sldId id="300" r:id="rId4"/>
    <p:sldId id="295" r:id="rId5"/>
    <p:sldId id="301" r:id="rId6"/>
    <p:sldId id="313" r:id="rId7"/>
    <p:sldId id="314" r:id="rId8"/>
    <p:sldId id="316" r:id="rId9"/>
    <p:sldId id="317" r:id="rId10"/>
    <p:sldId id="318" r:id="rId11"/>
    <p:sldId id="319" r:id="rId12"/>
    <p:sldId id="320" r:id="rId13"/>
    <p:sldId id="321" r:id="rId14"/>
  </p:sldIdLst>
  <p:sldSz cx="9144000" cy="5143500" type="screen16x9"/>
  <p:notesSz cx="7102475" cy="9388475"/>
  <p:embeddedFontLst>
    <p:embeddedFont>
      <p:font typeface="Georgia" panose="02040502050405020303" pitchFamily="18" charset="0"/>
      <p:regular r:id="rId16"/>
      <p:bold r:id="rId17"/>
      <p:italic r:id="rId18"/>
      <p:boldItalic r:id="rId19"/>
    </p:embeddedFont>
    <p:embeddedFont>
      <p:font typeface="Roboto Slab" panose="020B0604020202020204" charset="0"/>
      <p:regular r:id="rId20"/>
      <p:bold r:id="rId21"/>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88ADD2BE-D0F3-46ED-A0BE-2332052C2427}">
  <a:tblStyle styleId="{88ADD2BE-D0F3-46ED-A0BE-2332052C2427}" styleName="Table_0">
    <a:wholeTbl>
      <a:tcTxStyle>
        <a:font>
          <a:latin typeface="Arial"/>
          <a:ea typeface="Arial"/>
          <a:cs typeface="Arial"/>
        </a:font>
        <a:srgbClr val="000000"/>
      </a:tcTxStyle>
      <a:tcStyle>
        <a:tcBdr>
          <a:left>
            <a:ln w="9525" cap="flat" cmpd="sng">
              <a:solidFill>
                <a:srgbClr val="000000"/>
              </a:solidFill>
              <a:prstDash val="solid"/>
              <a:round/>
              <a:headEnd type="none" w="sm" len="sm"/>
              <a:tailEnd type="none" w="sm" len="sm"/>
            </a:ln>
          </a:left>
          <a:right>
            <a:ln w="9525" cap="flat" cmpd="sng">
              <a:solidFill>
                <a:srgbClr val="000000"/>
              </a:solidFill>
              <a:prstDash val="solid"/>
              <a:round/>
              <a:headEnd type="none" w="sm" len="sm"/>
              <a:tailEnd type="none" w="sm" len="sm"/>
            </a:ln>
          </a:right>
          <a:top>
            <a:ln w="9525" cap="flat" cmpd="sng">
              <a:solidFill>
                <a:srgbClr val="000000"/>
              </a:solidFill>
              <a:prstDash val="solid"/>
              <a:round/>
              <a:headEnd type="none" w="sm" len="sm"/>
              <a:tailEnd type="none" w="sm" len="sm"/>
            </a:ln>
          </a:top>
          <a:bottom>
            <a:ln w="9525" cap="flat" cmpd="sng">
              <a:solidFill>
                <a:srgbClr val="000000"/>
              </a:solidFill>
              <a:prstDash val="solid"/>
              <a:round/>
              <a:headEnd type="none" w="sm" len="sm"/>
              <a:tailEnd type="none" w="sm" len="sm"/>
            </a:ln>
          </a:bottom>
          <a:insideH>
            <a:ln w="9525" cap="flat" cmpd="sng">
              <a:solidFill>
                <a:srgbClr val="000000"/>
              </a:solidFill>
              <a:prstDash val="solid"/>
              <a:round/>
              <a:headEnd type="none" w="sm" len="sm"/>
              <a:tailEnd type="none" w="sm" len="sm"/>
            </a:ln>
          </a:insideH>
          <a:insideV>
            <a:ln w="9525" cap="flat" cmpd="sng">
              <a:solidFill>
                <a:srgbClr val="000000"/>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 styleId="{59B7DDB2-A729-435D-8956-4EC6CEC22427}" styleName="Table_1">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76059" autoAdjust="0"/>
  </p:normalViewPr>
  <p:slideViewPr>
    <p:cSldViewPr snapToGrid="0">
      <p:cViewPr varScale="1">
        <p:scale>
          <a:sx n="68" d="100"/>
          <a:sy n="68" d="100"/>
        </p:scale>
        <p:origin x="1386" y="72"/>
      </p:cViewPr>
      <p:guideLst/>
    </p:cSldViewPr>
  </p:slideViewPr>
  <p:outlineViewPr>
    <p:cViewPr>
      <p:scale>
        <a:sx n="33" d="100"/>
        <a:sy n="33" d="100"/>
      </p:scale>
      <p:origin x="0" y="-6018"/>
    </p:cViewPr>
  </p:outlineViewPr>
  <p:notesTextViewPr>
    <p:cViewPr>
      <p:scale>
        <a:sx n="1" d="1"/>
        <a:sy n="1" d="1"/>
      </p:scale>
      <p:origin x="0" y="0"/>
    </p:cViewPr>
  </p:notesTextViewPr>
  <p:notesViewPr>
    <p:cSldViewPr snapToGrid="0">
      <p:cViewPr varScale="1">
        <p:scale>
          <a:sx n="53" d="100"/>
          <a:sy n="53" d="100"/>
        </p:scale>
        <p:origin x="2844" y="3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font" Target="fonts/font6.fntdata"/><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font" Target="fonts/font2.fntdata"/><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font" Target="fonts/font1.fntdata"/><Relationship Id="rId20"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notesMaster" Target="notesMasters/notesMaster1.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font" Target="fonts/font4.fntdata"/><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423863" y="704850"/>
            <a:ext cx="6256337" cy="3519488"/>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710248" y="4459526"/>
            <a:ext cx="5681980" cy="4224814"/>
          </a:xfrm>
          <a:prstGeom prst="rect">
            <a:avLst/>
          </a:prstGeom>
          <a:noFill/>
          <a:ln>
            <a:noFill/>
          </a:ln>
        </p:spPr>
        <p:txBody>
          <a:bodyPr spcFirstLastPara="1" wrap="square" lIns="94213" tIns="94213" rIns="94213" bIns="94213" anchor="t" anchorCtr="0">
            <a:noAutofit/>
          </a:bodyPr>
          <a:lstStyle>
            <a:lvl1pPr marL="457200" lvl="0" indent="-317500">
              <a:spcBef>
                <a:spcPts val="0"/>
              </a:spcBef>
              <a:spcAft>
                <a:spcPts val="0"/>
              </a:spcAft>
              <a:buSzPts val="1400"/>
              <a:buChar char="●"/>
              <a:defRPr sz="1100"/>
            </a:lvl1pPr>
            <a:lvl2pPr marL="914400" lvl="1" indent="-317500">
              <a:spcBef>
                <a:spcPts val="0"/>
              </a:spcBef>
              <a:spcAft>
                <a:spcPts val="0"/>
              </a:spcAft>
              <a:buSzPts val="1400"/>
              <a:buChar char="○"/>
              <a:defRPr sz="1100"/>
            </a:lvl2pPr>
            <a:lvl3pPr marL="1371600" lvl="2" indent="-317500">
              <a:spcBef>
                <a:spcPts val="0"/>
              </a:spcBef>
              <a:spcAft>
                <a:spcPts val="0"/>
              </a:spcAft>
              <a:buSzPts val="1400"/>
              <a:buChar char="■"/>
              <a:defRPr sz="1100"/>
            </a:lvl3pPr>
            <a:lvl4pPr marL="1828800" lvl="3" indent="-317500">
              <a:spcBef>
                <a:spcPts val="0"/>
              </a:spcBef>
              <a:spcAft>
                <a:spcPts val="0"/>
              </a:spcAft>
              <a:buSzPts val="1400"/>
              <a:buChar char="●"/>
              <a:defRPr sz="1100"/>
            </a:lvl4pPr>
            <a:lvl5pPr marL="2286000" lvl="4" indent="-317500">
              <a:spcBef>
                <a:spcPts val="0"/>
              </a:spcBef>
              <a:spcAft>
                <a:spcPts val="0"/>
              </a:spcAft>
              <a:buSzPts val="1400"/>
              <a:buChar char="○"/>
              <a:defRPr sz="1100"/>
            </a:lvl5pPr>
            <a:lvl6pPr marL="2743200" lvl="5" indent="-317500">
              <a:spcBef>
                <a:spcPts val="0"/>
              </a:spcBef>
              <a:spcAft>
                <a:spcPts val="0"/>
              </a:spcAft>
              <a:buSzPts val="1400"/>
              <a:buChar char="■"/>
              <a:defRPr sz="1100"/>
            </a:lvl6pPr>
            <a:lvl7pPr marL="3200400" lvl="6" indent="-317500">
              <a:spcBef>
                <a:spcPts val="0"/>
              </a:spcBef>
              <a:spcAft>
                <a:spcPts val="0"/>
              </a:spcAft>
              <a:buSzPts val="1400"/>
              <a:buChar char="●"/>
              <a:defRPr sz="1100"/>
            </a:lvl7pPr>
            <a:lvl8pPr marL="3657600" lvl="7" indent="-317500">
              <a:spcBef>
                <a:spcPts val="0"/>
              </a:spcBef>
              <a:spcAft>
                <a:spcPts val="0"/>
              </a:spcAft>
              <a:buSzPts val="1400"/>
              <a:buChar char="○"/>
              <a:defRPr sz="1100"/>
            </a:lvl8pPr>
            <a:lvl9pPr marL="4114800" lvl="8" indent="-317500">
              <a:spcBef>
                <a:spcPts val="0"/>
              </a:spcBef>
              <a:spcAft>
                <a:spcPts val="0"/>
              </a:spcAft>
              <a:buSzPts val="14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35f391192_00: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35f391192_00: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endParaRPr dirty="0"/>
          </a:p>
        </p:txBody>
      </p:sp>
    </p:spTree>
    <p:extLst>
      <p:ext uri="{BB962C8B-B14F-4D97-AF65-F5344CB8AC3E}">
        <p14:creationId xmlns:p14="http://schemas.microsoft.com/office/powerpoint/2010/main" val="2418228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endParaRPr dirty="0"/>
          </a:p>
        </p:txBody>
      </p:sp>
    </p:spTree>
    <p:extLst>
      <p:ext uri="{BB962C8B-B14F-4D97-AF65-F5344CB8AC3E}">
        <p14:creationId xmlns:p14="http://schemas.microsoft.com/office/powerpoint/2010/main" val="188052524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endParaRPr dirty="0"/>
          </a:p>
        </p:txBody>
      </p:sp>
    </p:spTree>
    <p:extLst>
      <p:ext uri="{BB962C8B-B14F-4D97-AF65-F5344CB8AC3E}">
        <p14:creationId xmlns:p14="http://schemas.microsoft.com/office/powerpoint/2010/main" val="317881605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endParaRPr dirty="0"/>
          </a:p>
        </p:txBody>
      </p:sp>
    </p:spTree>
    <p:extLst>
      <p:ext uri="{BB962C8B-B14F-4D97-AF65-F5344CB8AC3E}">
        <p14:creationId xmlns:p14="http://schemas.microsoft.com/office/powerpoint/2010/main" val="1568866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0" indent="0">
              <a:buNone/>
            </a:pPr>
            <a:endParaRPr/>
          </a:p>
        </p:txBody>
      </p:sp>
    </p:spTree>
    <p:extLst>
      <p:ext uri="{BB962C8B-B14F-4D97-AF65-F5344CB8AC3E}">
        <p14:creationId xmlns:p14="http://schemas.microsoft.com/office/powerpoint/2010/main" val="11196477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lgn="l"/>
            <a:r>
              <a:rPr lang="en-US" sz="1400" b="1" dirty="0">
                <a:latin typeface="Times New Roman" panose="02020603050405020304" pitchFamily="18" charset="0"/>
              </a:rPr>
              <a:t>“What shall we say then?”</a:t>
            </a:r>
          </a:p>
          <a:p>
            <a:pPr algn="l"/>
            <a:r>
              <a:rPr lang="en-US" sz="1400" b="1" dirty="0">
                <a:latin typeface="Times New Roman" panose="02020603050405020304" pitchFamily="18" charset="0"/>
              </a:rPr>
              <a:t>a. </a:t>
            </a:r>
            <a:r>
              <a:rPr lang="en-US" sz="1400" dirty="0">
                <a:latin typeface="Times New Roman" panose="02020603050405020304" pitchFamily="18" charset="0"/>
              </a:rPr>
              <a:t>Paul’s closing remarks in chapter five had emphasized “abounding” grace on God’s part to solve man’s problem of sin. He assured the Romans that grace could “reign” through righteousness because of Jesus’ death on Calvary for the world.</a:t>
            </a:r>
          </a:p>
          <a:p>
            <a:pPr algn="l"/>
            <a:r>
              <a:rPr lang="en-US" sz="1400" b="1" dirty="0">
                <a:latin typeface="Times New Roman" panose="02020603050405020304" pitchFamily="18" charset="0"/>
              </a:rPr>
              <a:t>b. </a:t>
            </a:r>
            <a:r>
              <a:rPr lang="en-US" sz="1400" dirty="0">
                <a:latin typeface="Times New Roman" panose="02020603050405020304" pitchFamily="18" charset="0"/>
              </a:rPr>
              <a:t>To people who were jealous for a Law they had lived under for many generations, it seemed much too easy a solution. After all, Moses’ law [and the moral law of the Gentiles] had been given by God to address the problem of sin. Millions of people had for many years struggled to follow the ceremonies and commandments of law and had been convinced that they could be righteous only by such efforts. How could they just cast everything else aside and commit themselves to a trust in “grace”? How could grace apart from law bring righteousness, if grace [which they supposed they enjoyed] with law couldn’t?</a:t>
            </a:r>
            <a:endParaRPr sz="1000" dirty="0"/>
          </a:p>
        </p:txBody>
      </p:sp>
    </p:spTree>
    <p:extLst>
      <p:ext uri="{BB962C8B-B14F-4D97-AF65-F5344CB8AC3E}">
        <p14:creationId xmlns:p14="http://schemas.microsoft.com/office/powerpoint/2010/main" val="13210614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lgn="l"/>
            <a:endParaRPr dirty="0"/>
          </a:p>
        </p:txBody>
      </p:sp>
    </p:spTree>
    <p:extLst>
      <p:ext uri="{BB962C8B-B14F-4D97-AF65-F5344CB8AC3E}">
        <p14:creationId xmlns:p14="http://schemas.microsoft.com/office/powerpoint/2010/main" val="38867908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endParaRPr dirty="0"/>
          </a:p>
        </p:txBody>
      </p:sp>
    </p:spTree>
    <p:extLst>
      <p:ext uri="{BB962C8B-B14F-4D97-AF65-F5344CB8AC3E}">
        <p14:creationId xmlns:p14="http://schemas.microsoft.com/office/powerpoint/2010/main" val="42106685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endParaRPr dirty="0"/>
          </a:p>
        </p:txBody>
      </p:sp>
    </p:spTree>
    <p:extLst>
      <p:ext uri="{BB962C8B-B14F-4D97-AF65-F5344CB8AC3E}">
        <p14:creationId xmlns:p14="http://schemas.microsoft.com/office/powerpoint/2010/main" val="7224306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marL="143961" indent="0">
              <a:buNone/>
            </a:pPr>
            <a:r>
              <a:rPr lang="en-US" dirty="0"/>
              <a:t>Wickedness is like sport - laughter in merriment or defiance. </a:t>
            </a:r>
            <a:endParaRPr dirty="0"/>
          </a:p>
        </p:txBody>
      </p:sp>
    </p:spTree>
    <p:extLst>
      <p:ext uri="{BB962C8B-B14F-4D97-AF65-F5344CB8AC3E}">
        <p14:creationId xmlns:p14="http://schemas.microsoft.com/office/powerpoint/2010/main" val="29822411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p:notes"/>
          <p:cNvSpPr>
            <a:spLocks noGrp="1" noRot="1" noChangeAspect="1"/>
          </p:cNvSpPr>
          <p:nvPr>
            <p:ph type="sldImg" idx="2"/>
          </p:nvPr>
        </p:nvSpPr>
        <p:spPr>
          <a:xfrm>
            <a:off x="422275" y="704850"/>
            <a:ext cx="6257925" cy="3519488"/>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0" name="Google Shape;90;p:notes"/>
          <p:cNvSpPr txBox="1">
            <a:spLocks noGrp="1"/>
          </p:cNvSpPr>
          <p:nvPr>
            <p:ph type="body" idx="1"/>
          </p:nvPr>
        </p:nvSpPr>
        <p:spPr>
          <a:xfrm>
            <a:off x="710248" y="4459526"/>
            <a:ext cx="5681980" cy="4224814"/>
          </a:xfrm>
          <a:prstGeom prst="rect">
            <a:avLst/>
          </a:prstGeom>
        </p:spPr>
        <p:txBody>
          <a:bodyPr spcFirstLastPara="1" wrap="square" lIns="94213" tIns="94213" rIns="94213" bIns="94213" anchor="t" anchorCtr="0">
            <a:noAutofit/>
          </a:bodyPr>
          <a:lstStyle/>
          <a:p>
            <a:pPr algn="just"/>
            <a:r>
              <a:rPr lang="en-US" sz="1300" dirty="0">
                <a:latin typeface="Times New Roman" panose="02020603050405020304" pitchFamily="18" charset="0"/>
              </a:rPr>
              <a:t>Good intentions do not excuse disobedience. Who could question Uzzah's intentions of trying to protect the Ark? But though trying to do what he thought was good, Uzzah disobeyed God. In the past several years brethren have had good intentions (I think) of making elders of a local congregation into brotherhood elders to oversee a cooperative effort of hundreds, even thousands, of congregations. Yet, such an arrangement violates the plain teaching of 1 Peter 5:2 and Acts 20:28. Elders have no authority to oversee anything beyond the work of the local congregation where they are elders.</a:t>
            </a:r>
          </a:p>
          <a:p>
            <a:pPr algn="just"/>
            <a:r>
              <a:rPr lang="en-US" sz="1300" dirty="0">
                <a:latin typeface="Times New Roman" panose="02020603050405020304" pitchFamily="18" charset="0"/>
              </a:rPr>
              <a:t>Cain perhaps had good intentions, but he was wrong (Gen. 4:1-7). King Saul may have meant well, but he disobeyed God (1 Sam. 15). Saul of Tarsus was sincere in persecuting Christians, but he was disobedient (Acts 23:1; 26:9-11). Any work or function that does not conform to the will of God is sinful, regardless of one's intentions.</a:t>
            </a:r>
          </a:p>
          <a:p>
            <a:pPr marL="143961" indent="0">
              <a:buNone/>
            </a:pPr>
            <a:endParaRPr dirty="0"/>
          </a:p>
        </p:txBody>
      </p:sp>
    </p:spTree>
    <p:extLst>
      <p:ext uri="{BB962C8B-B14F-4D97-AF65-F5344CB8AC3E}">
        <p14:creationId xmlns:p14="http://schemas.microsoft.com/office/powerpoint/2010/main" val="22667281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bg>
      <p:bgPr>
        <a:solidFill>
          <a:srgbClr val="FFFFFF"/>
        </a:solidFill>
        <a:effectLst/>
      </p:bgPr>
    </p:bg>
    <p:spTree>
      <p:nvGrpSpPr>
        <p:cNvPr id="1" name="Shape 9"/>
        <p:cNvGrpSpPr/>
        <p:nvPr/>
      </p:nvGrpSpPr>
      <p:grpSpPr>
        <a:xfrm>
          <a:off x="0" y="0"/>
          <a:ext cx="0" cy="0"/>
          <a:chOff x="0" y="0"/>
          <a:chExt cx="0" cy="0"/>
        </a:xfrm>
      </p:grpSpPr>
      <p:sp>
        <p:nvSpPr>
          <p:cNvPr id="10" name="Google Shape;10;p2"/>
          <p:cNvSpPr/>
          <p:nvPr/>
        </p:nvSpPr>
        <p:spPr>
          <a:xfrm>
            <a:off x="1169100" y="400050"/>
            <a:ext cx="7554900" cy="3842400"/>
          </a:xfrm>
          <a:prstGeom prst="rect">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 name="Google Shape;11;p2"/>
          <p:cNvSpPr txBox="1">
            <a:spLocks noGrp="1"/>
          </p:cNvSpPr>
          <p:nvPr>
            <p:ph type="ctrTitle"/>
          </p:nvPr>
        </p:nvSpPr>
        <p:spPr>
          <a:xfrm>
            <a:off x="533400" y="1440375"/>
            <a:ext cx="5041200" cy="3150600"/>
          </a:xfrm>
          <a:prstGeom prst="rect">
            <a:avLst/>
          </a:prstGeom>
          <a:ln w="114300" cap="flat" cmpd="sng">
            <a:solidFill>
              <a:srgbClr val="FF0000"/>
            </a:solidFill>
            <a:prstDash val="solid"/>
            <a:round/>
            <a:headEnd type="none" w="sm" len="sm"/>
            <a:tailEnd type="none" w="sm" len="sm"/>
          </a:ln>
        </p:spPr>
        <p:txBody>
          <a:bodyPr spcFirstLastPara="1" wrap="square" lIns="91425" tIns="91425" rIns="91425" bIns="91425" anchor="b" anchorCtr="0">
            <a:noAutofit/>
          </a:bodyPr>
          <a:lstStyle>
            <a:lvl1pPr lvl="0">
              <a:spcBef>
                <a:spcPts val="0"/>
              </a:spcBef>
              <a:spcAft>
                <a:spcPts val="0"/>
              </a:spcAft>
              <a:buClr>
                <a:srgbClr val="111111"/>
              </a:buClr>
              <a:buSzPts val="6000"/>
              <a:buNone/>
              <a:defRPr sz="6000">
                <a:solidFill>
                  <a:srgbClr val="111111"/>
                </a:solidFill>
              </a:defRPr>
            </a:lvl1pPr>
            <a:lvl2pPr lvl="1" algn="ctr">
              <a:spcBef>
                <a:spcPts val="0"/>
              </a:spcBef>
              <a:spcAft>
                <a:spcPts val="0"/>
              </a:spcAft>
              <a:buClr>
                <a:srgbClr val="111111"/>
              </a:buClr>
              <a:buSzPts val="6000"/>
              <a:buNone/>
              <a:defRPr sz="6000">
                <a:solidFill>
                  <a:srgbClr val="111111"/>
                </a:solidFill>
              </a:defRPr>
            </a:lvl2pPr>
            <a:lvl3pPr lvl="2" algn="ctr">
              <a:spcBef>
                <a:spcPts val="0"/>
              </a:spcBef>
              <a:spcAft>
                <a:spcPts val="0"/>
              </a:spcAft>
              <a:buClr>
                <a:srgbClr val="111111"/>
              </a:buClr>
              <a:buSzPts val="6000"/>
              <a:buNone/>
              <a:defRPr sz="6000">
                <a:solidFill>
                  <a:srgbClr val="111111"/>
                </a:solidFill>
              </a:defRPr>
            </a:lvl3pPr>
            <a:lvl4pPr lvl="3" algn="ctr">
              <a:spcBef>
                <a:spcPts val="0"/>
              </a:spcBef>
              <a:spcAft>
                <a:spcPts val="0"/>
              </a:spcAft>
              <a:buClr>
                <a:srgbClr val="111111"/>
              </a:buClr>
              <a:buSzPts val="6000"/>
              <a:buNone/>
              <a:defRPr sz="6000">
                <a:solidFill>
                  <a:srgbClr val="111111"/>
                </a:solidFill>
              </a:defRPr>
            </a:lvl4pPr>
            <a:lvl5pPr lvl="4" algn="ctr">
              <a:spcBef>
                <a:spcPts val="0"/>
              </a:spcBef>
              <a:spcAft>
                <a:spcPts val="0"/>
              </a:spcAft>
              <a:buClr>
                <a:srgbClr val="111111"/>
              </a:buClr>
              <a:buSzPts val="6000"/>
              <a:buNone/>
              <a:defRPr sz="6000">
                <a:solidFill>
                  <a:srgbClr val="111111"/>
                </a:solidFill>
              </a:defRPr>
            </a:lvl5pPr>
            <a:lvl6pPr lvl="5" algn="ctr">
              <a:spcBef>
                <a:spcPts val="0"/>
              </a:spcBef>
              <a:spcAft>
                <a:spcPts val="0"/>
              </a:spcAft>
              <a:buClr>
                <a:srgbClr val="111111"/>
              </a:buClr>
              <a:buSzPts val="6000"/>
              <a:buNone/>
              <a:defRPr sz="6000">
                <a:solidFill>
                  <a:srgbClr val="111111"/>
                </a:solidFill>
              </a:defRPr>
            </a:lvl6pPr>
            <a:lvl7pPr lvl="6" algn="ctr">
              <a:spcBef>
                <a:spcPts val="0"/>
              </a:spcBef>
              <a:spcAft>
                <a:spcPts val="0"/>
              </a:spcAft>
              <a:buClr>
                <a:srgbClr val="111111"/>
              </a:buClr>
              <a:buSzPts val="6000"/>
              <a:buNone/>
              <a:defRPr sz="6000">
                <a:solidFill>
                  <a:srgbClr val="111111"/>
                </a:solidFill>
              </a:defRPr>
            </a:lvl7pPr>
            <a:lvl8pPr lvl="7" algn="ctr">
              <a:spcBef>
                <a:spcPts val="0"/>
              </a:spcBef>
              <a:spcAft>
                <a:spcPts val="0"/>
              </a:spcAft>
              <a:buClr>
                <a:srgbClr val="111111"/>
              </a:buClr>
              <a:buSzPts val="6000"/>
              <a:buNone/>
              <a:defRPr sz="6000">
                <a:solidFill>
                  <a:srgbClr val="111111"/>
                </a:solidFill>
              </a:defRPr>
            </a:lvl8pPr>
            <a:lvl9pPr lvl="8" algn="ctr">
              <a:spcBef>
                <a:spcPts val="0"/>
              </a:spcBef>
              <a:spcAft>
                <a:spcPts val="0"/>
              </a:spcAft>
              <a:buClr>
                <a:srgbClr val="111111"/>
              </a:buClr>
              <a:buSzPts val="6000"/>
              <a:buNone/>
              <a:defRPr sz="6000">
                <a:solidFill>
                  <a:srgbClr val="111111"/>
                </a:solidFil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 1 column" type="tx">
  <p:cSld name="TITLE_AND_BODY">
    <p:spTree>
      <p:nvGrpSpPr>
        <p:cNvPr id="1" name="Shape 23"/>
        <p:cNvGrpSpPr/>
        <p:nvPr/>
      </p:nvGrpSpPr>
      <p:grpSpPr>
        <a:xfrm>
          <a:off x="0" y="0"/>
          <a:ext cx="0" cy="0"/>
          <a:chOff x="0" y="0"/>
          <a:chExt cx="0" cy="0"/>
        </a:xfrm>
      </p:grpSpPr>
      <p:sp>
        <p:nvSpPr>
          <p:cNvPr id="24" name="Google Shape;24;p5"/>
          <p:cNvSpPr/>
          <p:nvPr/>
        </p:nvSpPr>
        <p:spPr>
          <a:xfrm>
            <a:off x="1169100" y="721350"/>
            <a:ext cx="7441500" cy="3873600"/>
          </a:xfrm>
          <a:prstGeom prst="rect">
            <a:avLst/>
          </a:pr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 name="Google Shape;25;p5"/>
          <p:cNvSpPr txBox="1">
            <a:spLocks noGrp="1"/>
          </p:cNvSpPr>
          <p:nvPr>
            <p:ph type="title"/>
          </p:nvPr>
        </p:nvSpPr>
        <p:spPr>
          <a:xfrm>
            <a:off x="533400" y="552450"/>
            <a:ext cx="2106600" cy="1257600"/>
          </a:xfrm>
          <a:prstGeom prst="rect">
            <a:avLst/>
          </a:prstGeom>
        </p:spPr>
        <p:txBody>
          <a:bodyPr spcFirstLastPara="1" wrap="square" lIns="91425" tIns="91425" rIns="91425" bIns="91425" anchor="t" anchorCtr="0">
            <a:sp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6" name="Google Shape;26;p5"/>
          <p:cNvSpPr txBox="1">
            <a:spLocks noGrp="1"/>
          </p:cNvSpPr>
          <p:nvPr>
            <p:ph type="body" idx="1"/>
          </p:nvPr>
        </p:nvSpPr>
        <p:spPr>
          <a:xfrm>
            <a:off x="3203050" y="1132549"/>
            <a:ext cx="5185200" cy="32658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81000">
              <a:spcBef>
                <a:spcPts val="0"/>
              </a:spcBef>
              <a:spcAft>
                <a:spcPts val="0"/>
              </a:spcAft>
              <a:buSzPts val="2400"/>
              <a:buChar char="■"/>
              <a:defRPr/>
            </a:lvl2pPr>
            <a:lvl3pPr marL="1371600" lvl="2" indent="-381000">
              <a:spcBef>
                <a:spcPts val="0"/>
              </a:spcBef>
              <a:spcAft>
                <a:spcPts val="0"/>
              </a:spcAft>
              <a:buSzPts val="2400"/>
              <a:buChar char="▣"/>
              <a:defRPr/>
            </a:lvl3pPr>
            <a:lvl4pPr marL="1828800" lvl="3" indent="-381000">
              <a:spcBef>
                <a:spcPts val="0"/>
              </a:spcBef>
              <a:spcAft>
                <a:spcPts val="0"/>
              </a:spcAft>
              <a:buSzPts val="2400"/>
              <a:buChar char="●"/>
              <a:defRPr/>
            </a:lvl4pPr>
            <a:lvl5pPr marL="2286000" lvl="4" indent="-381000">
              <a:spcBef>
                <a:spcPts val="0"/>
              </a:spcBef>
              <a:spcAft>
                <a:spcPts val="0"/>
              </a:spcAft>
              <a:buSzPts val="2400"/>
              <a:buChar char="○"/>
              <a:defRPr/>
            </a:lvl5pPr>
            <a:lvl6pPr marL="2743200" lvl="5" indent="-381000">
              <a:spcBef>
                <a:spcPts val="0"/>
              </a:spcBef>
              <a:spcAft>
                <a:spcPts val="0"/>
              </a:spcAft>
              <a:buSzPts val="2400"/>
              <a:buChar char="■"/>
              <a:defRPr/>
            </a:lvl6pPr>
            <a:lvl7pPr marL="3200400" lvl="6" indent="-381000">
              <a:spcBef>
                <a:spcPts val="0"/>
              </a:spcBef>
              <a:spcAft>
                <a:spcPts val="0"/>
              </a:spcAft>
              <a:buSzPts val="2400"/>
              <a:buChar char="●"/>
              <a:defRPr/>
            </a:lvl7pPr>
            <a:lvl8pPr marL="3657600" lvl="7" indent="-381000">
              <a:spcBef>
                <a:spcPts val="0"/>
              </a:spcBef>
              <a:spcAft>
                <a:spcPts val="0"/>
              </a:spcAft>
              <a:buSzPts val="2400"/>
              <a:buChar char="○"/>
              <a:defRPr/>
            </a:lvl8pPr>
            <a:lvl9pPr marL="4114800" lvl="8" indent="-381000">
              <a:spcBef>
                <a:spcPts val="0"/>
              </a:spcBef>
              <a:spcAft>
                <a:spcPts val="0"/>
              </a:spcAft>
              <a:buSzPts val="2400"/>
              <a:buChar char="■"/>
              <a:defRPr/>
            </a:lvl9pPr>
          </a:lstStyle>
          <a:p>
            <a:endParaRPr/>
          </a:p>
        </p:txBody>
      </p:sp>
      <p:sp>
        <p:nvSpPr>
          <p:cNvPr id="27" name="Google Shape;27;p5"/>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533400" y="552450"/>
            <a:ext cx="2106600" cy="1257600"/>
          </a:xfrm>
          <a:prstGeom prst="rect">
            <a:avLst/>
          </a:prstGeom>
          <a:noFill/>
          <a:ln w="76200" cap="flat" cmpd="sng">
            <a:solidFill>
              <a:schemeClr val="accent1"/>
            </a:solidFill>
            <a:prstDash val="solid"/>
            <a:miter lim="8000"/>
            <a:headEnd type="none" w="sm" len="sm"/>
            <a:tailEnd type="none" w="sm" len="sm"/>
          </a:ln>
        </p:spPr>
        <p:txBody>
          <a:bodyPr spcFirstLastPara="1" wrap="square" lIns="91425" tIns="91425" rIns="91425" bIns="91425" anchor="t" anchorCtr="0">
            <a:noAutofit/>
          </a:bodyPr>
          <a:lstStyle>
            <a:lvl1pPr lvl="0">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1pPr>
            <a:lvl2pPr lvl="1">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2pPr>
            <a:lvl3pPr lvl="2">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3pPr>
            <a:lvl4pPr lvl="3">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4pPr>
            <a:lvl5pPr lvl="4">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5pPr>
            <a:lvl6pPr lvl="5">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6pPr>
            <a:lvl7pPr lvl="6">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7pPr>
            <a:lvl8pPr lvl="7">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8pPr>
            <a:lvl9pPr lvl="8">
              <a:spcBef>
                <a:spcPts val="0"/>
              </a:spcBef>
              <a:spcAft>
                <a:spcPts val="0"/>
              </a:spcAft>
              <a:buClr>
                <a:schemeClr val="dk2"/>
              </a:buClr>
              <a:buSzPts val="2400"/>
              <a:buFont typeface="Roboto Slab"/>
              <a:buNone/>
              <a:defRPr sz="2400">
                <a:solidFill>
                  <a:schemeClr val="dk2"/>
                </a:solidFill>
                <a:latin typeface="Roboto Slab"/>
                <a:ea typeface="Roboto Slab"/>
                <a:cs typeface="Roboto Slab"/>
                <a:sym typeface="Roboto Slab"/>
              </a:defRPr>
            </a:lvl9pPr>
          </a:lstStyle>
          <a:p>
            <a:endParaRPr/>
          </a:p>
        </p:txBody>
      </p:sp>
      <p:sp>
        <p:nvSpPr>
          <p:cNvPr id="7" name="Google Shape;7;p1"/>
          <p:cNvSpPr txBox="1">
            <a:spLocks noGrp="1"/>
          </p:cNvSpPr>
          <p:nvPr>
            <p:ph type="body" idx="1"/>
          </p:nvPr>
        </p:nvSpPr>
        <p:spPr>
          <a:xfrm>
            <a:off x="3203050" y="1132549"/>
            <a:ext cx="5185200" cy="3265800"/>
          </a:xfrm>
          <a:prstGeom prst="rect">
            <a:avLst/>
          </a:prstGeom>
          <a:noFill/>
          <a:ln>
            <a:noFill/>
          </a:ln>
        </p:spPr>
        <p:txBody>
          <a:bodyPr spcFirstLastPara="1" wrap="square" lIns="91425" tIns="91425" rIns="91425" bIns="91425" anchor="t" anchorCtr="0">
            <a:noAutofit/>
          </a:bodyPr>
          <a:lstStyle>
            <a:lvl1pPr marL="457200" lvl="0" indent="-381000">
              <a:spcBef>
                <a:spcPts val="600"/>
              </a:spcBef>
              <a:spcAft>
                <a:spcPts val="0"/>
              </a:spcAft>
              <a:buClr>
                <a:srgbClr val="999999"/>
              </a:buClr>
              <a:buSzPts val="2400"/>
              <a:buFont typeface="Georgia"/>
              <a:buChar char="□"/>
              <a:defRPr sz="2400">
                <a:solidFill>
                  <a:srgbClr val="111111"/>
                </a:solidFill>
                <a:latin typeface="Georgia"/>
                <a:ea typeface="Georgia"/>
                <a:cs typeface="Georgia"/>
                <a:sym typeface="Georgia"/>
              </a:defRPr>
            </a:lvl1pPr>
            <a:lvl2pPr marL="914400" lvl="1"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2pPr>
            <a:lvl3pPr marL="1371600" lvl="2"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3pPr>
            <a:lvl4pPr marL="1828800" lvl="3"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4pPr>
            <a:lvl5pPr marL="2286000" lvl="4"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5pPr>
            <a:lvl6pPr marL="2743200" lvl="5"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6pPr>
            <a:lvl7pPr marL="3200400" lvl="6"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7pPr>
            <a:lvl8pPr marL="3657600" lvl="7"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8pPr>
            <a:lvl9pPr marL="4114800" lvl="8" indent="-381000">
              <a:spcBef>
                <a:spcPts val="0"/>
              </a:spcBef>
              <a:spcAft>
                <a:spcPts val="0"/>
              </a:spcAft>
              <a:buClr>
                <a:srgbClr val="999999"/>
              </a:buClr>
              <a:buSzPts val="2400"/>
              <a:buFont typeface="Georgia"/>
              <a:buChar char="■"/>
              <a:defRPr sz="2400">
                <a:solidFill>
                  <a:srgbClr val="111111"/>
                </a:solidFill>
                <a:latin typeface="Georgia"/>
                <a:ea typeface="Georgia"/>
                <a:cs typeface="Georgia"/>
                <a:sym typeface="Georgia"/>
              </a:defRPr>
            </a:lvl9pPr>
          </a:lstStyle>
          <a:p>
            <a:endParaRPr/>
          </a:p>
        </p:txBody>
      </p:sp>
      <p:sp>
        <p:nvSpPr>
          <p:cNvPr id="8" name="Google Shape;8;p1"/>
          <p:cNvSpPr txBox="1">
            <a:spLocks noGrp="1"/>
          </p:cNvSpPr>
          <p:nvPr>
            <p:ph type="sldNum" idx="12"/>
          </p:nvPr>
        </p:nvSpPr>
        <p:spPr>
          <a:xfrm>
            <a:off x="76209" y="4698864"/>
            <a:ext cx="548700" cy="393600"/>
          </a:xfrm>
          <a:prstGeom prst="rect">
            <a:avLst/>
          </a:prstGeom>
          <a:noFill/>
          <a:ln>
            <a:noFill/>
          </a:ln>
        </p:spPr>
        <p:txBody>
          <a:bodyPr spcFirstLastPara="1" wrap="square" lIns="91425" tIns="91425" rIns="91425" bIns="91425" anchor="t" anchorCtr="0">
            <a:noAutofit/>
          </a:bodyPr>
          <a:lstStyle>
            <a:lvl1pPr lvl="0">
              <a:buNone/>
              <a:defRPr sz="1300">
                <a:solidFill>
                  <a:srgbClr val="B7B7B7"/>
                </a:solidFill>
                <a:latin typeface="Roboto Slab"/>
                <a:ea typeface="Roboto Slab"/>
                <a:cs typeface="Roboto Slab"/>
                <a:sym typeface="Roboto Slab"/>
              </a:defRPr>
            </a:lvl1pPr>
            <a:lvl2pPr lvl="1">
              <a:buNone/>
              <a:defRPr sz="1300">
                <a:solidFill>
                  <a:srgbClr val="B7B7B7"/>
                </a:solidFill>
                <a:latin typeface="Roboto Slab"/>
                <a:ea typeface="Roboto Slab"/>
                <a:cs typeface="Roboto Slab"/>
                <a:sym typeface="Roboto Slab"/>
              </a:defRPr>
            </a:lvl2pPr>
            <a:lvl3pPr lvl="2">
              <a:buNone/>
              <a:defRPr sz="1300">
                <a:solidFill>
                  <a:srgbClr val="B7B7B7"/>
                </a:solidFill>
                <a:latin typeface="Roboto Slab"/>
                <a:ea typeface="Roboto Slab"/>
                <a:cs typeface="Roboto Slab"/>
                <a:sym typeface="Roboto Slab"/>
              </a:defRPr>
            </a:lvl3pPr>
            <a:lvl4pPr lvl="3">
              <a:buNone/>
              <a:defRPr sz="1300">
                <a:solidFill>
                  <a:srgbClr val="B7B7B7"/>
                </a:solidFill>
                <a:latin typeface="Roboto Slab"/>
                <a:ea typeface="Roboto Slab"/>
                <a:cs typeface="Roboto Slab"/>
                <a:sym typeface="Roboto Slab"/>
              </a:defRPr>
            </a:lvl4pPr>
            <a:lvl5pPr lvl="4">
              <a:buNone/>
              <a:defRPr sz="1300">
                <a:solidFill>
                  <a:srgbClr val="B7B7B7"/>
                </a:solidFill>
                <a:latin typeface="Roboto Slab"/>
                <a:ea typeface="Roboto Slab"/>
                <a:cs typeface="Roboto Slab"/>
                <a:sym typeface="Roboto Slab"/>
              </a:defRPr>
            </a:lvl5pPr>
            <a:lvl6pPr lvl="5">
              <a:buNone/>
              <a:defRPr sz="1300">
                <a:solidFill>
                  <a:srgbClr val="B7B7B7"/>
                </a:solidFill>
                <a:latin typeface="Roboto Slab"/>
                <a:ea typeface="Roboto Slab"/>
                <a:cs typeface="Roboto Slab"/>
                <a:sym typeface="Roboto Slab"/>
              </a:defRPr>
            </a:lvl6pPr>
            <a:lvl7pPr lvl="6">
              <a:buNone/>
              <a:defRPr sz="1300">
                <a:solidFill>
                  <a:srgbClr val="B7B7B7"/>
                </a:solidFill>
                <a:latin typeface="Roboto Slab"/>
                <a:ea typeface="Roboto Slab"/>
                <a:cs typeface="Roboto Slab"/>
                <a:sym typeface="Roboto Slab"/>
              </a:defRPr>
            </a:lvl7pPr>
            <a:lvl8pPr lvl="7">
              <a:buNone/>
              <a:defRPr sz="1300">
                <a:solidFill>
                  <a:srgbClr val="B7B7B7"/>
                </a:solidFill>
                <a:latin typeface="Roboto Slab"/>
                <a:ea typeface="Roboto Slab"/>
                <a:cs typeface="Roboto Slab"/>
                <a:sym typeface="Roboto Slab"/>
              </a:defRPr>
            </a:lvl8pPr>
            <a:lvl9pPr lvl="8">
              <a:buNone/>
              <a:defRPr sz="1300">
                <a:solidFill>
                  <a:srgbClr val="B7B7B7"/>
                </a:solidFill>
                <a:latin typeface="Roboto Slab"/>
                <a:ea typeface="Roboto Slab"/>
                <a:cs typeface="Roboto Slab"/>
                <a:sym typeface="Roboto Slab"/>
              </a:defRPr>
            </a:lvl9pPr>
          </a:lstStyle>
          <a:p>
            <a:pPr marL="0" lvl="0" indent="0" algn="l"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51" r:id="rId2"/>
  </p:sldLayoutIdLst>
  <p:transition>
    <p:fade thruBlk="1"/>
  </p:transition>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1"/>
          <p:cNvSpPr txBox="1">
            <a:spLocks noGrp="1"/>
          </p:cNvSpPr>
          <p:nvPr>
            <p:ph type="ctrTitle"/>
          </p:nvPr>
        </p:nvSpPr>
        <p:spPr>
          <a:xfrm>
            <a:off x="1237982" y="449912"/>
            <a:ext cx="5761908" cy="3150600"/>
          </a:xfrm>
          <a:prstGeom prst="rect">
            <a:avLst/>
          </a:prstGeom>
        </p:spPr>
        <p:txBody>
          <a:bodyPr spcFirstLastPara="1" wrap="square" lIns="91425" tIns="91425" rIns="91425" bIns="91425" anchor="ctr" anchorCtr="0">
            <a:noAutofit/>
          </a:bodyPr>
          <a:lstStyle/>
          <a:p>
            <a:pPr marL="0" lvl="0" indent="0" algn="l" rtl="0">
              <a:spcBef>
                <a:spcPts val="0"/>
              </a:spcBef>
              <a:spcAft>
                <a:spcPts val="0"/>
              </a:spcAft>
              <a:buNone/>
            </a:pPr>
            <a:r>
              <a:rPr lang="en" sz="4400" dirty="0"/>
              <a:t>A Christian’s Attitude Toward Sin</a:t>
            </a:r>
            <a:endParaRPr sz="4400" dirty="0"/>
          </a:p>
        </p:txBody>
      </p:sp>
      <p:sp>
        <p:nvSpPr>
          <p:cNvPr id="3" name="Google Shape;56;p11">
            <a:extLst>
              <a:ext uri="{FF2B5EF4-FFF2-40B4-BE49-F238E27FC236}">
                <a16:creationId xmlns:a16="http://schemas.microsoft.com/office/drawing/2014/main" id="{EE2F71B3-DAE9-6002-42FC-3207B8DDAB1A}"/>
              </a:ext>
            </a:extLst>
          </p:cNvPr>
          <p:cNvSpPr txBox="1">
            <a:spLocks/>
          </p:cNvSpPr>
          <p:nvPr/>
        </p:nvSpPr>
        <p:spPr>
          <a:xfrm>
            <a:off x="1237982" y="3681843"/>
            <a:ext cx="2976666" cy="574847"/>
          </a:xfrm>
          <a:prstGeom prst="rect">
            <a:avLst/>
          </a:prstGeom>
          <a:noFill/>
          <a:ln w="38100" cap="flat" cmpd="sng">
            <a:solidFill>
              <a:srgbClr val="FF0000"/>
            </a:solidFill>
            <a:prstDash val="solid"/>
            <a:round/>
            <a:headEnd type="none" w="sm" len="sm"/>
            <a:tailEnd type="none" w="sm" len="sm"/>
          </a:ln>
        </p:spPr>
        <p:txBody>
          <a:bodyPr spcFirstLastPara="1" wrap="square" lIns="91425" tIns="91425" rIns="91425" bIns="91425"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111111"/>
              </a:buClr>
              <a:buSzPts val="6000"/>
              <a:buFont typeface="Roboto Slab"/>
              <a:buNone/>
              <a:defRPr sz="6000" b="0" i="0" u="none" strike="noStrike" cap="none">
                <a:solidFill>
                  <a:srgbClr val="111111"/>
                </a:solidFill>
                <a:latin typeface="Roboto Slab"/>
                <a:ea typeface="Roboto Slab"/>
                <a:cs typeface="Roboto Slab"/>
                <a:sym typeface="Roboto Slab"/>
              </a:defRPr>
            </a:lvl1pPr>
            <a:lvl2pPr marR="0" lvl="1" algn="ctr" rtl="0">
              <a:lnSpc>
                <a:spcPct val="100000"/>
              </a:lnSpc>
              <a:spcBef>
                <a:spcPts val="0"/>
              </a:spcBef>
              <a:spcAft>
                <a:spcPts val="0"/>
              </a:spcAft>
              <a:buClr>
                <a:srgbClr val="111111"/>
              </a:buClr>
              <a:buSzPts val="6000"/>
              <a:buFont typeface="Roboto Slab"/>
              <a:buNone/>
              <a:defRPr sz="6000" b="0" i="0" u="none" strike="noStrike" cap="none">
                <a:solidFill>
                  <a:srgbClr val="111111"/>
                </a:solidFill>
                <a:latin typeface="Roboto Slab"/>
                <a:ea typeface="Roboto Slab"/>
                <a:cs typeface="Roboto Slab"/>
                <a:sym typeface="Roboto Slab"/>
              </a:defRPr>
            </a:lvl2pPr>
            <a:lvl3pPr marR="0" lvl="2" algn="ctr" rtl="0">
              <a:lnSpc>
                <a:spcPct val="100000"/>
              </a:lnSpc>
              <a:spcBef>
                <a:spcPts val="0"/>
              </a:spcBef>
              <a:spcAft>
                <a:spcPts val="0"/>
              </a:spcAft>
              <a:buClr>
                <a:srgbClr val="111111"/>
              </a:buClr>
              <a:buSzPts val="6000"/>
              <a:buFont typeface="Roboto Slab"/>
              <a:buNone/>
              <a:defRPr sz="6000" b="0" i="0" u="none" strike="noStrike" cap="none">
                <a:solidFill>
                  <a:srgbClr val="111111"/>
                </a:solidFill>
                <a:latin typeface="Roboto Slab"/>
                <a:ea typeface="Roboto Slab"/>
                <a:cs typeface="Roboto Slab"/>
                <a:sym typeface="Roboto Slab"/>
              </a:defRPr>
            </a:lvl3pPr>
            <a:lvl4pPr marR="0" lvl="3" algn="ctr" rtl="0">
              <a:lnSpc>
                <a:spcPct val="100000"/>
              </a:lnSpc>
              <a:spcBef>
                <a:spcPts val="0"/>
              </a:spcBef>
              <a:spcAft>
                <a:spcPts val="0"/>
              </a:spcAft>
              <a:buClr>
                <a:srgbClr val="111111"/>
              </a:buClr>
              <a:buSzPts val="6000"/>
              <a:buFont typeface="Roboto Slab"/>
              <a:buNone/>
              <a:defRPr sz="6000" b="0" i="0" u="none" strike="noStrike" cap="none">
                <a:solidFill>
                  <a:srgbClr val="111111"/>
                </a:solidFill>
                <a:latin typeface="Roboto Slab"/>
                <a:ea typeface="Roboto Slab"/>
                <a:cs typeface="Roboto Slab"/>
                <a:sym typeface="Roboto Slab"/>
              </a:defRPr>
            </a:lvl4pPr>
            <a:lvl5pPr marR="0" lvl="4" algn="ctr" rtl="0">
              <a:lnSpc>
                <a:spcPct val="100000"/>
              </a:lnSpc>
              <a:spcBef>
                <a:spcPts val="0"/>
              </a:spcBef>
              <a:spcAft>
                <a:spcPts val="0"/>
              </a:spcAft>
              <a:buClr>
                <a:srgbClr val="111111"/>
              </a:buClr>
              <a:buSzPts val="6000"/>
              <a:buFont typeface="Roboto Slab"/>
              <a:buNone/>
              <a:defRPr sz="6000" b="0" i="0" u="none" strike="noStrike" cap="none">
                <a:solidFill>
                  <a:srgbClr val="111111"/>
                </a:solidFill>
                <a:latin typeface="Roboto Slab"/>
                <a:ea typeface="Roboto Slab"/>
                <a:cs typeface="Roboto Slab"/>
                <a:sym typeface="Roboto Slab"/>
              </a:defRPr>
            </a:lvl5pPr>
            <a:lvl6pPr marR="0" lvl="5" algn="ctr" rtl="0">
              <a:lnSpc>
                <a:spcPct val="100000"/>
              </a:lnSpc>
              <a:spcBef>
                <a:spcPts val="0"/>
              </a:spcBef>
              <a:spcAft>
                <a:spcPts val="0"/>
              </a:spcAft>
              <a:buClr>
                <a:srgbClr val="111111"/>
              </a:buClr>
              <a:buSzPts val="6000"/>
              <a:buFont typeface="Roboto Slab"/>
              <a:buNone/>
              <a:defRPr sz="6000" b="0" i="0" u="none" strike="noStrike" cap="none">
                <a:solidFill>
                  <a:srgbClr val="111111"/>
                </a:solidFill>
                <a:latin typeface="Roboto Slab"/>
                <a:ea typeface="Roboto Slab"/>
                <a:cs typeface="Roboto Slab"/>
                <a:sym typeface="Roboto Slab"/>
              </a:defRPr>
            </a:lvl6pPr>
            <a:lvl7pPr marR="0" lvl="6" algn="ctr" rtl="0">
              <a:lnSpc>
                <a:spcPct val="100000"/>
              </a:lnSpc>
              <a:spcBef>
                <a:spcPts val="0"/>
              </a:spcBef>
              <a:spcAft>
                <a:spcPts val="0"/>
              </a:spcAft>
              <a:buClr>
                <a:srgbClr val="111111"/>
              </a:buClr>
              <a:buSzPts val="6000"/>
              <a:buFont typeface="Roboto Slab"/>
              <a:buNone/>
              <a:defRPr sz="6000" b="0" i="0" u="none" strike="noStrike" cap="none">
                <a:solidFill>
                  <a:srgbClr val="111111"/>
                </a:solidFill>
                <a:latin typeface="Roboto Slab"/>
                <a:ea typeface="Roboto Slab"/>
                <a:cs typeface="Roboto Slab"/>
                <a:sym typeface="Roboto Slab"/>
              </a:defRPr>
            </a:lvl7pPr>
            <a:lvl8pPr marR="0" lvl="7" algn="ctr" rtl="0">
              <a:lnSpc>
                <a:spcPct val="100000"/>
              </a:lnSpc>
              <a:spcBef>
                <a:spcPts val="0"/>
              </a:spcBef>
              <a:spcAft>
                <a:spcPts val="0"/>
              </a:spcAft>
              <a:buClr>
                <a:srgbClr val="111111"/>
              </a:buClr>
              <a:buSzPts val="6000"/>
              <a:buFont typeface="Roboto Slab"/>
              <a:buNone/>
              <a:defRPr sz="6000" b="0" i="0" u="none" strike="noStrike" cap="none">
                <a:solidFill>
                  <a:srgbClr val="111111"/>
                </a:solidFill>
                <a:latin typeface="Roboto Slab"/>
                <a:ea typeface="Roboto Slab"/>
                <a:cs typeface="Roboto Slab"/>
                <a:sym typeface="Roboto Slab"/>
              </a:defRPr>
            </a:lvl8pPr>
            <a:lvl9pPr marR="0" lvl="8" algn="ctr" rtl="0">
              <a:lnSpc>
                <a:spcPct val="100000"/>
              </a:lnSpc>
              <a:spcBef>
                <a:spcPts val="0"/>
              </a:spcBef>
              <a:spcAft>
                <a:spcPts val="0"/>
              </a:spcAft>
              <a:buClr>
                <a:srgbClr val="111111"/>
              </a:buClr>
              <a:buSzPts val="6000"/>
              <a:buFont typeface="Roboto Slab"/>
              <a:buNone/>
              <a:defRPr sz="6000" b="0" i="0" u="none" strike="noStrike" cap="none">
                <a:solidFill>
                  <a:srgbClr val="111111"/>
                </a:solidFill>
                <a:latin typeface="Roboto Slab"/>
                <a:ea typeface="Roboto Slab"/>
                <a:cs typeface="Roboto Slab"/>
                <a:sym typeface="Roboto Slab"/>
              </a:defRPr>
            </a:lvl9pPr>
          </a:lstStyle>
          <a:p>
            <a:r>
              <a:rPr lang="en-US" sz="2400" dirty="0"/>
              <a:t>Romans Chapter 6</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6"/>
          <p:cNvSpPr txBox="1">
            <a:spLocks noGrp="1"/>
          </p:cNvSpPr>
          <p:nvPr>
            <p:ph type="body" idx="1"/>
          </p:nvPr>
        </p:nvSpPr>
        <p:spPr>
          <a:xfrm>
            <a:off x="1196622" y="872359"/>
            <a:ext cx="7394828" cy="3733507"/>
          </a:xfrm>
          <a:prstGeom prst="rect">
            <a:avLst/>
          </a:prstGeom>
        </p:spPr>
        <p:txBody>
          <a:bodyPr spcFirstLastPara="1" wrap="square" lIns="91425" tIns="91425" rIns="91425" bIns="91425" anchor="t" anchorCtr="0">
            <a:noAutofit/>
          </a:bodyPr>
          <a:lstStyle/>
          <a:p>
            <a:pPr marL="590550" lvl="0" indent="-514350" algn="l" rtl="0">
              <a:spcBef>
                <a:spcPts val="600"/>
              </a:spcBef>
              <a:spcAft>
                <a:spcPts val="0"/>
              </a:spcAft>
              <a:buSzPts val="2400"/>
              <a:buFont typeface="+mj-lt"/>
              <a:buAutoNum type="arabicPeriod" startAt="5"/>
            </a:pPr>
            <a:r>
              <a:rPr lang="en-US" sz="3200" b="1" dirty="0"/>
              <a:t>Redefine it.</a:t>
            </a:r>
            <a:endParaRPr lang="en-US" sz="3200" dirty="0"/>
          </a:p>
          <a:p>
            <a:r>
              <a:rPr lang="en-US" sz="2800" i="1" dirty="0"/>
              <a:t>“</a:t>
            </a:r>
            <a:r>
              <a:rPr lang="en-US" sz="2800" b="1" i="1" dirty="0"/>
              <a:t>Who is my neighbor</a:t>
            </a:r>
            <a:r>
              <a:rPr lang="en-US" sz="2800" i="1" dirty="0"/>
              <a:t>?” </a:t>
            </a:r>
            <a:r>
              <a:rPr lang="en-US" dirty="0"/>
              <a:t>(Luke 10:29)</a:t>
            </a:r>
            <a:endParaRPr lang="en-US" sz="2800" dirty="0"/>
          </a:p>
          <a:p>
            <a:r>
              <a:rPr lang="en-US" sz="2800" dirty="0"/>
              <a:t>Depends on context &amp; culture…? </a:t>
            </a:r>
            <a:r>
              <a:rPr lang="en-US" dirty="0"/>
              <a:t>(Jer. 6:16)</a:t>
            </a:r>
          </a:p>
          <a:p>
            <a:endParaRPr lang="en-US" sz="2800" b="1" dirty="0"/>
          </a:p>
          <a:p>
            <a:pPr marL="76200" lvl="0" indent="0" algn="l" rtl="0">
              <a:spcBef>
                <a:spcPts val="600"/>
              </a:spcBef>
              <a:spcAft>
                <a:spcPts val="0"/>
              </a:spcAft>
              <a:buSzPts val="2400"/>
              <a:buNone/>
            </a:pPr>
            <a:endParaRPr lang="en-US" sz="2800" dirty="0"/>
          </a:p>
        </p:txBody>
      </p:sp>
      <p:sp>
        <p:nvSpPr>
          <p:cNvPr id="94" name="Google Shape;94;p16"/>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10</a:t>
            </a:fld>
            <a:endParaRPr/>
          </a:p>
        </p:txBody>
      </p:sp>
      <p:sp>
        <p:nvSpPr>
          <p:cNvPr id="2" name="Google Shape;100;p17">
            <a:extLst>
              <a:ext uri="{FF2B5EF4-FFF2-40B4-BE49-F238E27FC236}">
                <a16:creationId xmlns:a16="http://schemas.microsoft.com/office/drawing/2014/main" id="{6F2E01DE-FCF0-2DCD-D4BF-0D085BA117FE}"/>
              </a:ext>
            </a:extLst>
          </p:cNvPr>
          <p:cNvSpPr txBox="1">
            <a:spLocks/>
          </p:cNvSpPr>
          <p:nvPr/>
        </p:nvSpPr>
        <p:spPr>
          <a:xfrm>
            <a:off x="350558" y="0"/>
            <a:ext cx="8012046" cy="872359"/>
          </a:xfrm>
          <a:prstGeom prst="rect">
            <a:avLst/>
          </a:prstGeom>
          <a:noFill/>
          <a:ln w="76200" cap="flat" cmpd="sng">
            <a:no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n-US" sz="4600" dirty="0">
                <a:solidFill>
                  <a:srgbClr val="FFFFFF"/>
                </a:solidFill>
                <a:highlight>
                  <a:srgbClr val="FF0000"/>
                </a:highlight>
                <a:latin typeface="Georgia"/>
                <a:ea typeface="Georgia"/>
                <a:cs typeface="Georgia"/>
                <a:sym typeface="Georgia"/>
              </a:rPr>
              <a:t>Improper Attitudes About Sin</a:t>
            </a:r>
          </a:p>
        </p:txBody>
      </p:sp>
    </p:spTree>
    <p:extLst>
      <p:ext uri="{BB962C8B-B14F-4D97-AF65-F5344CB8AC3E}">
        <p14:creationId xmlns:p14="http://schemas.microsoft.com/office/powerpoint/2010/main" val="23202652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Effect transition="in" filter="fade">
                                      <p:cBhvr>
                                        <p:cTn id="7" dur="500"/>
                                        <p:tgtEl>
                                          <p:spTgt spid="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
                                            <p:txEl>
                                              <p:pRg st="1" end="1"/>
                                            </p:txEl>
                                          </p:spTgt>
                                        </p:tgtEl>
                                        <p:attrNameLst>
                                          <p:attrName>style.visibility</p:attrName>
                                        </p:attrNameLst>
                                      </p:cBhvr>
                                      <p:to>
                                        <p:strVal val="visible"/>
                                      </p:to>
                                    </p:set>
                                    <p:animEffect transition="in" filter="fade">
                                      <p:cBhvr>
                                        <p:cTn id="12" dur="500"/>
                                        <p:tgtEl>
                                          <p:spTgt spid="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3">
                                            <p:txEl>
                                              <p:pRg st="2" end="2"/>
                                            </p:txEl>
                                          </p:spTgt>
                                        </p:tgtEl>
                                        <p:attrNameLst>
                                          <p:attrName>style.visibility</p:attrName>
                                        </p:attrNameLst>
                                      </p:cBhvr>
                                      <p:to>
                                        <p:strVal val="visible"/>
                                      </p:to>
                                    </p:set>
                                    <p:animEffect transition="in" filter="fade">
                                      <p:cBhvr>
                                        <p:cTn id="17" dur="500"/>
                                        <p:tgtEl>
                                          <p:spTgt spid="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6"/>
          <p:cNvSpPr txBox="1">
            <a:spLocks noGrp="1"/>
          </p:cNvSpPr>
          <p:nvPr>
            <p:ph type="body" idx="1"/>
          </p:nvPr>
        </p:nvSpPr>
        <p:spPr>
          <a:xfrm>
            <a:off x="1196622" y="872359"/>
            <a:ext cx="7394828" cy="3733507"/>
          </a:xfrm>
          <a:prstGeom prst="rect">
            <a:avLst/>
          </a:prstGeom>
        </p:spPr>
        <p:txBody>
          <a:bodyPr spcFirstLastPara="1" wrap="square" lIns="91425" tIns="91425" rIns="91425" bIns="91425" anchor="t" anchorCtr="0">
            <a:noAutofit/>
          </a:bodyPr>
          <a:lstStyle/>
          <a:p>
            <a:pPr marL="590550" lvl="0" indent="-514350" algn="l" rtl="0">
              <a:spcBef>
                <a:spcPts val="600"/>
              </a:spcBef>
              <a:spcAft>
                <a:spcPts val="0"/>
              </a:spcAft>
              <a:buSzPts val="2400"/>
              <a:buFont typeface="+mj-lt"/>
              <a:buAutoNum type="arabicPeriod" startAt="6"/>
            </a:pPr>
            <a:r>
              <a:rPr lang="en-US" sz="3200" b="1" dirty="0"/>
              <a:t>Get as close to it as we can.</a:t>
            </a:r>
          </a:p>
          <a:p>
            <a:r>
              <a:rPr lang="en-US" sz="2800" b="1" dirty="0"/>
              <a:t>Rather than fleeing… </a:t>
            </a:r>
            <a:r>
              <a:rPr lang="en-US" dirty="0"/>
              <a:t>(Genesis 39:10-12; Proverbs 7; 2 Timothy 2:22</a:t>
            </a:r>
          </a:p>
          <a:p>
            <a:r>
              <a:rPr lang="en-US" sz="2800" b="1" dirty="0"/>
              <a:t>Make no provisions</a:t>
            </a:r>
            <a:r>
              <a:rPr lang="en-US" sz="2800" dirty="0"/>
              <a:t>… </a:t>
            </a:r>
            <a:r>
              <a:rPr lang="en-US" dirty="0"/>
              <a:t>(Romans 13:13-14; </a:t>
            </a:r>
            <a:br>
              <a:rPr lang="en-US" dirty="0"/>
            </a:br>
            <a:r>
              <a:rPr lang="en-US" dirty="0"/>
              <a:t>1 Thessalonians 5:21-22)</a:t>
            </a:r>
            <a:endParaRPr lang="en-US" sz="2800" dirty="0"/>
          </a:p>
        </p:txBody>
      </p:sp>
      <p:sp>
        <p:nvSpPr>
          <p:cNvPr id="94" name="Google Shape;94;p16"/>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11</a:t>
            </a:fld>
            <a:endParaRPr/>
          </a:p>
        </p:txBody>
      </p:sp>
      <p:sp>
        <p:nvSpPr>
          <p:cNvPr id="2" name="Google Shape;100;p17">
            <a:extLst>
              <a:ext uri="{FF2B5EF4-FFF2-40B4-BE49-F238E27FC236}">
                <a16:creationId xmlns:a16="http://schemas.microsoft.com/office/drawing/2014/main" id="{6F2E01DE-FCF0-2DCD-D4BF-0D085BA117FE}"/>
              </a:ext>
            </a:extLst>
          </p:cNvPr>
          <p:cNvSpPr txBox="1">
            <a:spLocks/>
          </p:cNvSpPr>
          <p:nvPr/>
        </p:nvSpPr>
        <p:spPr>
          <a:xfrm>
            <a:off x="350558" y="0"/>
            <a:ext cx="8012046" cy="872359"/>
          </a:xfrm>
          <a:prstGeom prst="rect">
            <a:avLst/>
          </a:prstGeom>
          <a:noFill/>
          <a:ln w="76200" cap="flat" cmpd="sng">
            <a:no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n-US" sz="4600" dirty="0">
                <a:solidFill>
                  <a:srgbClr val="FFFFFF"/>
                </a:solidFill>
                <a:highlight>
                  <a:srgbClr val="FF0000"/>
                </a:highlight>
                <a:latin typeface="Georgia"/>
                <a:ea typeface="Georgia"/>
                <a:cs typeface="Georgia"/>
                <a:sym typeface="Georgia"/>
              </a:rPr>
              <a:t>Improper Attitudes About Sin</a:t>
            </a:r>
          </a:p>
        </p:txBody>
      </p:sp>
    </p:spTree>
    <p:extLst>
      <p:ext uri="{BB962C8B-B14F-4D97-AF65-F5344CB8AC3E}">
        <p14:creationId xmlns:p14="http://schemas.microsoft.com/office/powerpoint/2010/main" val="3445014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Effect transition="in" filter="fade">
                                      <p:cBhvr>
                                        <p:cTn id="7" dur="500"/>
                                        <p:tgtEl>
                                          <p:spTgt spid="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
                                            <p:txEl>
                                              <p:pRg st="1" end="1"/>
                                            </p:txEl>
                                          </p:spTgt>
                                        </p:tgtEl>
                                        <p:attrNameLst>
                                          <p:attrName>style.visibility</p:attrName>
                                        </p:attrNameLst>
                                      </p:cBhvr>
                                      <p:to>
                                        <p:strVal val="visible"/>
                                      </p:to>
                                    </p:set>
                                    <p:animEffect transition="in" filter="fade">
                                      <p:cBhvr>
                                        <p:cTn id="12" dur="500"/>
                                        <p:tgtEl>
                                          <p:spTgt spid="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3">
                                            <p:txEl>
                                              <p:pRg st="2" end="2"/>
                                            </p:txEl>
                                          </p:spTgt>
                                        </p:tgtEl>
                                        <p:attrNameLst>
                                          <p:attrName>style.visibility</p:attrName>
                                        </p:attrNameLst>
                                      </p:cBhvr>
                                      <p:to>
                                        <p:strVal val="visible"/>
                                      </p:to>
                                    </p:set>
                                    <p:animEffect transition="in" filter="fade">
                                      <p:cBhvr>
                                        <p:cTn id="17" dur="500"/>
                                        <p:tgtEl>
                                          <p:spTgt spid="9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6"/>
          <p:cNvSpPr txBox="1">
            <a:spLocks noGrp="1"/>
          </p:cNvSpPr>
          <p:nvPr>
            <p:ph type="body" idx="1"/>
          </p:nvPr>
        </p:nvSpPr>
        <p:spPr>
          <a:xfrm>
            <a:off x="1196622" y="872359"/>
            <a:ext cx="7497212" cy="3733507"/>
          </a:xfrm>
          <a:prstGeom prst="rect">
            <a:avLst/>
          </a:prstGeom>
        </p:spPr>
        <p:txBody>
          <a:bodyPr spcFirstLastPara="1" wrap="square" lIns="91425" tIns="91425" rIns="91425" bIns="91425" anchor="t" anchorCtr="0">
            <a:noAutofit/>
          </a:bodyPr>
          <a:lstStyle/>
          <a:p>
            <a:pPr marL="590550" lvl="0" indent="-514350" algn="l" rtl="0">
              <a:spcBef>
                <a:spcPts val="600"/>
              </a:spcBef>
              <a:spcAft>
                <a:spcPts val="0"/>
              </a:spcAft>
              <a:buSzPts val="2400"/>
              <a:buFont typeface="+mj-lt"/>
              <a:buAutoNum type="arabicPeriod" startAt="7"/>
            </a:pPr>
            <a:r>
              <a:rPr lang="en-US" sz="3200" b="1" dirty="0"/>
              <a:t>Deal with it later.</a:t>
            </a:r>
          </a:p>
          <a:p>
            <a:r>
              <a:rPr lang="en-US" sz="2800" b="1" dirty="0"/>
              <a:t>We know it separates us… </a:t>
            </a:r>
            <a:r>
              <a:rPr lang="en-US" dirty="0"/>
              <a:t>(Isaiah 59:1-2)</a:t>
            </a:r>
          </a:p>
          <a:p>
            <a:r>
              <a:rPr lang="en-US" sz="2800" b="1" dirty="0"/>
              <a:t>… But we’ll seek reconciliation later; after</a:t>
            </a:r>
            <a:r>
              <a:rPr lang="en-US" sz="2800" dirty="0"/>
              <a:t>… </a:t>
            </a:r>
            <a:r>
              <a:rPr lang="en-US" dirty="0"/>
              <a:t>()</a:t>
            </a:r>
          </a:p>
          <a:p>
            <a:r>
              <a:rPr lang="en-US" sz="2800" dirty="0"/>
              <a:t>Hoping for </a:t>
            </a:r>
            <a:r>
              <a:rPr lang="en-US" sz="2800" b="1" dirty="0"/>
              <a:t>a more convenient time</a:t>
            </a:r>
            <a:r>
              <a:rPr lang="en-US" sz="2800" dirty="0"/>
              <a:t>? (Acts 24:35)</a:t>
            </a:r>
          </a:p>
        </p:txBody>
      </p:sp>
      <p:sp>
        <p:nvSpPr>
          <p:cNvPr id="94" name="Google Shape;94;p16"/>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12</a:t>
            </a:fld>
            <a:endParaRPr/>
          </a:p>
        </p:txBody>
      </p:sp>
      <p:sp>
        <p:nvSpPr>
          <p:cNvPr id="2" name="Google Shape;100;p17">
            <a:extLst>
              <a:ext uri="{FF2B5EF4-FFF2-40B4-BE49-F238E27FC236}">
                <a16:creationId xmlns:a16="http://schemas.microsoft.com/office/drawing/2014/main" id="{6F2E01DE-FCF0-2DCD-D4BF-0D085BA117FE}"/>
              </a:ext>
            </a:extLst>
          </p:cNvPr>
          <p:cNvSpPr txBox="1">
            <a:spLocks/>
          </p:cNvSpPr>
          <p:nvPr/>
        </p:nvSpPr>
        <p:spPr>
          <a:xfrm>
            <a:off x="350558" y="0"/>
            <a:ext cx="8012046" cy="872359"/>
          </a:xfrm>
          <a:prstGeom prst="rect">
            <a:avLst/>
          </a:prstGeom>
          <a:noFill/>
          <a:ln w="76200" cap="flat" cmpd="sng">
            <a:no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n-US" sz="4600" dirty="0">
                <a:solidFill>
                  <a:srgbClr val="FFFFFF"/>
                </a:solidFill>
                <a:highlight>
                  <a:srgbClr val="FF0000"/>
                </a:highlight>
                <a:latin typeface="Georgia"/>
                <a:ea typeface="Georgia"/>
                <a:cs typeface="Georgia"/>
                <a:sym typeface="Georgia"/>
              </a:rPr>
              <a:t>Improper Attitudes About Sin</a:t>
            </a:r>
          </a:p>
        </p:txBody>
      </p:sp>
    </p:spTree>
    <p:extLst>
      <p:ext uri="{BB962C8B-B14F-4D97-AF65-F5344CB8AC3E}">
        <p14:creationId xmlns:p14="http://schemas.microsoft.com/office/powerpoint/2010/main" val="39394930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Effect transition="in" filter="fade">
                                      <p:cBhvr>
                                        <p:cTn id="7" dur="500"/>
                                        <p:tgtEl>
                                          <p:spTgt spid="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
                                            <p:txEl>
                                              <p:pRg st="1" end="1"/>
                                            </p:txEl>
                                          </p:spTgt>
                                        </p:tgtEl>
                                        <p:attrNameLst>
                                          <p:attrName>style.visibility</p:attrName>
                                        </p:attrNameLst>
                                      </p:cBhvr>
                                      <p:to>
                                        <p:strVal val="visible"/>
                                      </p:to>
                                    </p:set>
                                    <p:animEffect transition="in" filter="fade">
                                      <p:cBhvr>
                                        <p:cTn id="12" dur="500"/>
                                        <p:tgtEl>
                                          <p:spTgt spid="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3">
                                            <p:txEl>
                                              <p:pRg st="2" end="2"/>
                                            </p:txEl>
                                          </p:spTgt>
                                        </p:tgtEl>
                                        <p:attrNameLst>
                                          <p:attrName>style.visibility</p:attrName>
                                        </p:attrNameLst>
                                      </p:cBhvr>
                                      <p:to>
                                        <p:strVal val="visible"/>
                                      </p:to>
                                    </p:set>
                                    <p:animEffect transition="in" filter="fade">
                                      <p:cBhvr>
                                        <p:cTn id="17" dur="500"/>
                                        <p:tgtEl>
                                          <p:spTgt spid="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3">
                                            <p:txEl>
                                              <p:pRg st="3" end="3"/>
                                            </p:txEl>
                                          </p:spTgt>
                                        </p:tgtEl>
                                        <p:attrNameLst>
                                          <p:attrName>style.visibility</p:attrName>
                                        </p:attrNameLst>
                                      </p:cBhvr>
                                      <p:to>
                                        <p:strVal val="visible"/>
                                      </p:to>
                                    </p:set>
                                    <p:animEffect transition="in" filter="fade">
                                      <p:cBhvr>
                                        <p:cTn id="22" dur="500"/>
                                        <p:tgtEl>
                                          <p:spTgt spid="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6"/>
          <p:cNvSpPr txBox="1">
            <a:spLocks noGrp="1"/>
          </p:cNvSpPr>
          <p:nvPr>
            <p:ph type="body" idx="1"/>
          </p:nvPr>
        </p:nvSpPr>
        <p:spPr>
          <a:xfrm>
            <a:off x="1196622" y="872359"/>
            <a:ext cx="7596820" cy="3733507"/>
          </a:xfrm>
          <a:prstGeom prst="rect">
            <a:avLst/>
          </a:prstGeom>
        </p:spPr>
        <p:txBody>
          <a:bodyPr spcFirstLastPara="1" wrap="square" lIns="91425" tIns="91425" rIns="91425" bIns="91425" anchor="t" anchorCtr="0">
            <a:noAutofit/>
          </a:bodyPr>
          <a:lstStyle/>
          <a:p>
            <a:pPr marL="381000"/>
            <a:r>
              <a:rPr lang="en-US" sz="2800" dirty="0"/>
              <a:t>Having been </a:t>
            </a:r>
            <a:r>
              <a:rPr lang="en-US" sz="2800" b="1" dirty="0"/>
              <a:t>convicted</a:t>
            </a:r>
            <a:r>
              <a:rPr lang="en-US" sz="2800" dirty="0"/>
              <a:t> of your sin, be obedient to the gospel of Jesus Christ, </a:t>
            </a:r>
            <a:r>
              <a:rPr lang="en-US" sz="2800" b="1" dirty="0"/>
              <a:t>believing</a:t>
            </a:r>
            <a:r>
              <a:rPr lang="en-US" sz="2800" dirty="0"/>
              <a:t> He is the Messiah, the Son of God, </a:t>
            </a:r>
            <a:r>
              <a:rPr lang="en-US" sz="2800" b="1" dirty="0"/>
              <a:t>confessing</a:t>
            </a:r>
            <a:r>
              <a:rPr lang="en-US" sz="2800" dirty="0"/>
              <a:t> your faith, </a:t>
            </a:r>
            <a:r>
              <a:rPr lang="en-US" sz="2800" b="1" dirty="0"/>
              <a:t>repenting</a:t>
            </a:r>
            <a:r>
              <a:rPr lang="en-US" sz="2800" dirty="0"/>
              <a:t> of your sins and beginning your new life </a:t>
            </a:r>
            <a:r>
              <a:rPr lang="en-US" sz="2800" b="1" dirty="0"/>
              <a:t>through baptism </a:t>
            </a:r>
            <a:r>
              <a:rPr lang="en-US" sz="2800" dirty="0"/>
              <a:t>in Jesus name.</a:t>
            </a:r>
          </a:p>
        </p:txBody>
      </p:sp>
      <p:sp>
        <p:nvSpPr>
          <p:cNvPr id="94" name="Google Shape;94;p16"/>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13</a:t>
            </a:fld>
            <a:endParaRPr/>
          </a:p>
        </p:txBody>
      </p:sp>
      <p:sp>
        <p:nvSpPr>
          <p:cNvPr id="2" name="Google Shape;100;p17">
            <a:extLst>
              <a:ext uri="{FF2B5EF4-FFF2-40B4-BE49-F238E27FC236}">
                <a16:creationId xmlns:a16="http://schemas.microsoft.com/office/drawing/2014/main" id="{6F2E01DE-FCF0-2DCD-D4BF-0D085BA117FE}"/>
              </a:ext>
            </a:extLst>
          </p:cNvPr>
          <p:cNvSpPr txBox="1">
            <a:spLocks/>
          </p:cNvSpPr>
          <p:nvPr/>
        </p:nvSpPr>
        <p:spPr>
          <a:xfrm>
            <a:off x="350558" y="0"/>
            <a:ext cx="8012046" cy="872359"/>
          </a:xfrm>
          <a:prstGeom prst="rect">
            <a:avLst/>
          </a:prstGeom>
          <a:noFill/>
          <a:ln w="76200" cap="flat" cmpd="sng">
            <a:no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n-US" sz="4600" dirty="0">
                <a:solidFill>
                  <a:srgbClr val="FFFFFF"/>
                </a:solidFill>
                <a:highlight>
                  <a:srgbClr val="FF0000"/>
                </a:highlight>
                <a:latin typeface="Georgia"/>
                <a:ea typeface="Georgia"/>
                <a:cs typeface="Georgia"/>
                <a:sym typeface="Georgia"/>
              </a:rPr>
              <a:t>What To Do About My Sin?</a:t>
            </a:r>
          </a:p>
        </p:txBody>
      </p:sp>
    </p:spTree>
    <p:extLst>
      <p:ext uri="{BB962C8B-B14F-4D97-AF65-F5344CB8AC3E}">
        <p14:creationId xmlns:p14="http://schemas.microsoft.com/office/powerpoint/2010/main" val="12286873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Effect transition="in" filter="fade">
                                      <p:cBhvr>
                                        <p:cTn id="7" dur="500"/>
                                        <p:tgtEl>
                                          <p:spTgt spid="9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6"/>
          <p:cNvSpPr txBox="1">
            <a:spLocks noGrp="1"/>
          </p:cNvSpPr>
          <p:nvPr>
            <p:ph type="body" idx="1"/>
          </p:nvPr>
        </p:nvSpPr>
        <p:spPr>
          <a:xfrm>
            <a:off x="1196622" y="872359"/>
            <a:ext cx="7394828" cy="3733507"/>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sz="2600" dirty="0"/>
              <a:t>Paul has already established that </a:t>
            </a:r>
            <a:r>
              <a:rPr lang="en-US" sz="2600" b="1" dirty="0"/>
              <a:t>all are under the condemnation of sin</a:t>
            </a:r>
            <a:r>
              <a:rPr lang="en-US" sz="2600" dirty="0"/>
              <a:t>.</a:t>
            </a:r>
          </a:p>
          <a:p>
            <a:pPr>
              <a:buFont typeface="Arial" panose="020B0604020202020204" pitchFamily="34" charset="0"/>
              <a:buChar char="•"/>
            </a:pPr>
            <a:r>
              <a:rPr lang="en-US" sz="2600" dirty="0"/>
              <a:t>Chapter 1 - </a:t>
            </a:r>
            <a:r>
              <a:rPr lang="en-US" sz="2600" b="1" dirty="0"/>
              <a:t>Gentiles</a:t>
            </a:r>
            <a:r>
              <a:rPr lang="en-US" sz="2600" dirty="0"/>
              <a:t> (1:18-24)</a:t>
            </a:r>
          </a:p>
          <a:p>
            <a:pPr>
              <a:buFont typeface="Arial" panose="020B0604020202020204" pitchFamily="34" charset="0"/>
              <a:buChar char="•"/>
            </a:pPr>
            <a:r>
              <a:rPr lang="en-US" sz="2600" dirty="0"/>
              <a:t>Chapter 2 - </a:t>
            </a:r>
            <a:r>
              <a:rPr lang="en-US" sz="2600" b="1" dirty="0"/>
              <a:t>Jews</a:t>
            </a:r>
            <a:r>
              <a:rPr lang="en-US" sz="2600" dirty="0"/>
              <a:t> (2:1; 17-24)</a:t>
            </a:r>
          </a:p>
          <a:p>
            <a:pPr>
              <a:buFont typeface="Arial" panose="020B0604020202020204" pitchFamily="34" charset="0"/>
              <a:buChar char="•"/>
            </a:pPr>
            <a:r>
              <a:rPr lang="en-US" sz="2600" dirty="0"/>
              <a:t>Chapter 3 - </a:t>
            </a:r>
            <a:r>
              <a:rPr lang="en-US" sz="2600" b="1" dirty="0"/>
              <a:t>All mankind </a:t>
            </a:r>
            <a:r>
              <a:rPr lang="en-US" sz="2600" dirty="0"/>
              <a:t>(3:19-23)</a:t>
            </a:r>
          </a:p>
          <a:p>
            <a:pPr marL="76200" lvl="0" indent="0" algn="l" rtl="0">
              <a:spcBef>
                <a:spcPts val="600"/>
              </a:spcBef>
              <a:spcAft>
                <a:spcPts val="0"/>
              </a:spcAft>
              <a:buSzPts val="2400"/>
              <a:buNone/>
            </a:pPr>
            <a:r>
              <a:rPr lang="en-US" sz="2600" b="1" dirty="0"/>
              <a:t>Justification is by faith in Christ </a:t>
            </a:r>
            <a:r>
              <a:rPr lang="en-US" sz="2600" dirty="0"/>
              <a:t>and the </a:t>
            </a:r>
            <a:r>
              <a:rPr lang="en-US" sz="2600" b="1" dirty="0"/>
              <a:t>grace of God</a:t>
            </a:r>
            <a:r>
              <a:rPr lang="en-US" sz="2600" dirty="0"/>
              <a:t>, and not perfect law keeping. (chapter 5) Grace reigns through Christ. (5:21)</a:t>
            </a:r>
          </a:p>
          <a:p>
            <a:pPr>
              <a:buFont typeface="Arial" panose="020B0604020202020204" pitchFamily="34" charset="0"/>
              <a:buChar char="•"/>
            </a:pPr>
            <a:endParaRPr lang="en-US" sz="2800" dirty="0"/>
          </a:p>
        </p:txBody>
      </p:sp>
      <p:sp>
        <p:nvSpPr>
          <p:cNvPr id="94" name="Google Shape;94;p16"/>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2</a:t>
            </a:fld>
            <a:endParaRPr/>
          </a:p>
        </p:txBody>
      </p:sp>
      <p:sp>
        <p:nvSpPr>
          <p:cNvPr id="2" name="Google Shape;100;p17">
            <a:extLst>
              <a:ext uri="{FF2B5EF4-FFF2-40B4-BE49-F238E27FC236}">
                <a16:creationId xmlns:a16="http://schemas.microsoft.com/office/drawing/2014/main" id="{6F2E01DE-FCF0-2DCD-D4BF-0D085BA117FE}"/>
              </a:ext>
            </a:extLst>
          </p:cNvPr>
          <p:cNvSpPr txBox="1">
            <a:spLocks/>
          </p:cNvSpPr>
          <p:nvPr/>
        </p:nvSpPr>
        <p:spPr>
          <a:xfrm>
            <a:off x="350558" y="0"/>
            <a:ext cx="7394827" cy="872359"/>
          </a:xfrm>
          <a:prstGeom prst="rect">
            <a:avLst/>
          </a:prstGeom>
          <a:noFill/>
          <a:ln w="76200" cap="flat" cmpd="sng">
            <a:no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n-US" sz="4800" dirty="0">
                <a:solidFill>
                  <a:srgbClr val="FFFFFF"/>
                </a:solidFill>
                <a:highlight>
                  <a:srgbClr val="FF0000"/>
                </a:highlight>
                <a:latin typeface="Georgia"/>
                <a:ea typeface="Georgia"/>
                <a:cs typeface="Georgia"/>
                <a:sym typeface="Georgia"/>
              </a:rPr>
              <a:t>Context of Romans 6</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6"/>
          <p:cNvSpPr txBox="1">
            <a:spLocks noGrp="1"/>
          </p:cNvSpPr>
          <p:nvPr>
            <p:ph type="body" idx="1"/>
          </p:nvPr>
        </p:nvSpPr>
        <p:spPr>
          <a:xfrm>
            <a:off x="1196621" y="872359"/>
            <a:ext cx="7415363" cy="3733507"/>
          </a:xfrm>
          <a:prstGeom prst="rect">
            <a:avLst/>
          </a:prstGeom>
        </p:spPr>
        <p:txBody>
          <a:bodyPr spcFirstLastPara="1" wrap="square" lIns="91425" tIns="91425" rIns="91425" bIns="91425" anchor="t" anchorCtr="0">
            <a:noAutofit/>
          </a:bodyPr>
          <a:lstStyle/>
          <a:p>
            <a:pPr marL="590550" lvl="0" indent="-514350" algn="l" rtl="0">
              <a:spcBef>
                <a:spcPts val="600"/>
              </a:spcBef>
              <a:spcAft>
                <a:spcPts val="0"/>
              </a:spcAft>
              <a:buSzPts val="2400"/>
              <a:buAutoNum type="arabicPeriod"/>
            </a:pPr>
            <a:r>
              <a:rPr lang="en-US" sz="2600" dirty="0"/>
              <a:t>(6:1) “</a:t>
            </a:r>
            <a:r>
              <a:rPr lang="en-US" sz="2600" i="1" dirty="0"/>
              <a:t>Are we to </a:t>
            </a:r>
            <a:r>
              <a:rPr lang="en-US" sz="2600" b="1" i="1" dirty="0"/>
              <a:t>continue in sin </a:t>
            </a:r>
            <a:r>
              <a:rPr lang="en-US" sz="2600" i="1" dirty="0"/>
              <a:t>that  grace might increase?</a:t>
            </a:r>
            <a:r>
              <a:rPr lang="en-US" sz="2600" dirty="0"/>
              <a:t>”</a:t>
            </a:r>
          </a:p>
          <a:p>
            <a:pPr marL="590550" lvl="0" indent="-514350" algn="l" rtl="0">
              <a:spcBef>
                <a:spcPts val="600"/>
              </a:spcBef>
              <a:spcAft>
                <a:spcPts val="0"/>
              </a:spcAft>
              <a:buSzPts val="2400"/>
              <a:buAutoNum type="arabicPeriod"/>
            </a:pPr>
            <a:r>
              <a:rPr lang="en-US" sz="2600" dirty="0"/>
              <a:t>(6:15) “</a:t>
            </a:r>
            <a:r>
              <a:rPr lang="en-US" sz="2600" b="1" i="1" dirty="0"/>
              <a:t>Shall we sin </a:t>
            </a:r>
            <a:r>
              <a:rPr lang="en-US" sz="2600" i="1" dirty="0"/>
              <a:t>because we are not under law but under grace?</a:t>
            </a:r>
            <a:r>
              <a:rPr lang="en-US" sz="2600" dirty="0"/>
              <a:t>”</a:t>
            </a:r>
          </a:p>
          <a:p>
            <a:pPr marL="76200" indent="0">
              <a:buNone/>
            </a:pPr>
            <a:r>
              <a:rPr lang="en-US" sz="2800" b="1" i="1" dirty="0"/>
              <a:t>To each rhetorical question, Paul answers, “May it never be!”</a:t>
            </a:r>
          </a:p>
        </p:txBody>
      </p:sp>
      <p:sp>
        <p:nvSpPr>
          <p:cNvPr id="94" name="Google Shape;94;p16"/>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3</a:t>
            </a:fld>
            <a:endParaRPr/>
          </a:p>
        </p:txBody>
      </p:sp>
      <p:sp>
        <p:nvSpPr>
          <p:cNvPr id="2" name="Google Shape;100;p17">
            <a:extLst>
              <a:ext uri="{FF2B5EF4-FFF2-40B4-BE49-F238E27FC236}">
                <a16:creationId xmlns:a16="http://schemas.microsoft.com/office/drawing/2014/main" id="{6F2E01DE-FCF0-2DCD-D4BF-0D085BA117FE}"/>
              </a:ext>
            </a:extLst>
          </p:cNvPr>
          <p:cNvSpPr txBox="1">
            <a:spLocks/>
          </p:cNvSpPr>
          <p:nvPr/>
        </p:nvSpPr>
        <p:spPr>
          <a:xfrm>
            <a:off x="350558" y="0"/>
            <a:ext cx="8061922" cy="872359"/>
          </a:xfrm>
          <a:prstGeom prst="rect">
            <a:avLst/>
          </a:prstGeom>
          <a:noFill/>
          <a:ln w="76200" cap="flat" cmpd="sng">
            <a:no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n-US" sz="4800" dirty="0">
                <a:solidFill>
                  <a:srgbClr val="FFFFFF"/>
                </a:solidFill>
                <a:highlight>
                  <a:srgbClr val="FF0000"/>
                </a:highlight>
                <a:latin typeface="Georgia"/>
                <a:ea typeface="Georgia"/>
                <a:cs typeface="Georgia"/>
                <a:sym typeface="Georgia"/>
              </a:rPr>
              <a:t>2 Questions In Romans 6</a:t>
            </a:r>
          </a:p>
        </p:txBody>
      </p:sp>
    </p:spTree>
    <p:extLst>
      <p:ext uri="{BB962C8B-B14F-4D97-AF65-F5344CB8AC3E}">
        <p14:creationId xmlns:p14="http://schemas.microsoft.com/office/powerpoint/2010/main" val="114116594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6"/>
          <p:cNvSpPr txBox="1">
            <a:spLocks noGrp="1"/>
          </p:cNvSpPr>
          <p:nvPr>
            <p:ph type="body" idx="1"/>
          </p:nvPr>
        </p:nvSpPr>
        <p:spPr>
          <a:xfrm>
            <a:off x="1196622" y="872359"/>
            <a:ext cx="7394828" cy="3733507"/>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sz="2600" i="1" dirty="0"/>
              <a:t>“</a:t>
            </a:r>
            <a:r>
              <a:rPr lang="en-US" sz="2600" b="1" i="1" dirty="0"/>
              <a:t>Are we to continue in sin so that grace may increase (abound)?</a:t>
            </a:r>
            <a:r>
              <a:rPr lang="en-US" sz="2600" i="1" dirty="0"/>
              <a:t>” </a:t>
            </a:r>
            <a:r>
              <a:rPr lang="en-US" sz="2600" dirty="0"/>
              <a:t>(Romans 6:1, 15)</a:t>
            </a:r>
          </a:p>
          <a:p>
            <a:pPr marL="76200" lvl="0" indent="0" algn="l" rtl="0">
              <a:spcBef>
                <a:spcPts val="600"/>
              </a:spcBef>
              <a:spcAft>
                <a:spcPts val="0"/>
              </a:spcAft>
              <a:buSzPts val="2400"/>
              <a:buNone/>
            </a:pPr>
            <a:endParaRPr lang="en-US" dirty="0"/>
          </a:p>
          <a:p>
            <a:pPr marL="76200" lvl="0" indent="0" algn="l" rtl="0">
              <a:spcBef>
                <a:spcPts val="600"/>
              </a:spcBef>
              <a:spcAft>
                <a:spcPts val="0"/>
              </a:spcAft>
              <a:buSzPts val="2400"/>
              <a:buNone/>
            </a:pPr>
            <a:endParaRPr lang="en-US" dirty="0"/>
          </a:p>
          <a:p>
            <a:pPr marL="76200" lvl="0" indent="0" algn="l" rtl="0">
              <a:spcBef>
                <a:spcPts val="600"/>
              </a:spcBef>
              <a:spcAft>
                <a:spcPts val="0"/>
              </a:spcAft>
              <a:buSzPts val="2400"/>
              <a:buNone/>
            </a:pPr>
            <a:endParaRPr lang="en-US" dirty="0"/>
          </a:p>
          <a:p>
            <a:pPr marL="76200" lvl="0" indent="0" algn="l" rtl="0">
              <a:spcBef>
                <a:spcPts val="600"/>
              </a:spcBef>
              <a:spcAft>
                <a:spcPts val="0"/>
              </a:spcAft>
              <a:buSzPts val="2400"/>
              <a:buNone/>
            </a:pPr>
            <a:endParaRPr lang="en-US" dirty="0"/>
          </a:p>
          <a:p>
            <a:pPr marL="76200" lvl="0" indent="0" algn="l" rtl="0">
              <a:spcBef>
                <a:spcPts val="600"/>
              </a:spcBef>
              <a:spcAft>
                <a:spcPts val="0"/>
              </a:spcAft>
              <a:buSzPts val="2400"/>
              <a:buNone/>
            </a:pPr>
            <a:endParaRPr lang="en-US" dirty="0"/>
          </a:p>
          <a:p>
            <a:pPr marL="76200" lvl="0" indent="0" algn="l" rtl="0">
              <a:spcBef>
                <a:spcPts val="600"/>
              </a:spcBef>
              <a:spcAft>
                <a:spcPts val="0"/>
              </a:spcAft>
              <a:buSzPts val="2400"/>
              <a:buNone/>
            </a:pPr>
            <a:r>
              <a:rPr lang="en-US" sz="4000" b="1" dirty="0"/>
              <a:t>“MAY IT NEVER BE!”</a:t>
            </a:r>
            <a:endParaRPr sz="4000" b="1" dirty="0"/>
          </a:p>
        </p:txBody>
      </p:sp>
      <p:sp>
        <p:nvSpPr>
          <p:cNvPr id="94" name="Google Shape;94;p16"/>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4</a:t>
            </a:fld>
            <a:endParaRPr/>
          </a:p>
        </p:txBody>
      </p:sp>
      <p:sp>
        <p:nvSpPr>
          <p:cNvPr id="2" name="Google Shape;100;p17">
            <a:extLst>
              <a:ext uri="{FF2B5EF4-FFF2-40B4-BE49-F238E27FC236}">
                <a16:creationId xmlns:a16="http://schemas.microsoft.com/office/drawing/2014/main" id="{6F2E01DE-FCF0-2DCD-D4BF-0D085BA117FE}"/>
              </a:ext>
            </a:extLst>
          </p:cNvPr>
          <p:cNvSpPr txBox="1">
            <a:spLocks/>
          </p:cNvSpPr>
          <p:nvPr/>
        </p:nvSpPr>
        <p:spPr>
          <a:xfrm>
            <a:off x="350558" y="0"/>
            <a:ext cx="7394827" cy="872359"/>
          </a:xfrm>
          <a:prstGeom prst="rect">
            <a:avLst/>
          </a:prstGeom>
          <a:noFill/>
          <a:ln w="76200" cap="flat" cmpd="sng">
            <a:no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n-US" sz="4800" dirty="0">
                <a:solidFill>
                  <a:srgbClr val="FFFFFF"/>
                </a:solidFill>
                <a:highlight>
                  <a:srgbClr val="FF0000"/>
                </a:highlight>
                <a:latin typeface="Georgia"/>
                <a:ea typeface="Georgia"/>
                <a:cs typeface="Georgia"/>
                <a:sym typeface="Georgia"/>
              </a:rPr>
              <a:t>“</a:t>
            </a:r>
            <a:r>
              <a:rPr lang="en-US" sz="4800" i="1" dirty="0">
                <a:solidFill>
                  <a:srgbClr val="FFFFFF"/>
                </a:solidFill>
                <a:highlight>
                  <a:srgbClr val="FF0000"/>
                </a:highlight>
                <a:latin typeface="Georgia"/>
                <a:ea typeface="Georgia"/>
                <a:cs typeface="Georgia"/>
                <a:sym typeface="Georgia"/>
              </a:rPr>
              <a:t>What shall we say then?</a:t>
            </a:r>
            <a:r>
              <a:rPr lang="en-US" sz="4800" dirty="0">
                <a:solidFill>
                  <a:srgbClr val="FFFFFF"/>
                </a:solidFill>
                <a:highlight>
                  <a:srgbClr val="FF0000"/>
                </a:highlight>
                <a:latin typeface="Georgia"/>
                <a:ea typeface="Georgia"/>
                <a:cs typeface="Georgia"/>
                <a:sym typeface="Georgia"/>
              </a:rPr>
              <a:t>”</a:t>
            </a:r>
          </a:p>
        </p:txBody>
      </p:sp>
      <p:sp>
        <p:nvSpPr>
          <p:cNvPr id="3" name="Google Shape;196;p27">
            <a:extLst>
              <a:ext uri="{FF2B5EF4-FFF2-40B4-BE49-F238E27FC236}">
                <a16:creationId xmlns:a16="http://schemas.microsoft.com/office/drawing/2014/main" id="{C26A3907-497A-465A-9F6C-0058ADB779AC}"/>
              </a:ext>
            </a:extLst>
          </p:cNvPr>
          <p:cNvSpPr/>
          <p:nvPr/>
        </p:nvSpPr>
        <p:spPr>
          <a:xfrm>
            <a:off x="632550" y="1872977"/>
            <a:ext cx="2445300" cy="2200260"/>
          </a:xfrm>
          <a:prstGeom prst="rightArrow">
            <a:avLst>
              <a:gd name="adj1" fmla="val 50000"/>
              <a:gd name="adj2" fmla="val 50000"/>
            </a:avLst>
          </a:prstGeom>
          <a:noFill/>
          <a:ln w="76200" cap="flat" cmpd="sng">
            <a:solidFill>
              <a:srgbClr val="111111"/>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200" b="1" dirty="0">
                <a:solidFill>
                  <a:srgbClr val="111111"/>
                </a:solidFill>
                <a:latin typeface="Georgia"/>
                <a:ea typeface="Georgia"/>
                <a:cs typeface="Georgia"/>
                <a:sym typeface="Georgia"/>
              </a:rPr>
              <a:t>Sin requires God’s grace</a:t>
            </a:r>
            <a:endParaRPr sz="2200" b="1" dirty="0">
              <a:solidFill>
                <a:srgbClr val="111111"/>
              </a:solidFill>
              <a:latin typeface="Georgia"/>
              <a:ea typeface="Georgia"/>
              <a:cs typeface="Georgia"/>
              <a:sym typeface="Georgia"/>
            </a:endParaRPr>
          </a:p>
        </p:txBody>
      </p:sp>
      <p:sp>
        <p:nvSpPr>
          <p:cNvPr id="4" name="Google Shape;197;p27">
            <a:extLst>
              <a:ext uri="{FF2B5EF4-FFF2-40B4-BE49-F238E27FC236}">
                <a16:creationId xmlns:a16="http://schemas.microsoft.com/office/drawing/2014/main" id="{6F5DBBE3-E345-C961-D5E7-4F7B855D6C9B}"/>
              </a:ext>
            </a:extLst>
          </p:cNvPr>
          <p:cNvSpPr/>
          <p:nvPr/>
        </p:nvSpPr>
        <p:spPr>
          <a:xfrm>
            <a:off x="3519953" y="1872977"/>
            <a:ext cx="2445300" cy="2200260"/>
          </a:xfrm>
          <a:prstGeom prst="rightArrow">
            <a:avLst>
              <a:gd name="adj1" fmla="val 50000"/>
              <a:gd name="adj2" fmla="val 50000"/>
            </a:avLst>
          </a:prstGeom>
          <a:noFill/>
          <a:ln w="76200" cap="flat" cmpd="sng">
            <a:solidFill>
              <a:srgbClr val="111111"/>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200" b="1" dirty="0">
                <a:solidFill>
                  <a:srgbClr val="111111"/>
                </a:solidFill>
                <a:latin typeface="Georgia"/>
                <a:ea typeface="Georgia"/>
                <a:cs typeface="Georgia"/>
                <a:sym typeface="Georgia"/>
              </a:rPr>
              <a:t>More sin - more grace</a:t>
            </a:r>
            <a:endParaRPr sz="2200" b="1" dirty="0">
              <a:solidFill>
                <a:srgbClr val="111111"/>
              </a:solidFill>
              <a:latin typeface="Georgia"/>
              <a:ea typeface="Georgia"/>
              <a:cs typeface="Georgia"/>
              <a:sym typeface="Georgia"/>
            </a:endParaRPr>
          </a:p>
        </p:txBody>
      </p:sp>
      <p:sp>
        <p:nvSpPr>
          <p:cNvPr id="5" name="Google Shape;198;p27">
            <a:extLst>
              <a:ext uri="{FF2B5EF4-FFF2-40B4-BE49-F238E27FC236}">
                <a16:creationId xmlns:a16="http://schemas.microsoft.com/office/drawing/2014/main" id="{9E70233B-8C0D-4212-1337-D4E322F31CFB}"/>
              </a:ext>
            </a:extLst>
          </p:cNvPr>
          <p:cNvSpPr/>
          <p:nvPr/>
        </p:nvSpPr>
        <p:spPr>
          <a:xfrm>
            <a:off x="6407355" y="1872977"/>
            <a:ext cx="2626197" cy="2200260"/>
          </a:xfrm>
          <a:prstGeom prst="rightArrow">
            <a:avLst>
              <a:gd name="adj1" fmla="val 50000"/>
              <a:gd name="adj2" fmla="val 50000"/>
            </a:avLst>
          </a:prstGeom>
          <a:noFill/>
          <a:ln w="76200" cap="flat" cmpd="sng">
            <a:solidFill>
              <a:srgbClr val="111111"/>
            </a:solidFill>
            <a:prstDash val="solid"/>
            <a:miter lim="8000"/>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200" b="1" dirty="0">
                <a:solidFill>
                  <a:srgbClr val="111111"/>
                </a:solidFill>
                <a:latin typeface="Georgia"/>
                <a:ea typeface="Georgia"/>
                <a:cs typeface="Georgia"/>
                <a:sym typeface="Georgia"/>
              </a:rPr>
              <a:t>More grace - more glory to God</a:t>
            </a:r>
            <a:endParaRPr sz="2200" b="1" dirty="0">
              <a:solidFill>
                <a:srgbClr val="111111"/>
              </a:solidFill>
              <a:latin typeface="Georgia"/>
              <a:ea typeface="Georgia"/>
              <a:cs typeface="Georgia"/>
              <a:sym typeface="Georgia"/>
            </a:endParaRPr>
          </a:p>
        </p:txBody>
      </p:sp>
    </p:spTree>
    <p:extLst>
      <p:ext uri="{BB962C8B-B14F-4D97-AF65-F5344CB8AC3E}">
        <p14:creationId xmlns:p14="http://schemas.microsoft.com/office/powerpoint/2010/main" val="847435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6"/>
          <p:cNvSpPr txBox="1">
            <a:spLocks noGrp="1"/>
          </p:cNvSpPr>
          <p:nvPr>
            <p:ph type="body" idx="1"/>
          </p:nvPr>
        </p:nvSpPr>
        <p:spPr>
          <a:xfrm>
            <a:off x="1196622" y="872359"/>
            <a:ext cx="7394828" cy="3733507"/>
          </a:xfrm>
          <a:prstGeom prst="rect">
            <a:avLst/>
          </a:prstGeom>
        </p:spPr>
        <p:txBody>
          <a:bodyPr spcFirstLastPara="1" wrap="square" lIns="91425" tIns="91425" rIns="91425" bIns="91425" anchor="t" anchorCtr="0">
            <a:noAutofit/>
          </a:bodyPr>
          <a:lstStyle/>
          <a:p>
            <a:pPr marL="76200" lvl="0" indent="0" algn="l" rtl="0">
              <a:spcBef>
                <a:spcPts val="600"/>
              </a:spcBef>
              <a:spcAft>
                <a:spcPts val="0"/>
              </a:spcAft>
              <a:buSzPts val="2400"/>
              <a:buNone/>
            </a:pPr>
            <a:r>
              <a:rPr lang="en-US" sz="2800" b="1" dirty="0"/>
              <a:t>The purpose of baptism emphasized</a:t>
            </a:r>
            <a:r>
              <a:rPr lang="en-US" sz="2800" dirty="0"/>
              <a:t>:</a:t>
            </a:r>
          </a:p>
          <a:p>
            <a:pPr lvl="0" algn="l" rtl="0">
              <a:spcBef>
                <a:spcPts val="600"/>
              </a:spcBef>
              <a:spcAft>
                <a:spcPts val="0"/>
              </a:spcAft>
              <a:buSzPts val="2400"/>
              <a:buFont typeface="Arial" panose="020B0604020202020204" pitchFamily="34" charset="0"/>
              <a:buChar char="•"/>
            </a:pPr>
            <a:r>
              <a:rPr lang="en-US" sz="2800" dirty="0"/>
              <a:t>It is a </a:t>
            </a:r>
            <a:r>
              <a:rPr lang="en-US" sz="2800" b="1" dirty="0"/>
              <a:t>burial</a:t>
            </a:r>
            <a:r>
              <a:rPr lang="en-US" sz="2800" dirty="0"/>
              <a:t>. (Colossians 2:12)</a:t>
            </a:r>
          </a:p>
          <a:p>
            <a:pPr lvl="0" algn="l" rtl="0">
              <a:spcBef>
                <a:spcPts val="600"/>
              </a:spcBef>
              <a:spcAft>
                <a:spcPts val="0"/>
              </a:spcAft>
              <a:buSzPts val="2400"/>
              <a:buFont typeface="Arial" panose="020B0604020202020204" pitchFamily="34" charset="0"/>
              <a:buChar char="•"/>
            </a:pPr>
            <a:r>
              <a:rPr lang="en-US" sz="2800" dirty="0"/>
              <a:t>Put us “</a:t>
            </a:r>
            <a:r>
              <a:rPr lang="en-US" sz="2800" b="1" i="1" dirty="0"/>
              <a:t>into Christ</a:t>
            </a:r>
            <a:r>
              <a:rPr lang="en-US" sz="2800" dirty="0"/>
              <a:t>”. (Galatians 3:27)</a:t>
            </a:r>
          </a:p>
          <a:p>
            <a:pPr lvl="0" algn="l" rtl="0">
              <a:spcBef>
                <a:spcPts val="600"/>
              </a:spcBef>
              <a:spcAft>
                <a:spcPts val="0"/>
              </a:spcAft>
              <a:buSzPts val="2400"/>
              <a:buFont typeface="Arial" panose="020B0604020202020204" pitchFamily="34" charset="0"/>
              <a:buChar char="•"/>
            </a:pPr>
            <a:r>
              <a:rPr lang="en-US" sz="2800" dirty="0"/>
              <a:t>Become </a:t>
            </a:r>
            <a:r>
              <a:rPr lang="en-US" sz="2800" b="1" i="1" dirty="0"/>
              <a:t>“new creatures” </a:t>
            </a:r>
            <a:r>
              <a:rPr lang="en-US" sz="2800" dirty="0"/>
              <a:t>(2 Cor. 5:17) to walk in </a:t>
            </a:r>
            <a:r>
              <a:rPr lang="en-US" sz="2800" b="1" i="1" dirty="0"/>
              <a:t>“newness of life”</a:t>
            </a:r>
            <a:r>
              <a:rPr lang="en-US" sz="2800" dirty="0"/>
              <a:t>.  (John 3:5)</a:t>
            </a:r>
          </a:p>
          <a:p>
            <a:pPr lvl="0" algn="l" rtl="0">
              <a:spcBef>
                <a:spcPts val="600"/>
              </a:spcBef>
              <a:spcAft>
                <a:spcPts val="0"/>
              </a:spcAft>
              <a:buSzPts val="2400"/>
              <a:buFont typeface="Arial" panose="020B0604020202020204" pitchFamily="34" charset="0"/>
              <a:buChar char="•"/>
            </a:pPr>
            <a:r>
              <a:rPr lang="en-US" sz="2800" b="1" dirty="0"/>
              <a:t>Will we return to that which we died to</a:t>
            </a:r>
            <a:r>
              <a:rPr lang="en-US" sz="2800" dirty="0"/>
              <a:t>? (Col. 3:1-11; keep putting to death)</a:t>
            </a:r>
          </a:p>
        </p:txBody>
      </p:sp>
      <p:sp>
        <p:nvSpPr>
          <p:cNvPr id="94" name="Google Shape;94;p16"/>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5</a:t>
            </a:fld>
            <a:endParaRPr/>
          </a:p>
        </p:txBody>
      </p:sp>
      <p:sp>
        <p:nvSpPr>
          <p:cNvPr id="2" name="Google Shape;100;p17">
            <a:extLst>
              <a:ext uri="{FF2B5EF4-FFF2-40B4-BE49-F238E27FC236}">
                <a16:creationId xmlns:a16="http://schemas.microsoft.com/office/drawing/2014/main" id="{6F2E01DE-FCF0-2DCD-D4BF-0D085BA117FE}"/>
              </a:ext>
            </a:extLst>
          </p:cNvPr>
          <p:cNvSpPr txBox="1">
            <a:spLocks/>
          </p:cNvSpPr>
          <p:nvPr/>
        </p:nvSpPr>
        <p:spPr>
          <a:xfrm>
            <a:off x="350558" y="0"/>
            <a:ext cx="8012046" cy="872359"/>
          </a:xfrm>
          <a:prstGeom prst="rect">
            <a:avLst/>
          </a:prstGeom>
          <a:noFill/>
          <a:ln w="76200" cap="flat" cmpd="sng">
            <a:no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n-US" sz="4800" dirty="0">
                <a:solidFill>
                  <a:srgbClr val="FFFFFF"/>
                </a:solidFill>
                <a:highlight>
                  <a:srgbClr val="FF0000"/>
                </a:highlight>
                <a:latin typeface="Georgia"/>
                <a:ea typeface="Georgia"/>
                <a:cs typeface="Georgia"/>
                <a:sym typeface="Georgia"/>
              </a:rPr>
              <a:t>“</a:t>
            </a:r>
            <a:r>
              <a:rPr lang="en-US" sz="4800" b="1" i="1" dirty="0">
                <a:solidFill>
                  <a:srgbClr val="FFFFFF"/>
                </a:solidFill>
                <a:highlight>
                  <a:srgbClr val="FF0000"/>
                </a:highlight>
                <a:latin typeface="Georgia"/>
                <a:ea typeface="Georgia"/>
                <a:cs typeface="Georgia"/>
                <a:sym typeface="Georgia"/>
              </a:rPr>
              <a:t>Or do you not know…?</a:t>
            </a:r>
            <a:r>
              <a:rPr lang="en-US" sz="4800" dirty="0">
                <a:solidFill>
                  <a:srgbClr val="FFFFFF"/>
                </a:solidFill>
                <a:highlight>
                  <a:srgbClr val="FF0000"/>
                </a:highlight>
                <a:latin typeface="Georgia"/>
                <a:ea typeface="Georgia"/>
                <a:cs typeface="Georgia"/>
                <a:sym typeface="Georgia"/>
              </a:rPr>
              <a:t>”</a:t>
            </a:r>
          </a:p>
        </p:txBody>
      </p:sp>
    </p:spTree>
    <p:extLst>
      <p:ext uri="{BB962C8B-B14F-4D97-AF65-F5344CB8AC3E}">
        <p14:creationId xmlns:p14="http://schemas.microsoft.com/office/powerpoint/2010/main" val="22716091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Effect transition="in" filter="fade">
                                      <p:cBhvr>
                                        <p:cTn id="7" dur="500"/>
                                        <p:tgtEl>
                                          <p:spTgt spid="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
                                            <p:txEl>
                                              <p:pRg st="1" end="1"/>
                                            </p:txEl>
                                          </p:spTgt>
                                        </p:tgtEl>
                                        <p:attrNameLst>
                                          <p:attrName>style.visibility</p:attrName>
                                        </p:attrNameLst>
                                      </p:cBhvr>
                                      <p:to>
                                        <p:strVal val="visible"/>
                                      </p:to>
                                    </p:set>
                                    <p:animEffect transition="in" filter="fade">
                                      <p:cBhvr>
                                        <p:cTn id="12" dur="500"/>
                                        <p:tgtEl>
                                          <p:spTgt spid="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3">
                                            <p:txEl>
                                              <p:pRg st="2" end="2"/>
                                            </p:txEl>
                                          </p:spTgt>
                                        </p:tgtEl>
                                        <p:attrNameLst>
                                          <p:attrName>style.visibility</p:attrName>
                                        </p:attrNameLst>
                                      </p:cBhvr>
                                      <p:to>
                                        <p:strVal val="visible"/>
                                      </p:to>
                                    </p:set>
                                    <p:animEffect transition="in" filter="fade">
                                      <p:cBhvr>
                                        <p:cTn id="17" dur="500"/>
                                        <p:tgtEl>
                                          <p:spTgt spid="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3">
                                            <p:txEl>
                                              <p:pRg st="3" end="3"/>
                                            </p:txEl>
                                          </p:spTgt>
                                        </p:tgtEl>
                                        <p:attrNameLst>
                                          <p:attrName>style.visibility</p:attrName>
                                        </p:attrNameLst>
                                      </p:cBhvr>
                                      <p:to>
                                        <p:strVal val="visible"/>
                                      </p:to>
                                    </p:set>
                                    <p:animEffect transition="in" filter="fade">
                                      <p:cBhvr>
                                        <p:cTn id="22" dur="500"/>
                                        <p:tgtEl>
                                          <p:spTgt spid="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93">
                                            <p:txEl>
                                              <p:pRg st="4" end="4"/>
                                            </p:txEl>
                                          </p:spTgt>
                                        </p:tgtEl>
                                        <p:attrNameLst>
                                          <p:attrName>style.visibility</p:attrName>
                                        </p:attrNameLst>
                                      </p:cBhvr>
                                      <p:to>
                                        <p:strVal val="visible"/>
                                      </p:to>
                                    </p:set>
                                    <p:animEffect transition="in" filter="fade">
                                      <p:cBhvr>
                                        <p:cTn id="27" dur="500"/>
                                        <p:tgtEl>
                                          <p:spTgt spid="9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6"/>
          <p:cNvSpPr txBox="1">
            <a:spLocks noGrp="1"/>
          </p:cNvSpPr>
          <p:nvPr>
            <p:ph type="body" idx="1"/>
          </p:nvPr>
        </p:nvSpPr>
        <p:spPr>
          <a:xfrm>
            <a:off x="1196622" y="872359"/>
            <a:ext cx="7394828" cy="3733507"/>
          </a:xfrm>
          <a:prstGeom prst="rect">
            <a:avLst/>
          </a:prstGeom>
        </p:spPr>
        <p:txBody>
          <a:bodyPr spcFirstLastPara="1" wrap="square" lIns="91425" tIns="91425" rIns="91425" bIns="91425" anchor="t" anchorCtr="0">
            <a:noAutofit/>
          </a:bodyPr>
          <a:lstStyle/>
          <a:p>
            <a:pPr marL="590550" lvl="0" indent="-514350" algn="l" rtl="0">
              <a:spcBef>
                <a:spcPts val="600"/>
              </a:spcBef>
              <a:spcAft>
                <a:spcPts val="0"/>
              </a:spcAft>
              <a:buSzPts val="2400"/>
              <a:buAutoNum type="arabicPeriod"/>
            </a:pPr>
            <a:r>
              <a:rPr lang="en-US" sz="2800" b="1" dirty="0"/>
              <a:t>Continuing in sin after baptism isn’t wrong!</a:t>
            </a:r>
          </a:p>
          <a:p>
            <a:r>
              <a:rPr lang="en-US" sz="2800" b="1" dirty="0"/>
              <a:t>Sin is still sin</a:t>
            </a:r>
            <a:r>
              <a:rPr lang="en-US" sz="2800" dirty="0"/>
              <a:t>… </a:t>
            </a:r>
            <a:r>
              <a:rPr lang="en-US" sz="2800" b="1" dirty="0"/>
              <a:t>repentance</a:t>
            </a:r>
            <a:r>
              <a:rPr lang="en-US" sz="2800" dirty="0"/>
              <a:t> </a:t>
            </a:r>
            <a:r>
              <a:rPr lang="en-US" sz="2800" b="1" dirty="0"/>
              <a:t>demands</a:t>
            </a:r>
            <a:r>
              <a:rPr lang="en-US" sz="2800" dirty="0"/>
              <a:t> we </a:t>
            </a:r>
            <a:r>
              <a:rPr lang="en-US" sz="2800" b="1" dirty="0"/>
              <a:t>right the wrong</a:t>
            </a:r>
            <a:r>
              <a:rPr lang="en-US" sz="2800" dirty="0"/>
              <a:t>. </a:t>
            </a:r>
            <a:r>
              <a:rPr lang="en-US" dirty="0"/>
              <a:t>(1 Corinthians 6:9-11; </a:t>
            </a:r>
            <a:br>
              <a:rPr lang="en-US" dirty="0"/>
            </a:br>
            <a:r>
              <a:rPr lang="en-US" dirty="0"/>
              <a:t>Luke 3:8ff; 19:8; 2 Corinthians 7:11)</a:t>
            </a:r>
          </a:p>
        </p:txBody>
      </p:sp>
      <p:sp>
        <p:nvSpPr>
          <p:cNvPr id="94" name="Google Shape;94;p16"/>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6</a:t>
            </a:fld>
            <a:endParaRPr/>
          </a:p>
        </p:txBody>
      </p:sp>
      <p:sp>
        <p:nvSpPr>
          <p:cNvPr id="2" name="Google Shape;100;p17">
            <a:extLst>
              <a:ext uri="{FF2B5EF4-FFF2-40B4-BE49-F238E27FC236}">
                <a16:creationId xmlns:a16="http://schemas.microsoft.com/office/drawing/2014/main" id="{6F2E01DE-FCF0-2DCD-D4BF-0D085BA117FE}"/>
              </a:ext>
            </a:extLst>
          </p:cNvPr>
          <p:cNvSpPr txBox="1">
            <a:spLocks/>
          </p:cNvSpPr>
          <p:nvPr/>
        </p:nvSpPr>
        <p:spPr>
          <a:xfrm>
            <a:off x="350558" y="0"/>
            <a:ext cx="8012046" cy="872359"/>
          </a:xfrm>
          <a:prstGeom prst="rect">
            <a:avLst/>
          </a:prstGeom>
          <a:noFill/>
          <a:ln w="76200" cap="flat" cmpd="sng">
            <a:no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n-US" sz="4600" dirty="0">
                <a:solidFill>
                  <a:srgbClr val="FFFFFF"/>
                </a:solidFill>
                <a:highlight>
                  <a:srgbClr val="FF0000"/>
                </a:highlight>
                <a:latin typeface="Georgia"/>
                <a:ea typeface="Georgia"/>
                <a:cs typeface="Georgia"/>
                <a:sym typeface="Georgia"/>
              </a:rPr>
              <a:t>Improper Attitudes About Sin</a:t>
            </a:r>
          </a:p>
        </p:txBody>
      </p:sp>
    </p:spTree>
    <p:extLst>
      <p:ext uri="{BB962C8B-B14F-4D97-AF65-F5344CB8AC3E}">
        <p14:creationId xmlns:p14="http://schemas.microsoft.com/office/powerpoint/2010/main" val="412592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Effect transition="in" filter="fade">
                                      <p:cBhvr>
                                        <p:cTn id="7" dur="500"/>
                                        <p:tgtEl>
                                          <p:spTgt spid="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
                                            <p:txEl>
                                              <p:pRg st="1" end="1"/>
                                            </p:txEl>
                                          </p:spTgt>
                                        </p:tgtEl>
                                        <p:attrNameLst>
                                          <p:attrName>style.visibility</p:attrName>
                                        </p:attrNameLst>
                                      </p:cBhvr>
                                      <p:to>
                                        <p:strVal val="visible"/>
                                      </p:to>
                                    </p:set>
                                    <p:animEffect transition="in" filter="fade">
                                      <p:cBhvr>
                                        <p:cTn id="12" dur="500"/>
                                        <p:tgtEl>
                                          <p:spTgt spid="9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6"/>
          <p:cNvSpPr txBox="1">
            <a:spLocks noGrp="1"/>
          </p:cNvSpPr>
          <p:nvPr>
            <p:ph type="body" idx="1"/>
          </p:nvPr>
        </p:nvSpPr>
        <p:spPr>
          <a:xfrm>
            <a:off x="1196622" y="872359"/>
            <a:ext cx="7394828" cy="3733507"/>
          </a:xfrm>
          <a:prstGeom prst="rect">
            <a:avLst/>
          </a:prstGeom>
        </p:spPr>
        <p:txBody>
          <a:bodyPr spcFirstLastPara="1" wrap="square" lIns="91425" tIns="91425" rIns="91425" bIns="91425" anchor="t" anchorCtr="0">
            <a:noAutofit/>
          </a:bodyPr>
          <a:lstStyle/>
          <a:p>
            <a:pPr marL="590550" lvl="0" indent="-514350" algn="l" rtl="0">
              <a:spcBef>
                <a:spcPts val="600"/>
              </a:spcBef>
              <a:spcAft>
                <a:spcPts val="0"/>
              </a:spcAft>
              <a:buSzPts val="2400"/>
              <a:buFont typeface="+mj-lt"/>
              <a:buAutoNum type="arabicPeriod" startAt="2"/>
            </a:pPr>
            <a:r>
              <a:rPr lang="en-US" sz="3200" b="1" dirty="0"/>
              <a:t>Deny it.</a:t>
            </a:r>
          </a:p>
          <a:p>
            <a:r>
              <a:rPr lang="en-US" sz="2800" dirty="0"/>
              <a:t>Whether atheism, humanism, relativism… </a:t>
            </a:r>
            <a:br>
              <a:rPr lang="en-US" sz="2800" dirty="0"/>
            </a:br>
            <a:r>
              <a:rPr lang="en-US" sz="2800" dirty="0"/>
              <a:t>sin doesn’t exist.</a:t>
            </a:r>
          </a:p>
          <a:p>
            <a:r>
              <a:rPr lang="en-US" sz="2800" dirty="0"/>
              <a:t>A matter of </a:t>
            </a:r>
            <a:r>
              <a:rPr lang="en-US" sz="2800" b="1" dirty="0"/>
              <a:t>authority</a:t>
            </a:r>
            <a:r>
              <a:rPr lang="en-US" sz="2800" dirty="0"/>
              <a:t>. </a:t>
            </a:r>
            <a:r>
              <a:rPr lang="en-US" dirty="0"/>
              <a:t>(Jeremiah 5:31)</a:t>
            </a:r>
          </a:p>
          <a:p>
            <a:r>
              <a:rPr lang="en-US" sz="2800" dirty="0"/>
              <a:t>Just do what’s right </a:t>
            </a:r>
            <a:r>
              <a:rPr lang="en-US" sz="2800" b="1" dirty="0"/>
              <a:t>in your own eyes</a:t>
            </a:r>
            <a:r>
              <a:rPr lang="en-US" sz="2800" dirty="0"/>
              <a:t>. </a:t>
            </a:r>
            <a:r>
              <a:rPr lang="en-US" dirty="0"/>
              <a:t>(Judges 21:25)</a:t>
            </a:r>
          </a:p>
        </p:txBody>
      </p:sp>
      <p:sp>
        <p:nvSpPr>
          <p:cNvPr id="94" name="Google Shape;94;p16"/>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7</a:t>
            </a:fld>
            <a:endParaRPr/>
          </a:p>
        </p:txBody>
      </p:sp>
      <p:sp>
        <p:nvSpPr>
          <p:cNvPr id="2" name="Google Shape;100;p17">
            <a:extLst>
              <a:ext uri="{FF2B5EF4-FFF2-40B4-BE49-F238E27FC236}">
                <a16:creationId xmlns:a16="http://schemas.microsoft.com/office/drawing/2014/main" id="{6F2E01DE-FCF0-2DCD-D4BF-0D085BA117FE}"/>
              </a:ext>
            </a:extLst>
          </p:cNvPr>
          <p:cNvSpPr txBox="1">
            <a:spLocks/>
          </p:cNvSpPr>
          <p:nvPr/>
        </p:nvSpPr>
        <p:spPr>
          <a:xfrm>
            <a:off x="350558" y="0"/>
            <a:ext cx="8012046" cy="872359"/>
          </a:xfrm>
          <a:prstGeom prst="rect">
            <a:avLst/>
          </a:prstGeom>
          <a:noFill/>
          <a:ln w="76200" cap="flat" cmpd="sng">
            <a:no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n-US" sz="4600" dirty="0">
                <a:solidFill>
                  <a:srgbClr val="FFFFFF"/>
                </a:solidFill>
                <a:highlight>
                  <a:srgbClr val="FF0000"/>
                </a:highlight>
                <a:latin typeface="Georgia"/>
                <a:ea typeface="Georgia"/>
                <a:cs typeface="Georgia"/>
                <a:sym typeface="Georgia"/>
              </a:rPr>
              <a:t>Improper Attitudes About Sin</a:t>
            </a:r>
          </a:p>
        </p:txBody>
      </p:sp>
    </p:spTree>
    <p:extLst>
      <p:ext uri="{BB962C8B-B14F-4D97-AF65-F5344CB8AC3E}">
        <p14:creationId xmlns:p14="http://schemas.microsoft.com/office/powerpoint/2010/main" val="5842778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Effect transition="in" filter="fade">
                                      <p:cBhvr>
                                        <p:cTn id="7" dur="500"/>
                                        <p:tgtEl>
                                          <p:spTgt spid="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
                                            <p:txEl>
                                              <p:pRg st="1" end="1"/>
                                            </p:txEl>
                                          </p:spTgt>
                                        </p:tgtEl>
                                        <p:attrNameLst>
                                          <p:attrName>style.visibility</p:attrName>
                                        </p:attrNameLst>
                                      </p:cBhvr>
                                      <p:to>
                                        <p:strVal val="visible"/>
                                      </p:to>
                                    </p:set>
                                    <p:animEffect transition="in" filter="fade">
                                      <p:cBhvr>
                                        <p:cTn id="12" dur="500"/>
                                        <p:tgtEl>
                                          <p:spTgt spid="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3">
                                            <p:txEl>
                                              <p:pRg st="2" end="2"/>
                                            </p:txEl>
                                          </p:spTgt>
                                        </p:tgtEl>
                                        <p:attrNameLst>
                                          <p:attrName>style.visibility</p:attrName>
                                        </p:attrNameLst>
                                      </p:cBhvr>
                                      <p:to>
                                        <p:strVal val="visible"/>
                                      </p:to>
                                    </p:set>
                                    <p:animEffect transition="in" filter="fade">
                                      <p:cBhvr>
                                        <p:cTn id="17" dur="500"/>
                                        <p:tgtEl>
                                          <p:spTgt spid="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3">
                                            <p:txEl>
                                              <p:pRg st="3" end="3"/>
                                            </p:txEl>
                                          </p:spTgt>
                                        </p:tgtEl>
                                        <p:attrNameLst>
                                          <p:attrName>style.visibility</p:attrName>
                                        </p:attrNameLst>
                                      </p:cBhvr>
                                      <p:to>
                                        <p:strVal val="visible"/>
                                      </p:to>
                                    </p:set>
                                    <p:animEffect transition="in" filter="fade">
                                      <p:cBhvr>
                                        <p:cTn id="22" dur="500"/>
                                        <p:tgtEl>
                                          <p:spTgt spid="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6"/>
          <p:cNvSpPr txBox="1">
            <a:spLocks noGrp="1"/>
          </p:cNvSpPr>
          <p:nvPr>
            <p:ph type="body" idx="1"/>
          </p:nvPr>
        </p:nvSpPr>
        <p:spPr>
          <a:xfrm>
            <a:off x="1196622" y="872359"/>
            <a:ext cx="7483144" cy="3733507"/>
          </a:xfrm>
          <a:prstGeom prst="rect">
            <a:avLst/>
          </a:prstGeom>
        </p:spPr>
        <p:txBody>
          <a:bodyPr spcFirstLastPara="1" wrap="square" lIns="91425" tIns="91425" rIns="91425" bIns="91425" anchor="t" anchorCtr="0">
            <a:noAutofit/>
          </a:bodyPr>
          <a:lstStyle/>
          <a:p>
            <a:pPr marL="819150" lvl="0" indent="-742950" algn="l" rtl="0">
              <a:spcBef>
                <a:spcPts val="0"/>
              </a:spcBef>
              <a:spcAft>
                <a:spcPts val="0"/>
              </a:spcAft>
              <a:buSzPts val="2400"/>
              <a:buFont typeface="+mj-lt"/>
              <a:buAutoNum type="arabicPeriod" startAt="3"/>
            </a:pPr>
            <a:r>
              <a:rPr lang="en-US" sz="3600" b="1" dirty="0"/>
              <a:t>Minimize it.</a:t>
            </a:r>
          </a:p>
          <a:p>
            <a:r>
              <a:rPr lang="en-US" sz="2800" b="1" dirty="0"/>
              <a:t>Mock it</a:t>
            </a:r>
            <a:r>
              <a:rPr lang="en-US" sz="2800" dirty="0"/>
              <a:t>. </a:t>
            </a:r>
            <a:r>
              <a:rPr lang="en-US" dirty="0"/>
              <a:t>(Proverbs 14:9; 10:23)</a:t>
            </a:r>
          </a:p>
          <a:p>
            <a:pPr lvl="1"/>
            <a:r>
              <a:rPr lang="en-US" dirty="0"/>
              <a:t>What our entertainment &amp; media do today…</a:t>
            </a:r>
          </a:p>
          <a:p>
            <a:r>
              <a:rPr lang="en-US" sz="2800" dirty="0"/>
              <a:t>“Big” sins vs. </a:t>
            </a:r>
            <a:r>
              <a:rPr lang="en-US" sz="2800" b="1" dirty="0"/>
              <a:t>“little” sins</a:t>
            </a:r>
            <a:r>
              <a:rPr lang="en-US" sz="2800" dirty="0"/>
              <a:t> </a:t>
            </a:r>
            <a:br>
              <a:rPr lang="en-US" sz="2800" dirty="0"/>
            </a:br>
            <a:r>
              <a:rPr lang="en-US" dirty="0"/>
              <a:t>(Matthew 5:21, 27; 23:23)</a:t>
            </a:r>
          </a:p>
          <a:p>
            <a:r>
              <a:rPr lang="en-US" sz="2800" b="1" dirty="0"/>
              <a:t>Sins of commission </a:t>
            </a:r>
            <a:r>
              <a:rPr lang="en-US" sz="2800" dirty="0"/>
              <a:t>vs. </a:t>
            </a:r>
            <a:r>
              <a:rPr lang="en-US" sz="2800" b="1" dirty="0"/>
              <a:t>omission</a:t>
            </a:r>
            <a:r>
              <a:rPr lang="en-US" sz="2800" dirty="0"/>
              <a:t> </a:t>
            </a:r>
            <a:r>
              <a:rPr lang="en-US" dirty="0"/>
              <a:t>(James 4:17)</a:t>
            </a:r>
            <a:endParaRPr lang="en-US" sz="2800" dirty="0"/>
          </a:p>
          <a:p>
            <a:r>
              <a:rPr lang="en-US" sz="2800" b="1" dirty="0"/>
              <a:t>Compared to</a:t>
            </a:r>
            <a:r>
              <a:rPr lang="en-US" sz="2800" dirty="0"/>
              <a:t>… </a:t>
            </a:r>
            <a:r>
              <a:rPr lang="en-US" dirty="0"/>
              <a:t>(2 Corinthians 10:12)</a:t>
            </a:r>
          </a:p>
        </p:txBody>
      </p:sp>
      <p:sp>
        <p:nvSpPr>
          <p:cNvPr id="94" name="Google Shape;94;p16"/>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8</a:t>
            </a:fld>
            <a:endParaRPr/>
          </a:p>
        </p:txBody>
      </p:sp>
      <p:sp>
        <p:nvSpPr>
          <p:cNvPr id="2" name="Google Shape;100;p17">
            <a:extLst>
              <a:ext uri="{FF2B5EF4-FFF2-40B4-BE49-F238E27FC236}">
                <a16:creationId xmlns:a16="http://schemas.microsoft.com/office/drawing/2014/main" id="{6F2E01DE-FCF0-2DCD-D4BF-0D085BA117FE}"/>
              </a:ext>
            </a:extLst>
          </p:cNvPr>
          <p:cNvSpPr txBox="1">
            <a:spLocks/>
          </p:cNvSpPr>
          <p:nvPr/>
        </p:nvSpPr>
        <p:spPr>
          <a:xfrm>
            <a:off x="350558" y="0"/>
            <a:ext cx="8012046" cy="872359"/>
          </a:xfrm>
          <a:prstGeom prst="rect">
            <a:avLst/>
          </a:prstGeom>
          <a:noFill/>
          <a:ln w="76200" cap="flat" cmpd="sng">
            <a:no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n-US" sz="4600" dirty="0">
                <a:solidFill>
                  <a:srgbClr val="FFFFFF"/>
                </a:solidFill>
                <a:highlight>
                  <a:srgbClr val="FF0000"/>
                </a:highlight>
                <a:latin typeface="Georgia"/>
                <a:ea typeface="Georgia"/>
                <a:cs typeface="Georgia"/>
                <a:sym typeface="Georgia"/>
              </a:rPr>
              <a:t>Improper Attitudes About Sin</a:t>
            </a:r>
          </a:p>
        </p:txBody>
      </p:sp>
    </p:spTree>
    <p:extLst>
      <p:ext uri="{BB962C8B-B14F-4D97-AF65-F5344CB8AC3E}">
        <p14:creationId xmlns:p14="http://schemas.microsoft.com/office/powerpoint/2010/main" val="3988520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Effect transition="in" filter="fade">
                                      <p:cBhvr>
                                        <p:cTn id="7" dur="500"/>
                                        <p:tgtEl>
                                          <p:spTgt spid="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
                                            <p:txEl>
                                              <p:pRg st="1" end="1"/>
                                            </p:txEl>
                                          </p:spTgt>
                                        </p:tgtEl>
                                        <p:attrNameLst>
                                          <p:attrName>style.visibility</p:attrName>
                                        </p:attrNameLst>
                                      </p:cBhvr>
                                      <p:to>
                                        <p:strVal val="visible"/>
                                      </p:to>
                                    </p:set>
                                    <p:animEffect transition="in" filter="fade">
                                      <p:cBhvr>
                                        <p:cTn id="12" dur="500"/>
                                        <p:tgtEl>
                                          <p:spTgt spid="9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93">
                                            <p:txEl>
                                              <p:pRg st="2" end="2"/>
                                            </p:txEl>
                                          </p:spTgt>
                                        </p:tgtEl>
                                        <p:attrNameLst>
                                          <p:attrName>style.visibility</p:attrName>
                                        </p:attrNameLst>
                                      </p:cBhvr>
                                      <p:to>
                                        <p:strVal val="visible"/>
                                      </p:to>
                                    </p:set>
                                    <p:animEffect transition="in" filter="fade">
                                      <p:cBhvr>
                                        <p:cTn id="15" dur="500"/>
                                        <p:tgtEl>
                                          <p:spTgt spid="9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93">
                                            <p:txEl>
                                              <p:pRg st="3" end="3"/>
                                            </p:txEl>
                                          </p:spTgt>
                                        </p:tgtEl>
                                        <p:attrNameLst>
                                          <p:attrName>style.visibility</p:attrName>
                                        </p:attrNameLst>
                                      </p:cBhvr>
                                      <p:to>
                                        <p:strVal val="visible"/>
                                      </p:to>
                                    </p:set>
                                    <p:animEffect transition="in" filter="fade">
                                      <p:cBhvr>
                                        <p:cTn id="20" dur="500"/>
                                        <p:tgtEl>
                                          <p:spTgt spid="9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93">
                                            <p:txEl>
                                              <p:pRg st="4" end="4"/>
                                            </p:txEl>
                                          </p:spTgt>
                                        </p:tgtEl>
                                        <p:attrNameLst>
                                          <p:attrName>style.visibility</p:attrName>
                                        </p:attrNameLst>
                                      </p:cBhvr>
                                      <p:to>
                                        <p:strVal val="visible"/>
                                      </p:to>
                                    </p:set>
                                    <p:animEffect transition="in" filter="fade">
                                      <p:cBhvr>
                                        <p:cTn id="25" dur="500"/>
                                        <p:tgtEl>
                                          <p:spTgt spid="9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93">
                                            <p:txEl>
                                              <p:pRg st="5" end="5"/>
                                            </p:txEl>
                                          </p:spTgt>
                                        </p:tgtEl>
                                        <p:attrNameLst>
                                          <p:attrName>style.visibility</p:attrName>
                                        </p:attrNameLst>
                                      </p:cBhvr>
                                      <p:to>
                                        <p:strVal val="visible"/>
                                      </p:to>
                                    </p:set>
                                    <p:animEffect transition="in" filter="fade">
                                      <p:cBhvr>
                                        <p:cTn id="30" dur="500"/>
                                        <p:tgtEl>
                                          <p:spTgt spid="9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91"/>
        <p:cNvGrpSpPr/>
        <p:nvPr/>
      </p:nvGrpSpPr>
      <p:grpSpPr>
        <a:xfrm>
          <a:off x="0" y="0"/>
          <a:ext cx="0" cy="0"/>
          <a:chOff x="0" y="0"/>
          <a:chExt cx="0" cy="0"/>
        </a:xfrm>
      </p:grpSpPr>
      <p:sp>
        <p:nvSpPr>
          <p:cNvPr id="93" name="Google Shape;93;p16"/>
          <p:cNvSpPr txBox="1">
            <a:spLocks noGrp="1"/>
          </p:cNvSpPr>
          <p:nvPr>
            <p:ph type="body" idx="1"/>
          </p:nvPr>
        </p:nvSpPr>
        <p:spPr>
          <a:xfrm>
            <a:off x="1196622" y="872359"/>
            <a:ext cx="7394828" cy="3733507"/>
          </a:xfrm>
          <a:prstGeom prst="rect">
            <a:avLst/>
          </a:prstGeom>
        </p:spPr>
        <p:txBody>
          <a:bodyPr spcFirstLastPara="1" wrap="square" lIns="91425" tIns="91425" rIns="91425" bIns="91425" anchor="t" anchorCtr="0">
            <a:noAutofit/>
          </a:bodyPr>
          <a:lstStyle/>
          <a:p>
            <a:pPr marL="590550" lvl="0" indent="-514350" algn="l" rtl="0">
              <a:spcBef>
                <a:spcPts val="600"/>
              </a:spcBef>
              <a:spcAft>
                <a:spcPts val="0"/>
              </a:spcAft>
              <a:buSzPts val="2400"/>
              <a:buFont typeface="+mj-lt"/>
              <a:buAutoNum type="arabicPeriod" startAt="4"/>
            </a:pPr>
            <a:r>
              <a:rPr lang="en-US" sz="3200" b="1" dirty="0"/>
              <a:t>Justify it with good intentions.</a:t>
            </a:r>
          </a:p>
          <a:p>
            <a:r>
              <a:rPr lang="en-US" sz="2800" dirty="0"/>
              <a:t>Examples: </a:t>
            </a:r>
            <a:r>
              <a:rPr lang="en-US" sz="2800" b="1" dirty="0"/>
              <a:t>King Saul</a:t>
            </a:r>
            <a:r>
              <a:rPr lang="en-US" sz="2800" dirty="0"/>
              <a:t>, (1 Samuel 15) or </a:t>
            </a:r>
            <a:r>
              <a:rPr lang="en-US" sz="2800" b="1" dirty="0"/>
              <a:t>King David </a:t>
            </a:r>
            <a:r>
              <a:rPr lang="en-US" sz="2800" dirty="0"/>
              <a:t>and </a:t>
            </a:r>
            <a:r>
              <a:rPr lang="en-US" sz="2800" b="1" dirty="0"/>
              <a:t>Uzzah</a:t>
            </a:r>
            <a:r>
              <a:rPr lang="en-US" sz="2800" dirty="0"/>
              <a:t> (2 Samuel 6:3-7)</a:t>
            </a:r>
          </a:p>
          <a:p>
            <a:r>
              <a:rPr lang="en-US" sz="2800" b="1" i="1" dirty="0"/>
              <a:t>“Did we not…?” </a:t>
            </a:r>
            <a:r>
              <a:rPr lang="en-US" sz="2800" dirty="0"/>
              <a:t>(Matthew 7:21-23)</a:t>
            </a:r>
          </a:p>
          <a:p>
            <a:r>
              <a:rPr lang="en-US" sz="2800" b="1" dirty="0"/>
              <a:t>“At least we’re doing something!”</a:t>
            </a:r>
          </a:p>
        </p:txBody>
      </p:sp>
      <p:sp>
        <p:nvSpPr>
          <p:cNvPr id="94" name="Google Shape;94;p16"/>
          <p:cNvSpPr txBox="1">
            <a:spLocks noGrp="1"/>
          </p:cNvSpPr>
          <p:nvPr>
            <p:ph type="sldNum" idx="12"/>
          </p:nvPr>
        </p:nvSpPr>
        <p:spPr>
          <a:xfrm>
            <a:off x="76209" y="4698864"/>
            <a:ext cx="548700" cy="3936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fld id="{00000000-1234-1234-1234-123412341234}" type="slidenum">
              <a:rPr lang="en"/>
              <a:t>9</a:t>
            </a:fld>
            <a:endParaRPr/>
          </a:p>
        </p:txBody>
      </p:sp>
      <p:sp>
        <p:nvSpPr>
          <p:cNvPr id="2" name="Google Shape;100;p17">
            <a:extLst>
              <a:ext uri="{FF2B5EF4-FFF2-40B4-BE49-F238E27FC236}">
                <a16:creationId xmlns:a16="http://schemas.microsoft.com/office/drawing/2014/main" id="{6F2E01DE-FCF0-2DCD-D4BF-0D085BA117FE}"/>
              </a:ext>
            </a:extLst>
          </p:cNvPr>
          <p:cNvSpPr txBox="1">
            <a:spLocks/>
          </p:cNvSpPr>
          <p:nvPr/>
        </p:nvSpPr>
        <p:spPr>
          <a:xfrm>
            <a:off x="350558" y="0"/>
            <a:ext cx="8012046" cy="872359"/>
          </a:xfrm>
          <a:prstGeom prst="rect">
            <a:avLst/>
          </a:prstGeom>
          <a:noFill/>
          <a:ln w="76200" cap="flat" cmpd="sng">
            <a:noFill/>
            <a:prstDash val="solid"/>
            <a:miter lim="8000"/>
            <a:headEnd type="none" w="sm" len="sm"/>
            <a:tailEnd type="none" w="sm" len="sm"/>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1pPr>
            <a:lvl2pPr marR="0" lvl="1"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2pPr>
            <a:lvl3pPr marR="0" lvl="2"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3pPr>
            <a:lvl4pPr marR="0" lvl="3"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4pPr>
            <a:lvl5pPr marR="0" lvl="4"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5pPr>
            <a:lvl6pPr marR="0" lvl="5"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6pPr>
            <a:lvl7pPr marR="0" lvl="6"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7pPr>
            <a:lvl8pPr marR="0" lvl="7"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8pPr>
            <a:lvl9pPr marR="0" lvl="8" algn="l" rtl="0">
              <a:lnSpc>
                <a:spcPct val="100000"/>
              </a:lnSpc>
              <a:spcBef>
                <a:spcPts val="0"/>
              </a:spcBef>
              <a:spcAft>
                <a:spcPts val="0"/>
              </a:spcAft>
              <a:buClr>
                <a:schemeClr val="dk2"/>
              </a:buClr>
              <a:buSzPts val="2400"/>
              <a:buFont typeface="Roboto Slab"/>
              <a:buNone/>
              <a:defRPr sz="2400" b="0" i="0" u="none" strike="noStrike" cap="none">
                <a:solidFill>
                  <a:schemeClr val="dk2"/>
                </a:solidFill>
                <a:latin typeface="Roboto Slab"/>
                <a:ea typeface="Roboto Slab"/>
                <a:cs typeface="Roboto Slab"/>
                <a:sym typeface="Roboto Slab"/>
              </a:defRPr>
            </a:lvl9pPr>
          </a:lstStyle>
          <a:p>
            <a:r>
              <a:rPr lang="en-US" sz="4600" dirty="0">
                <a:solidFill>
                  <a:srgbClr val="FFFFFF"/>
                </a:solidFill>
                <a:highlight>
                  <a:srgbClr val="FF0000"/>
                </a:highlight>
                <a:latin typeface="Georgia"/>
                <a:ea typeface="Georgia"/>
                <a:cs typeface="Georgia"/>
                <a:sym typeface="Georgia"/>
              </a:rPr>
              <a:t>Improper Attitudes About Sin</a:t>
            </a:r>
          </a:p>
        </p:txBody>
      </p:sp>
    </p:spTree>
    <p:extLst>
      <p:ext uri="{BB962C8B-B14F-4D97-AF65-F5344CB8AC3E}">
        <p14:creationId xmlns:p14="http://schemas.microsoft.com/office/powerpoint/2010/main" val="4276151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3">
                                            <p:txEl>
                                              <p:pRg st="0" end="0"/>
                                            </p:txEl>
                                          </p:spTgt>
                                        </p:tgtEl>
                                        <p:attrNameLst>
                                          <p:attrName>style.visibility</p:attrName>
                                        </p:attrNameLst>
                                      </p:cBhvr>
                                      <p:to>
                                        <p:strVal val="visible"/>
                                      </p:to>
                                    </p:set>
                                    <p:animEffect transition="in" filter="fade">
                                      <p:cBhvr>
                                        <p:cTn id="7" dur="500"/>
                                        <p:tgtEl>
                                          <p:spTgt spid="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93">
                                            <p:txEl>
                                              <p:pRg st="1" end="1"/>
                                            </p:txEl>
                                          </p:spTgt>
                                        </p:tgtEl>
                                        <p:attrNameLst>
                                          <p:attrName>style.visibility</p:attrName>
                                        </p:attrNameLst>
                                      </p:cBhvr>
                                      <p:to>
                                        <p:strVal val="visible"/>
                                      </p:to>
                                    </p:set>
                                    <p:animEffect transition="in" filter="fade">
                                      <p:cBhvr>
                                        <p:cTn id="12" dur="500"/>
                                        <p:tgtEl>
                                          <p:spTgt spid="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93">
                                            <p:txEl>
                                              <p:pRg st="2" end="2"/>
                                            </p:txEl>
                                          </p:spTgt>
                                        </p:tgtEl>
                                        <p:attrNameLst>
                                          <p:attrName>style.visibility</p:attrName>
                                        </p:attrNameLst>
                                      </p:cBhvr>
                                      <p:to>
                                        <p:strVal val="visible"/>
                                      </p:to>
                                    </p:set>
                                    <p:animEffect transition="in" filter="fade">
                                      <p:cBhvr>
                                        <p:cTn id="17" dur="500"/>
                                        <p:tgtEl>
                                          <p:spTgt spid="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93">
                                            <p:txEl>
                                              <p:pRg st="3" end="3"/>
                                            </p:txEl>
                                          </p:spTgt>
                                        </p:tgtEl>
                                        <p:attrNameLst>
                                          <p:attrName>style.visibility</p:attrName>
                                        </p:attrNameLst>
                                      </p:cBhvr>
                                      <p:to>
                                        <p:strVal val="visible"/>
                                      </p:to>
                                    </p:set>
                                    <p:animEffect transition="in" filter="fade">
                                      <p:cBhvr>
                                        <p:cTn id="22" dur="500"/>
                                        <p:tgtEl>
                                          <p:spTgt spid="9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3" grpId="0" build="p"/>
    </p:bldLst>
  </p:timing>
</p:sld>
</file>

<file path=ppt/theme/theme1.xml><?xml version="1.0" encoding="utf-8"?>
<a:theme xmlns:a="http://schemas.openxmlformats.org/drawingml/2006/main" name="Lysander template">
  <a:themeElements>
    <a:clrScheme name="Custom 347">
      <a:dk1>
        <a:srgbClr val="111111"/>
      </a:dk1>
      <a:lt1>
        <a:srgbClr val="FFFFFF"/>
      </a:lt1>
      <a:dk2>
        <a:srgbClr val="999999"/>
      </a:dk2>
      <a:lt2>
        <a:srgbClr val="EFEFEF"/>
      </a:lt2>
      <a:accent1>
        <a:srgbClr val="FF0000"/>
      </a:accent1>
      <a:accent2>
        <a:srgbClr val="CC0000"/>
      </a:accent2>
      <a:accent3>
        <a:srgbClr val="434343"/>
      </a:accent3>
      <a:accent4>
        <a:srgbClr val="999999"/>
      </a:accent4>
      <a:accent5>
        <a:srgbClr val="CCCCCC"/>
      </a:accent5>
      <a:accent6>
        <a:srgbClr val="EFEFEF"/>
      </a:accent6>
      <a:hlink>
        <a:srgbClr val="111111"/>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13509</TotalTime>
  <Words>983</Words>
  <Application>Microsoft Office PowerPoint</Application>
  <PresentationFormat>On-screen Show (16:9)</PresentationFormat>
  <Paragraphs>82</Paragraphs>
  <Slides>13</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Georgia</vt:lpstr>
      <vt:lpstr>Times New Roman</vt:lpstr>
      <vt:lpstr>Arial</vt:lpstr>
      <vt:lpstr>Roboto Slab</vt:lpstr>
      <vt:lpstr>Lysander template</vt:lpstr>
      <vt:lpstr>A Christian’s Attitude Toward Sin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This is your presentation title</dc:title>
  <dc:creator>Chris Simmons</dc:creator>
  <cp:lastModifiedBy>Chris Simmons</cp:lastModifiedBy>
  <cp:revision>19</cp:revision>
  <cp:lastPrinted>2022-10-02T12:43:35Z</cp:lastPrinted>
  <dcterms:modified xsi:type="dcterms:W3CDTF">2022-10-02T20:39:49Z</dcterms:modified>
</cp:coreProperties>
</file>