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7" r:id="rId1"/>
  </p:sldMasterIdLst>
  <p:notesMasterIdLst>
    <p:notesMasterId r:id="rId14"/>
  </p:notesMasterIdLst>
  <p:sldIdLst>
    <p:sldId id="256" r:id="rId2"/>
    <p:sldId id="300" r:id="rId3"/>
    <p:sldId id="313" r:id="rId4"/>
    <p:sldId id="305" r:id="rId5"/>
    <p:sldId id="308" r:id="rId6"/>
    <p:sldId id="309" r:id="rId7"/>
    <p:sldId id="311" r:id="rId8"/>
    <p:sldId id="310" r:id="rId9"/>
    <p:sldId id="312" r:id="rId10"/>
    <p:sldId id="306" r:id="rId11"/>
    <p:sldId id="304" r:id="rId12"/>
    <p:sldId id="307" r:id="rId13"/>
  </p:sldIdLst>
  <p:sldSz cx="9144000" cy="5143500" type="screen16x9"/>
  <p:notesSz cx="6858000" cy="9144000"/>
  <p:embeddedFontLst>
    <p:embeddedFont>
      <p:font typeface="Georgia" panose="02040502050405020303" pitchFamily="18" charset="0"/>
      <p:regular r:id="rId15"/>
      <p:bold r:id="rId16"/>
      <p:italic r:id="rId17"/>
      <p:boldItalic r:id="rId18"/>
    </p:embeddedFont>
    <p:embeddedFont>
      <p:font typeface="Roboto Slab" panose="020B0604020202020204" charset="0"/>
      <p:regular r:id="rId19"/>
      <p:bold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8ADD2BE-D0F3-46ED-A0BE-2332052C2427}">
  <a:tblStyle styleId="{88ADD2BE-D0F3-46ED-A0BE-2332052C242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59B7DDB2-A729-435D-8956-4EC6CEC22427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6397" autoAdjust="0"/>
  </p:normalViewPr>
  <p:slideViewPr>
    <p:cSldViewPr snapToGrid="0">
      <p:cViewPr varScale="1">
        <p:scale>
          <a:sx n="86" d="100"/>
          <a:sy n="86" d="100"/>
        </p:scale>
        <p:origin x="876" y="78"/>
      </p:cViewPr>
      <p:guideLst/>
    </p:cSldViewPr>
  </p:slideViewPr>
  <p:outlineViewPr>
    <p:cViewPr>
      <p:scale>
        <a:sx n="33" d="100"/>
        <a:sy n="33" d="100"/>
      </p:scale>
      <p:origin x="0" y="-329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l"/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859522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l"/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408571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l"/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913119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196477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39700" indent="0" algn="l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106685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39700" indent="0" algn="l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739116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39700" indent="0" algn="l">
              <a:buNone/>
            </a:pPr>
            <a:r>
              <a:rPr lang="en-US" dirty="0"/>
              <a:t>Romans 2:4, “do you think lightly of the riches of His kindness and </a:t>
            </a:r>
            <a:r>
              <a:rPr lang="en-US" dirty="0" err="1"/>
              <a:t>forebearance</a:t>
            </a:r>
            <a:r>
              <a:rPr lang="en-US" dirty="0"/>
              <a:t> and patience, not knowing the kindness of God leads you to repentance?”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637047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39700" indent="0" algn="l">
              <a:buNone/>
            </a:pPr>
            <a:r>
              <a:rPr lang="en-US" dirty="0"/>
              <a:t>Our attitude towards sin must begin with the attitudes of our heart.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268520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39700" indent="0" algn="l">
              <a:buNone/>
            </a:pPr>
            <a:r>
              <a:rPr lang="en-US" dirty="0"/>
              <a:t>Reprove - bring to proof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385204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39700" indent="0" algn="l">
              <a:buNone/>
            </a:pPr>
            <a:r>
              <a:rPr lang="en-US" dirty="0"/>
              <a:t>Reprove - bring to proof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292676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39700" indent="0" algn="l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80587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rgbClr val="FFFFFF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169100" y="400050"/>
            <a:ext cx="7554900" cy="38424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533400" y="1440375"/>
            <a:ext cx="5041200" cy="3150600"/>
          </a:xfrm>
          <a:prstGeom prst="rect">
            <a:avLst/>
          </a:prstGeom>
          <a:ln w="1143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6000"/>
              <a:buNone/>
              <a:defRPr sz="6000">
                <a:solidFill>
                  <a:srgbClr val="11111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6000"/>
              <a:buNone/>
              <a:defRPr sz="6000">
                <a:solidFill>
                  <a:srgbClr val="11111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6000"/>
              <a:buNone/>
              <a:defRPr sz="6000">
                <a:solidFill>
                  <a:srgbClr val="11111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6000"/>
              <a:buNone/>
              <a:defRPr sz="6000">
                <a:solidFill>
                  <a:srgbClr val="11111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6000"/>
              <a:buNone/>
              <a:defRPr sz="6000">
                <a:solidFill>
                  <a:srgbClr val="11111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6000"/>
              <a:buNone/>
              <a:defRPr sz="6000">
                <a:solidFill>
                  <a:srgbClr val="11111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6000"/>
              <a:buNone/>
              <a:defRPr sz="6000">
                <a:solidFill>
                  <a:srgbClr val="11111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6000"/>
              <a:buNone/>
              <a:defRPr sz="6000">
                <a:solidFill>
                  <a:srgbClr val="11111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6000"/>
              <a:buNone/>
              <a:defRPr sz="6000">
                <a:solidFill>
                  <a:srgbClr val="11111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/>
          <p:nvPr/>
        </p:nvSpPr>
        <p:spPr>
          <a:xfrm>
            <a:off x="1169100" y="721350"/>
            <a:ext cx="7441500" cy="38736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533400" y="552450"/>
            <a:ext cx="2106600" cy="125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3203050" y="1132549"/>
            <a:ext cx="5185200" cy="326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□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▣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76209" y="4698864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533400" y="552450"/>
            <a:ext cx="2106600" cy="1257600"/>
          </a:xfrm>
          <a:prstGeom prst="rect">
            <a:avLst/>
          </a:prstGeom>
          <a:noFill/>
          <a:ln w="76200" cap="flat" cmpd="sng">
            <a:solidFill>
              <a:schemeClr val="accent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203050" y="1132549"/>
            <a:ext cx="5185200" cy="326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Georgia"/>
              <a:buChar char="□"/>
              <a:defRPr sz="2400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Georgia"/>
              <a:buChar char="■"/>
              <a:defRPr sz="2400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Georgia"/>
              <a:buChar char="▣"/>
              <a:defRPr sz="2400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Georgia"/>
              <a:buChar char="●"/>
              <a:defRPr sz="2400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Georgia"/>
              <a:buChar char="○"/>
              <a:defRPr sz="2400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Georgia"/>
              <a:buChar char="■"/>
              <a:defRPr sz="2400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Georgia"/>
              <a:buChar char="●"/>
              <a:defRPr sz="2400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Georgia"/>
              <a:buChar char="○"/>
              <a:defRPr sz="2400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Georgia"/>
              <a:buChar char="■"/>
              <a:defRPr sz="2400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6209" y="4698864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 sz="1300">
                <a:solidFill>
                  <a:srgbClr val="B7B7B7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buNone/>
              <a:defRPr sz="1300">
                <a:solidFill>
                  <a:srgbClr val="B7B7B7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buNone/>
              <a:defRPr sz="1300">
                <a:solidFill>
                  <a:srgbClr val="B7B7B7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buNone/>
              <a:defRPr sz="1300">
                <a:solidFill>
                  <a:srgbClr val="B7B7B7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buNone/>
              <a:defRPr sz="1300">
                <a:solidFill>
                  <a:srgbClr val="B7B7B7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buNone/>
              <a:defRPr sz="1300">
                <a:solidFill>
                  <a:srgbClr val="B7B7B7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buNone/>
              <a:defRPr sz="1300">
                <a:solidFill>
                  <a:srgbClr val="B7B7B7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buNone/>
              <a:defRPr sz="1300">
                <a:solidFill>
                  <a:srgbClr val="B7B7B7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buNone/>
              <a:defRPr sz="1300">
                <a:solidFill>
                  <a:srgbClr val="B7B7B7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 txBox="1">
            <a:spLocks noGrp="1"/>
          </p:cNvSpPr>
          <p:nvPr>
            <p:ph type="ctrTitle"/>
          </p:nvPr>
        </p:nvSpPr>
        <p:spPr>
          <a:xfrm>
            <a:off x="1237982" y="449912"/>
            <a:ext cx="5761908" cy="315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 dirty="0"/>
              <a:t>The Proper Attitude Toward Sin</a:t>
            </a:r>
            <a:endParaRPr sz="4400" dirty="0"/>
          </a:p>
        </p:txBody>
      </p:sp>
      <p:sp>
        <p:nvSpPr>
          <p:cNvPr id="3" name="Google Shape;56;p11">
            <a:extLst>
              <a:ext uri="{FF2B5EF4-FFF2-40B4-BE49-F238E27FC236}">
                <a16:creationId xmlns:a16="http://schemas.microsoft.com/office/drawing/2014/main" id="{EE2F71B3-DAE9-6002-42FC-3207B8DDAB1A}"/>
              </a:ext>
            </a:extLst>
          </p:cNvPr>
          <p:cNvSpPr txBox="1">
            <a:spLocks/>
          </p:cNvSpPr>
          <p:nvPr/>
        </p:nvSpPr>
        <p:spPr>
          <a:xfrm>
            <a:off x="1237982" y="3681843"/>
            <a:ext cx="2976666" cy="574847"/>
          </a:xfrm>
          <a:prstGeom prst="rect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6000"/>
              <a:buFont typeface="Roboto Slab"/>
              <a:buNone/>
              <a:defRPr sz="6000" b="0" i="0" u="none" strike="noStrike" cap="none">
                <a:solidFill>
                  <a:srgbClr val="11111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6000"/>
              <a:buFont typeface="Roboto Slab"/>
              <a:buNone/>
              <a:defRPr sz="6000" b="0" i="0" u="none" strike="noStrike" cap="none">
                <a:solidFill>
                  <a:srgbClr val="11111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6000"/>
              <a:buFont typeface="Roboto Slab"/>
              <a:buNone/>
              <a:defRPr sz="6000" b="0" i="0" u="none" strike="noStrike" cap="none">
                <a:solidFill>
                  <a:srgbClr val="11111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6000"/>
              <a:buFont typeface="Roboto Slab"/>
              <a:buNone/>
              <a:defRPr sz="6000" b="0" i="0" u="none" strike="noStrike" cap="none">
                <a:solidFill>
                  <a:srgbClr val="11111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6000"/>
              <a:buFont typeface="Roboto Slab"/>
              <a:buNone/>
              <a:defRPr sz="6000" b="0" i="0" u="none" strike="noStrike" cap="none">
                <a:solidFill>
                  <a:srgbClr val="11111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6000"/>
              <a:buFont typeface="Roboto Slab"/>
              <a:buNone/>
              <a:defRPr sz="6000" b="0" i="0" u="none" strike="noStrike" cap="none">
                <a:solidFill>
                  <a:srgbClr val="11111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6000"/>
              <a:buFont typeface="Roboto Slab"/>
              <a:buNone/>
              <a:defRPr sz="6000" b="0" i="0" u="none" strike="noStrike" cap="none">
                <a:solidFill>
                  <a:srgbClr val="11111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6000"/>
              <a:buFont typeface="Roboto Slab"/>
              <a:buNone/>
              <a:defRPr sz="6000" b="0" i="0" u="none" strike="noStrike" cap="none">
                <a:solidFill>
                  <a:srgbClr val="11111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6000"/>
              <a:buFont typeface="Roboto Slab"/>
              <a:buNone/>
              <a:defRPr sz="6000" b="0" i="0" u="none" strike="noStrike" cap="none">
                <a:solidFill>
                  <a:srgbClr val="11111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r>
              <a:rPr lang="en-US" sz="2400" dirty="0"/>
              <a:t>Romans Chapter 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6"/>
          <p:cNvSpPr txBox="1">
            <a:spLocks noGrp="1"/>
          </p:cNvSpPr>
          <p:nvPr>
            <p:ph type="body" idx="1"/>
          </p:nvPr>
        </p:nvSpPr>
        <p:spPr>
          <a:xfrm>
            <a:off x="1196622" y="872359"/>
            <a:ext cx="7596820" cy="373350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6200" lvl="0" indent="0" algn="l" rtl="0">
              <a:spcBef>
                <a:spcPts val="600"/>
              </a:spcBef>
              <a:spcAft>
                <a:spcPts val="0"/>
              </a:spcAft>
              <a:buSzPts val="2400"/>
              <a:buNone/>
            </a:pPr>
            <a:r>
              <a:rPr lang="en-US" sz="2800" b="1" dirty="0"/>
              <a:t>I must seek those lost in sin</a:t>
            </a:r>
            <a:r>
              <a:rPr lang="en-US" sz="2800" dirty="0"/>
              <a:t>. (Luke 15)</a:t>
            </a:r>
          </a:p>
          <a:p>
            <a:pPr marL="76200" lvl="0" indent="0" algn="l" rtl="0">
              <a:spcBef>
                <a:spcPts val="600"/>
              </a:spcBef>
              <a:spcAft>
                <a:spcPts val="0"/>
              </a:spcAft>
              <a:buSzPts val="2400"/>
              <a:buNone/>
            </a:pPr>
            <a:r>
              <a:rPr lang="en-US" sz="2800" b="1" dirty="0"/>
              <a:t>I must encourage my brethren to overcome sin</a:t>
            </a:r>
            <a:r>
              <a:rPr lang="en-US" sz="2800" dirty="0"/>
              <a:t>. (Hebrews 3:12-13)</a:t>
            </a:r>
          </a:p>
        </p:txBody>
      </p:sp>
      <p:sp>
        <p:nvSpPr>
          <p:cNvPr id="94" name="Google Shape;94;p16"/>
          <p:cNvSpPr txBox="1">
            <a:spLocks noGrp="1"/>
          </p:cNvSpPr>
          <p:nvPr>
            <p:ph type="sldNum" idx="12"/>
          </p:nvPr>
        </p:nvSpPr>
        <p:spPr>
          <a:xfrm>
            <a:off x="76209" y="4698864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  <p:sp>
        <p:nvSpPr>
          <p:cNvPr id="2" name="Google Shape;100;p17">
            <a:extLst>
              <a:ext uri="{FF2B5EF4-FFF2-40B4-BE49-F238E27FC236}">
                <a16:creationId xmlns:a16="http://schemas.microsoft.com/office/drawing/2014/main" id="{6F2E01DE-FCF0-2DCD-D4BF-0D085BA117FE}"/>
              </a:ext>
            </a:extLst>
          </p:cNvPr>
          <p:cNvSpPr txBox="1">
            <a:spLocks/>
          </p:cNvSpPr>
          <p:nvPr/>
        </p:nvSpPr>
        <p:spPr>
          <a:xfrm>
            <a:off x="350558" y="0"/>
            <a:ext cx="8012046" cy="872359"/>
          </a:xfrm>
          <a:prstGeom prst="rect">
            <a:avLst/>
          </a:prstGeom>
          <a:noFill/>
          <a:ln w="76200" cap="flat" cmpd="sng">
            <a:noFill/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r>
              <a:rPr lang="en-US" sz="4800" dirty="0">
                <a:solidFill>
                  <a:srgbClr val="FFFFFF"/>
                </a:solidFill>
                <a:highlight>
                  <a:srgbClr val="FF0000"/>
                </a:highlight>
                <a:latin typeface="Georgia"/>
                <a:ea typeface="Georgia"/>
                <a:cs typeface="Georgia"/>
                <a:sym typeface="Georgia"/>
              </a:rPr>
              <a:t>The Sins Of Others</a:t>
            </a:r>
          </a:p>
        </p:txBody>
      </p:sp>
    </p:spTree>
    <p:extLst>
      <p:ext uri="{BB962C8B-B14F-4D97-AF65-F5344CB8AC3E}">
        <p14:creationId xmlns:p14="http://schemas.microsoft.com/office/powerpoint/2010/main" val="4268680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6"/>
          <p:cNvSpPr txBox="1">
            <a:spLocks noGrp="1"/>
          </p:cNvSpPr>
          <p:nvPr>
            <p:ph type="body" idx="1"/>
          </p:nvPr>
        </p:nvSpPr>
        <p:spPr>
          <a:xfrm>
            <a:off x="1196622" y="872359"/>
            <a:ext cx="7596820" cy="373350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6200" lvl="0" indent="0" algn="l" rtl="0">
              <a:spcBef>
                <a:spcPts val="600"/>
              </a:spcBef>
              <a:spcAft>
                <a:spcPts val="0"/>
              </a:spcAft>
              <a:buSzPts val="2400"/>
              <a:buNone/>
            </a:pPr>
            <a:r>
              <a:rPr lang="en-US" sz="2800" dirty="0"/>
              <a:t>Joshua 24:15, “…</a:t>
            </a:r>
            <a:r>
              <a:rPr lang="en-US" sz="2800" b="1" i="1" dirty="0"/>
              <a:t>choose </a:t>
            </a:r>
            <a:r>
              <a:rPr lang="en-US" sz="2800" i="1" dirty="0"/>
              <a:t>for</a:t>
            </a:r>
            <a:r>
              <a:rPr lang="en-US" sz="2800" b="1" i="1" dirty="0"/>
              <a:t> yourselves </a:t>
            </a:r>
            <a:r>
              <a:rPr lang="en-US" sz="2800" b="1" i="1" dirty="0">
                <a:solidFill>
                  <a:srgbClr val="FF0000"/>
                </a:solidFill>
              </a:rPr>
              <a:t>today</a:t>
            </a:r>
            <a:r>
              <a:rPr lang="en-US" sz="2800" b="1" i="1" dirty="0"/>
              <a:t> whom you will serve</a:t>
            </a:r>
            <a:r>
              <a:rPr lang="en-US" sz="2800" dirty="0"/>
              <a:t>…” </a:t>
            </a:r>
            <a:br>
              <a:rPr lang="en-US" sz="2800" dirty="0"/>
            </a:br>
            <a:r>
              <a:rPr lang="en-US" dirty="0"/>
              <a:t>(Hebrews 3:7, 13, 15)</a:t>
            </a:r>
          </a:p>
          <a:p>
            <a:pPr marL="76200" lvl="0" indent="0" algn="l" rtl="0">
              <a:spcBef>
                <a:spcPts val="600"/>
              </a:spcBef>
              <a:spcAft>
                <a:spcPts val="0"/>
              </a:spcAft>
              <a:buSzPts val="2400"/>
              <a:buNone/>
            </a:pPr>
            <a:r>
              <a:rPr lang="en-US" sz="2800" dirty="0"/>
              <a:t>“</a:t>
            </a:r>
            <a:r>
              <a:rPr lang="en-US" sz="2800" b="1" i="1" dirty="0"/>
              <a:t>Do not let sin reign </a:t>
            </a:r>
            <a:r>
              <a:rPr lang="en-US" sz="2800" i="1" dirty="0"/>
              <a:t>in your mortal body that you should obey its lusts</a:t>
            </a:r>
            <a:r>
              <a:rPr lang="en-US" sz="2800" dirty="0"/>
              <a:t>”. (Romans 6:12)</a:t>
            </a:r>
          </a:p>
          <a:p>
            <a:pPr marL="76200" lvl="0" indent="0" algn="l" rtl="0">
              <a:spcBef>
                <a:spcPts val="600"/>
              </a:spcBef>
              <a:spcAft>
                <a:spcPts val="0"/>
              </a:spcAft>
              <a:buSzPts val="2400"/>
              <a:buNone/>
            </a:pPr>
            <a:r>
              <a:rPr lang="en-US" sz="2800" dirty="0"/>
              <a:t>We must </a:t>
            </a:r>
            <a:r>
              <a:rPr lang="en-US" sz="2800" b="1" dirty="0"/>
              <a:t>drive it out completely</a:t>
            </a:r>
            <a:r>
              <a:rPr lang="en-US" sz="2800" dirty="0"/>
              <a:t>! </a:t>
            </a:r>
            <a:br>
              <a:rPr lang="en-US" sz="2800" dirty="0"/>
            </a:br>
            <a:r>
              <a:rPr lang="en-US" dirty="0"/>
              <a:t>(Numbers 33:55)</a:t>
            </a:r>
          </a:p>
          <a:p>
            <a:pPr marL="76200" lvl="0" indent="0" algn="l" rtl="0">
              <a:spcBef>
                <a:spcPts val="600"/>
              </a:spcBef>
              <a:spcAft>
                <a:spcPts val="0"/>
              </a:spcAft>
              <a:buSzPts val="2400"/>
              <a:buNone/>
            </a:pPr>
            <a:r>
              <a:rPr lang="en-US" sz="2800" dirty="0"/>
              <a:t>Keep </a:t>
            </a:r>
            <a:r>
              <a:rPr lang="en-US" sz="2800" b="1" dirty="0"/>
              <a:t>filling your heart </a:t>
            </a:r>
            <a:r>
              <a:rPr lang="en-US" sz="2800" dirty="0"/>
              <a:t>with God’s will. </a:t>
            </a:r>
            <a:r>
              <a:rPr lang="en-US" dirty="0"/>
              <a:t>(Colossians 1:9) </a:t>
            </a:r>
            <a:endParaRPr lang="en-US" sz="2800" dirty="0"/>
          </a:p>
        </p:txBody>
      </p:sp>
      <p:sp>
        <p:nvSpPr>
          <p:cNvPr id="94" name="Google Shape;94;p16"/>
          <p:cNvSpPr txBox="1">
            <a:spLocks noGrp="1"/>
          </p:cNvSpPr>
          <p:nvPr>
            <p:ph type="sldNum" idx="12"/>
          </p:nvPr>
        </p:nvSpPr>
        <p:spPr>
          <a:xfrm>
            <a:off x="76209" y="4698864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  <p:sp>
        <p:nvSpPr>
          <p:cNvPr id="2" name="Google Shape;100;p17">
            <a:extLst>
              <a:ext uri="{FF2B5EF4-FFF2-40B4-BE49-F238E27FC236}">
                <a16:creationId xmlns:a16="http://schemas.microsoft.com/office/drawing/2014/main" id="{6F2E01DE-FCF0-2DCD-D4BF-0D085BA117FE}"/>
              </a:ext>
            </a:extLst>
          </p:cNvPr>
          <p:cNvSpPr txBox="1">
            <a:spLocks/>
          </p:cNvSpPr>
          <p:nvPr/>
        </p:nvSpPr>
        <p:spPr>
          <a:xfrm>
            <a:off x="350557" y="0"/>
            <a:ext cx="8638697" cy="872359"/>
          </a:xfrm>
          <a:prstGeom prst="rect">
            <a:avLst/>
          </a:prstGeom>
          <a:noFill/>
          <a:ln w="76200" cap="flat" cmpd="sng">
            <a:noFill/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r>
              <a:rPr lang="en-US" sz="4800" b="1" dirty="0">
                <a:solidFill>
                  <a:srgbClr val="FFFFFF"/>
                </a:solidFill>
                <a:highlight>
                  <a:srgbClr val="FF0000"/>
                </a:highlight>
                <a:latin typeface="Georgia"/>
                <a:ea typeface="Georgia"/>
                <a:cs typeface="Georgia"/>
                <a:sym typeface="Georgia"/>
              </a:rPr>
              <a:t>I Must Choose Who I Serve</a:t>
            </a:r>
          </a:p>
        </p:txBody>
      </p:sp>
    </p:spTree>
    <p:extLst>
      <p:ext uri="{BB962C8B-B14F-4D97-AF65-F5344CB8AC3E}">
        <p14:creationId xmlns:p14="http://schemas.microsoft.com/office/powerpoint/2010/main" val="2648679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6"/>
          <p:cNvSpPr txBox="1">
            <a:spLocks noGrp="1"/>
          </p:cNvSpPr>
          <p:nvPr>
            <p:ph type="body" idx="1"/>
          </p:nvPr>
        </p:nvSpPr>
        <p:spPr>
          <a:xfrm>
            <a:off x="1196622" y="872359"/>
            <a:ext cx="7596820" cy="373350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6200" lvl="0" indent="0" algn="l" rtl="0">
              <a:spcBef>
                <a:spcPts val="600"/>
              </a:spcBef>
              <a:spcAft>
                <a:spcPts val="0"/>
              </a:spcAft>
              <a:buSzPts val="2400"/>
              <a:buNone/>
            </a:pPr>
            <a:r>
              <a:rPr lang="en-US" sz="2800" b="1" dirty="0"/>
              <a:t>Strive not to</a:t>
            </a:r>
            <a:r>
              <a:rPr lang="en-US" sz="2800" dirty="0"/>
              <a:t>. </a:t>
            </a:r>
            <a:r>
              <a:rPr lang="en-US" dirty="0"/>
              <a:t>(John 5:14; 8:11; 1 John 2:1)</a:t>
            </a:r>
          </a:p>
          <a:p>
            <a:pPr marL="76200" lvl="0" indent="0" algn="l" rtl="0">
              <a:spcBef>
                <a:spcPts val="600"/>
              </a:spcBef>
              <a:spcAft>
                <a:spcPts val="0"/>
              </a:spcAft>
              <a:buSzPts val="2400"/>
              <a:buNone/>
            </a:pPr>
            <a:r>
              <a:rPr lang="en-US" sz="2800" dirty="0"/>
              <a:t>Become a “</a:t>
            </a:r>
            <a:r>
              <a:rPr lang="en-US" sz="2800" b="1" i="1" dirty="0"/>
              <a:t>servant of righteousness</a:t>
            </a:r>
            <a:r>
              <a:rPr lang="en-US" sz="2800" dirty="0"/>
              <a:t>”. </a:t>
            </a:r>
          </a:p>
          <a:p>
            <a:pPr marL="76200" lvl="0" indent="0" algn="l" rtl="0">
              <a:spcBef>
                <a:spcPts val="600"/>
              </a:spcBef>
              <a:spcAft>
                <a:spcPts val="0"/>
              </a:spcAft>
              <a:buSzPts val="2400"/>
              <a:buNone/>
            </a:pPr>
            <a:r>
              <a:rPr lang="en-US" dirty="0"/>
              <a:t>(Romans 6:12-16)</a:t>
            </a:r>
          </a:p>
          <a:p>
            <a:pPr marL="76200" lvl="0" indent="0" algn="l" rtl="0">
              <a:spcBef>
                <a:spcPts val="600"/>
              </a:spcBef>
              <a:spcAft>
                <a:spcPts val="0"/>
              </a:spcAft>
              <a:buSzPts val="2400"/>
              <a:buNone/>
            </a:pPr>
            <a:r>
              <a:rPr lang="en-US" sz="2800" dirty="0"/>
              <a:t>Not to deny it but </a:t>
            </a:r>
            <a:r>
              <a:rPr lang="en-US" sz="2800" b="1" dirty="0"/>
              <a:t>acknowledge and confess </a:t>
            </a:r>
            <a:r>
              <a:rPr lang="en-US" sz="2800" dirty="0"/>
              <a:t>it. </a:t>
            </a:r>
          </a:p>
          <a:p>
            <a:pPr marL="76200" lvl="0" indent="0" algn="l" rtl="0">
              <a:spcBef>
                <a:spcPts val="600"/>
              </a:spcBef>
              <a:spcAft>
                <a:spcPts val="0"/>
              </a:spcAft>
              <a:buSzPts val="2400"/>
              <a:buNone/>
            </a:pPr>
            <a:r>
              <a:rPr lang="en-US" sz="2800" b="1" dirty="0"/>
              <a:t>Pray for forgiveness</a:t>
            </a:r>
            <a:r>
              <a:rPr lang="en-US" sz="2800" dirty="0"/>
              <a:t>. </a:t>
            </a:r>
            <a:r>
              <a:rPr lang="en-US" dirty="0"/>
              <a:t>(Acts 8:24; James 5:16)</a:t>
            </a:r>
            <a:endParaRPr lang="en-US" sz="2800" dirty="0"/>
          </a:p>
          <a:p>
            <a:pPr marL="76200" lvl="0" indent="0" algn="l" rtl="0">
              <a:spcBef>
                <a:spcPts val="600"/>
              </a:spcBef>
              <a:spcAft>
                <a:spcPts val="0"/>
              </a:spcAft>
              <a:buSzPts val="2400"/>
              <a:buNone/>
            </a:pPr>
            <a:r>
              <a:rPr lang="en-US" sz="2800" b="1" dirty="0"/>
              <a:t>Look for the way of escape </a:t>
            </a:r>
            <a:r>
              <a:rPr lang="en-US" sz="2800" dirty="0"/>
              <a:t>for the next temptation. </a:t>
            </a:r>
            <a:r>
              <a:rPr lang="en-US" dirty="0"/>
              <a:t>(1 Corinthians 10:12)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endParaRPr dirty="0"/>
          </a:p>
        </p:txBody>
      </p:sp>
      <p:sp>
        <p:nvSpPr>
          <p:cNvPr id="94" name="Google Shape;94;p16"/>
          <p:cNvSpPr txBox="1">
            <a:spLocks noGrp="1"/>
          </p:cNvSpPr>
          <p:nvPr>
            <p:ph type="sldNum" idx="12"/>
          </p:nvPr>
        </p:nvSpPr>
        <p:spPr>
          <a:xfrm>
            <a:off x="76209" y="4698864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12</a:t>
            </a:fld>
            <a:endParaRPr/>
          </a:p>
        </p:txBody>
      </p:sp>
      <p:sp>
        <p:nvSpPr>
          <p:cNvPr id="2" name="Google Shape;100;p17">
            <a:extLst>
              <a:ext uri="{FF2B5EF4-FFF2-40B4-BE49-F238E27FC236}">
                <a16:creationId xmlns:a16="http://schemas.microsoft.com/office/drawing/2014/main" id="{6F2E01DE-FCF0-2DCD-D4BF-0D085BA117FE}"/>
              </a:ext>
            </a:extLst>
          </p:cNvPr>
          <p:cNvSpPr txBox="1">
            <a:spLocks/>
          </p:cNvSpPr>
          <p:nvPr/>
        </p:nvSpPr>
        <p:spPr>
          <a:xfrm>
            <a:off x="350558" y="0"/>
            <a:ext cx="8012046" cy="872359"/>
          </a:xfrm>
          <a:prstGeom prst="rect">
            <a:avLst/>
          </a:prstGeom>
          <a:noFill/>
          <a:ln w="76200" cap="flat" cmpd="sng">
            <a:noFill/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r>
              <a:rPr lang="en-US" sz="4800" dirty="0">
                <a:solidFill>
                  <a:srgbClr val="FFFFFF"/>
                </a:solidFill>
                <a:highlight>
                  <a:srgbClr val="FF0000"/>
                </a:highlight>
                <a:latin typeface="Georgia"/>
                <a:ea typeface="Georgia"/>
                <a:cs typeface="Georgia"/>
                <a:sym typeface="Georgia"/>
              </a:rPr>
              <a:t>My Attitude When I Do Sin</a:t>
            </a:r>
          </a:p>
        </p:txBody>
      </p:sp>
    </p:spTree>
    <p:extLst>
      <p:ext uri="{BB962C8B-B14F-4D97-AF65-F5344CB8AC3E}">
        <p14:creationId xmlns:p14="http://schemas.microsoft.com/office/powerpoint/2010/main" val="1600986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6"/>
          <p:cNvSpPr txBox="1">
            <a:spLocks noGrp="1"/>
          </p:cNvSpPr>
          <p:nvPr>
            <p:ph type="body" idx="1"/>
          </p:nvPr>
        </p:nvSpPr>
        <p:spPr>
          <a:xfrm>
            <a:off x="1196621" y="872359"/>
            <a:ext cx="7415363" cy="373350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90550" lvl="0" indent="-514350" algn="l" rtl="0">
              <a:spcBef>
                <a:spcPts val="600"/>
              </a:spcBef>
              <a:spcAft>
                <a:spcPts val="0"/>
              </a:spcAft>
              <a:buSzPts val="2400"/>
              <a:buAutoNum type="arabicPeriod"/>
            </a:pPr>
            <a:r>
              <a:rPr lang="en-US" sz="2600" dirty="0"/>
              <a:t>(6:1) “</a:t>
            </a:r>
            <a:r>
              <a:rPr lang="en-US" sz="2600" i="1" dirty="0"/>
              <a:t>Are we to </a:t>
            </a:r>
            <a:r>
              <a:rPr lang="en-US" sz="2600" b="1" i="1" dirty="0"/>
              <a:t>continue in sin </a:t>
            </a:r>
            <a:r>
              <a:rPr lang="en-US" sz="2600" i="1" dirty="0"/>
              <a:t>that  grace might increase?</a:t>
            </a:r>
            <a:r>
              <a:rPr lang="en-US" sz="2600" dirty="0"/>
              <a:t>”</a:t>
            </a:r>
          </a:p>
          <a:p>
            <a:pPr marL="590550" lvl="0" indent="-514350" algn="l" rtl="0">
              <a:spcBef>
                <a:spcPts val="600"/>
              </a:spcBef>
              <a:spcAft>
                <a:spcPts val="0"/>
              </a:spcAft>
              <a:buSzPts val="2400"/>
              <a:buAutoNum type="arabicPeriod"/>
            </a:pPr>
            <a:r>
              <a:rPr lang="en-US" sz="2600" dirty="0"/>
              <a:t>(6:15) “</a:t>
            </a:r>
            <a:r>
              <a:rPr lang="en-US" sz="2600" b="1" i="1" dirty="0"/>
              <a:t>Shall we sin </a:t>
            </a:r>
            <a:r>
              <a:rPr lang="en-US" sz="2600" i="1" dirty="0"/>
              <a:t>because we are not under law but under grace?</a:t>
            </a:r>
            <a:r>
              <a:rPr lang="en-US" sz="2600" dirty="0"/>
              <a:t>”</a:t>
            </a:r>
          </a:p>
          <a:p>
            <a:pPr marL="76200" indent="0">
              <a:buNone/>
            </a:pPr>
            <a:r>
              <a:rPr lang="en-US" sz="2800" b="1" i="1" dirty="0"/>
              <a:t>To each rhetorical question, Paul answers, “May it never be!”</a:t>
            </a:r>
          </a:p>
        </p:txBody>
      </p:sp>
      <p:sp>
        <p:nvSpPr>
          <p:cNvPr id="94" name="Google Shape;94;p16"/>
          <p:cNvSpPr txBox="1">
            <a:spLocks noGrp="1"/>
          </p:cNvSpPr>
          <p:nvPr>
            <p:ph type="sldNum" idx="12"/>
          </p:nvPr>
        </p:nvSpPr>
        <p:spPr>
          <a:xfrm>
            <a:off x="76209" y="4698864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sp>
        <p:nvSpPr>
          <p:cNvPr id="2" name="Google Shape;100;p17">
            <a:extLst>
              <a:ext uri="{FF2B5EF4-FFF2-40B4-BE49-F238E27FC236}">
                <a16:creationId xmlns:a16="http://schemas.microsoft.com/office/drawing/2014/main" id="{6F2E01DE-FCF0-2DCD-D4BF-0D085BA117FE}"/>
              </a:ext>
            </a:extLst>
          </p:cNvPr>
          <p:cNvSpPr txBox="1">
            <a:spLocks/>
          </p:cNvSpPr>
          <p:nvPr/>
        </p:nvSpPr>
        <p:spPr>
          <a:xfrm>
            <a:off x="350558" y="0"/>
            <a:ext cx="8061922" cy="872359"/>
          </a:xfrm>
          <a:prstGeom prst="rect">
            <a:avLst/>
          </a:prstGeom>
          <a:noFill/>
          <a:ln w="76200" cap="flat" cmpd="sng">
            <a:noFill/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r>
              <a:rPr lang="en-US" sz="4800" dirty="0">
                <a:solidFill>
                  <a:srgbClr val="FFFFFF"/>
                </a:solidFill>
                <a:highlight>
                  <a:srgbClr val="FF0000"/>
                </a:highlight>
                <a:latin typeface="Georgia"/>
                <a:ea typeface="Georgia"/>
                <a:cs typeface="Georgia"/>
                <a:sym typeface="Georgia"/>
              </a:rPr>
              <a:t>2 Questions In Romans 6</a:t>
            </a:r>
          </a:p>
        </p:txBody>
      </p:sp>
    </p:spTree>
    <p:extLst>
      <p:ext uri="{BB962C8B-B14F-4D97-AF65-F5344CB8AC3E}">
        <p14:creationId xmlns:p14="http://schemas.microsoft.com/office/powerpoint/2010/main" val="1141165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6"/>
          <p:cNvSpPr txBox="1">
            <a:spLocks noGrp="1"/>
          </p:cNvSpPr>
          <p:nvPr>
            <p:ph type="body" idx="1"/>
          </p:nvPr>
        </p:nvSpPr>
        <p:spPr>
          <a:xfrm>
            <a:off x="1196622" y="872359"/>
            <a:ext cx="7750430" cy="373350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90550" lvl="0" indent="-514350" algn="l" rtl="0">
              <a:spcBef>
                <a:spcPts val="600"/>
              </a:spcBef>
              <a:spcAft>
                <a:spcPts val="0"/>
              </a:spcAft>
              <a:buSzPts val="2400"/>
              <a:buAutoNum type="arabicPeriod"/>
            </a:pPr>
            <a:r>
              <a:rPr lang="en-US" b="1" dirty="0"/>
              <a:t>Continuing in sin after baptism isn’t wrong!</a:t>
            </a:r>
          </a:p>
          <a:p>
            <a:pPr marL="590550" lvl="0" indent="-514350" algn="l" rtl="0">
              <a:spcBef>
                <a:spcPts val="600"/>
              </a:spcBef>
              <a:spcAft>
                <a:spcPts val="0"/>
              </a:spcAft>
              <a:buSzPts val="2400"/>
              <a:buAutoNum type="arabicPeriod"/>
            </a:pPr>
            <a:r>
              <a:rPr lang="en-US" b="1" dirty="0"/>
              <a:t>Deny it exists.</a:t>
            </a:r>
          </a:p>
          <a:p>
            <a:pPr marL="590550" lvl="0" indent="-514350" algn="l" rtl="0">
              <a:spcBef>
                <a:spcPts val="600"/>
              </a:spcBef>
              <a:spcAft>
                <a:spcPts val="0"/>
              </a:spcAft>
              <a:buSzPts val="2400"/>
              <a:buAutoNum type="arabicPeriod"/>
            </a:pPr>
            <a:r>
              <a:rPr lang="en-US" b="1" dirty="0"/>
              <a:t>Minimize or mock it.</a:t>
            </a:r>
          </a:p>
          <a:p>
            <a:pPr marL="590550" lvl="0" indent="-514350" algn="l" rtl="0">
              <a:spcBef>
                <a:spcPts val="600"/>
              </a:spcBef>
              <a:spcAft>
                <a:spcPts val="0"/>
              </a:spcAft>
              <a:buSzPts val="2400"/>
              <a:buAutoNum type="arabicPeriod"/>
            </a:pPr>
            <a:r>
              <a:rPr lang="en-US" b="1" dirty="0"/>
              <a:t>Justify it with good intentions.</a:t>
            </a:r>
          </a:p>
          <a:p>
            <a:pPr marL="590550" lvl="0" indent="-514350" algn="l" rtl="0">
              <a:spcBef>
                <a:spcPts val="600"/>
              </a:spcBef>
              <a:spcAft>
                <a:spcPts val="0"/>
              </a:spcAft>
              <a:buSzPts val="2400"/>
              <a:buAutoNum type="arabicPeriod"/>
            </a:pPr>
            <a:r>
              <a:rPr lang="en-US" b="1" dirty="0"/>
              <a:t>Redefine it.</a:t>
            </a:r>
          </a:p>
          <a:p>
            <a:pPr marL="590550" lvl="0" indent="-514350" algn="l" rtl="0">
              <a:spcBef>
                <a:spcPts val="600"/>
              </a:spcBef>
              <a:spcAft>
                <a:spcPts val="0"/>
              </a:spcAft>
              <a:buSzPts val="2400"/>
              <a:buAutoNum type="arabicPeriod"/>
            </a:pPr>
            <a:r>
              <a:rPr lang="en-US" b="1" dirty="0"/>
              <a:t>Get as close to it as we can.</a:t>
            </a:r>
          </a:p>
          <a:p>
            <a:pPr marL="590550" lvl="0" indent="-514350" algn="l" rtl="0">
              <a:spcBef>
                <a:spcPts val="600"/>
              </a:spcBef>
              <a:spcAft>
                <a:spcPts val="0"/>
              </a:spcAft>
              <a:buSzPts val="2400"/>
              <a:buAutoNum type="arabicPeriod"/>
            </a:pPr>
            <a:r>
              <a:rPr lang="en-US" b="1" dirty="0"/>
              <a:t>Deal with it later.</a:t>
            </a:r>
          </a:p>
        </p:txBody>
      </p:sp>
      <p:sp>
        <p:nvSpPr>
          <p:cNvPr id="94" name="Google Shape;94;p16"/>
          <p:cNvSpPr txBox="1">
            <a:spLocks noGrp="1"/>
          </p:cNvSpPr>
          <p:nvPr>
            <p:ph type="sldNum" idx="12"/>
          </p:nvPr>
        </p:nvSpPr>
        <p:spPr>
          <a:xfrm>
            <a:off x="76209" y="4698864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sp>
        <p:nvSpPr>
          <p:cNvPr id="2" name="Google Shape;100;p17">
            <a:extLst>
              <a:ext uri="{FF2B5EF4-FFF2-40B4-BE49-F238E27FC236}">
                <a16:creationId xmlns:a16="http://schemas.microsoft.com/office/drawing/2014/main" id="{6F2E01DE-FCF0-2DCD-D4BF-0D085BA117FE}"/>
              </a:ext>
            </a:extLst>
          </p:cNvPr>
          <p:cNvSpPr txBox="1">
            <a:spLocks/>
          </p:cNvSpPr>
          <p:nvPr/>
        </p:nvSpPr>
        <p:spPr>
          <a:xfrm>
            <a:off x="350558" y="0"/>
            <a:ext cx="8012046" cy="872359"/>
          </a:xfrm>
          <a:prstGeom prst="rect">
            <a:avLst/>
          </a:prstGeom>
          <a:noFill/>
          <a:ln w="76200" cap="flat" cmpd="sng">
            <a:noFill/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r>
              <a:rPr lang="en-US" sz="4600" dirty="0">
                <a:solidFill>
                  <a:srgbClr val="FFFFFF"/>
                </a:solidFill>
                <a:highlight>
                  <a:srgbClr val="FF0000"/>
                </a:highlight>
                <a:latin typeface="Georgia"/>
                <a:ea typeface="Georgia"/>
                <a:cs typeface="Georgia"/>
                <a:sym typeface="Georgia"/>
              </a:rPr>
              <a:t>Improper Attitudes About Sin</a:t>
            </a:r>
          </a:p>
        </p:txBody>
      </p:sp>
    </p:spTree>
    <p:extLst>
      <p:ext uri="{BB962C8B-B14F-4D97-AF65-F5344CB8AC3E}">
        <p14:creationId xmlns:p14="http://schemas.microsoft.com/office/powerpoint/2010/main" val="412592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6"/>
          <p:cNvSpPr txBox="1">
            <a:spLocks noGrp="1"/>
          </p:cNvSpPr>
          <p:nvPr>
            <p:ph type="body" idx="1"/>
          </p:nvPr>
        </p:nvSpPr>
        <p:spPr>
          <a:xfrm>
            <a:off x="1130531" y="872359"/>
            <a:ext cx="7830589" cy="373350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dirty="0"/>
              <a:t>We must </a:t>
            </a:r>
            <a:r>
              <a:rPr lang="en-US" sz="2800" b="1" dirty="0"/>
              <a:t>acknowledge it</a:t>
            </a:r>
            <a:r>
              <a:rPr lang="en-US" sz="2800" dirty="0"/>
              <a:t>. </a:t>
            </a:r>
            <a:r>
              <a:rPr lang="en-US" dirty="0"/>
              <a:t>(Genesis 3:13; 4:10; Acts 5:1-11; )</a:t>
            </a:r>
            <a:endParaRPr lang="en-US" sz="2800" dirty="0"/>
          </a:p>
          <a:p>
            <a:r>
              <a:rPr lang="en-US" sz="2800" dirty="0"/>
              <a:t>Examples: </a:t>
            </a:r>
          </a:p>
          <a:p>
            <a:pPr marL="865188" lvl="0" algn="l" rtl="0">
              <a:spcBef>
                <a:spcPts val="600"/>
              </a:spcBef>
              <a:spcAft>
                <a:spcPts val="0"/>
              </a:spcAft>
              <a:buSzPts val="2400"/>
              <a:buFont typeface="Arial" panose="020B0604020202020204" pitchFamily="34" charset="0"/>
              <a:buChar char="•"/>
            </a:pPr>
            <a:r>
              <a:rPr lang="en-US" sz="2800" b="1" dirty="0"/>
              <a:t>David</a:t>
            </a:r>
            <a:r>
              <a:rPr lang="en-US" sz="2800" dirty="0"/>
              <a:t> </a:t>
            </a:r>
            <a:r>
              <a:rPr lang="en-US" dirty="0"/>
              <a:t>(2 Samuel 12:12; Psalms 51)</a:t>
            </a:r>
          </a:p>
          <a:p>
            <a:pPr marL="865188" lvl="0" algn="l" rtl="0">
              <a:spcBef>
                <a:spcPts val="600"/>
              </a:spcBef>
              <a:spcAft>
                <a:spcPts val="0"/>
              </a:spcAft>
              <a:buSzPts val="2400"/>
              <a:buFont typeface="Arial" panose="020B0604020202020204" pitchFamily="34" charset="0"/>
              <a:buChar char="•"/>
            </a:pPr>
            <a:r>
              <a:rPr lang="en-US" sz="2800" b="1" dirty="0"/>
              <a:t>Saul</a:t>
            </a:r>
            <a:r>
              <a:rPr lang="en-US" sz="2800" dirty="0"/>
              <a:t> </a:t>
            </a:r>
            <a:r>
              <a:rPr lang="en-US" dirty="0"/>
              <a:t>(1 Timothy 1:15)</a:t>
            </a:r>
          </a:p>
          <a:p>
            <a:r>
              <a:rPr lang="en-US" sz="2800" b="1" dirty="0"/>
              <a:t>Will we acknowledge &amp; confess</a:t>
            </a:r>
            <a:r>
              <a:rPr lang="en-US" sz="2800" dirty="0"/>
              <a:t>? </a:t>
            </a:r>
            <a:br>
              <a:rPr lang="en-US" sz="2800" dirty="0"/>
            </a:br>
            <a:r>
              <a:rPr lang="en-US" dirty="0"/>
              <a:t>(1 John 1:7-9; James 5:16; Matthew 6:12)</a:t>
            </a:r>
          </a:p>
        </p:txBody>
      </p:sp>
      <p:sp>
        <p:nvSpPr>
          <p:cNvPr id="94" name="Google Shape;94;p16"/>
          <p:cNvSpPr txBox="1">
            <a:spLocks noGrp="1"/>
          </p:cNvSpPr>
          <p:nvPr>
            <p:ph type="sldNum" idx="12"/>
          </p:nvPr>
        </p:nvSpPr>
        <p:spPr>
          <a:xfrm>
            <a:off x="76209" y="4698864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sp>
        <p:nvSpPr>
          <p:cNvPr id="2" name="Google Shape;100;p17">
            <a:extLst>
              <a:ext uri="{FF2B5EF4-FFF2-40B4-BE49-F238E27FC236}">
                <a16:creationId xmlns:a16="http://schemas.microsoft.com/office/drawing/2014/main" id="{6F2E01DE-FCF0-2DCD-D4BF-0D085BA117FE}"/>
              </a:ext>
            </a:extLst>
          </p:cNvPr>
          <p:cNvSpPr txBox="1">
            <a:spLocks/>
          </p:cNvSpPr>
          <p:nvPr/>
        </p:nvSpPr>
        <p:spPr>
          <a:xfrm>
            <a:off x="350558" y="0"/>
            <a:ext cx="8012046" cy="872359"/>
          </a:xfrm>
          <a:prstGeom prst="rect">
            <a:avLst/>
          </a:prstGeom>
          <a:noFill/>
          <a:ln w="76200" cap="flat" cmpd="sng">
            <a:noFill/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r>
              <a:rPr lang="en-US" sz="4800" b="1" dirty="0">
                <a:solidFill>
                  <a:srgbClr val="FFFFFF"/>
                </a:solidFill>
                <a:highlight>
                  <a:srgbClr val="FF0000"/>
                </a:highlight>
                <a:latin typeface="Georgia"/>
                <a:ea typeface="Georgia"/>
                <a:cs typeface="Georgia"/>
                <a:sym typeface="Georgia"/>
              </a:rPr>
              <a:t>I Must Admit My Sin</a:t>
            </a:r>
          </a:p>
        </p:txBody>
      </p:sp>
    </p:spTree>
    <p:extLst>
      <p:ext uri="{BB962C8B-B14F-4D97-AF65-F5344CB8AC3E}">
        <p14:creationId xmlns:p14="http://schemas.microsoft.com/office/powerpoint/2010/main" val="319350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6"/>
          <p:cNvSpPr txBox="1">
            <a:spLocks noGrp="1"/>
          </p:cNvSpPr>
          <p:nvPr>
            <p:ph type="body" idx="1"/>
          </p:nvPr>
        </p:nvSpPr>
        <p:spPr>
          <a:xfrm>
            <a:off x="1196622" y="872359"/>
            <a:ext cx="7947378" cy="373350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6200" lvl="0" indent="0" algn="l" rtl="0">
              <a:spcBef>
                <a:spcPts val="600"/>
              </a:spcBef>
              <a:spcAft>
                <a:spcPts val="0"/>
              </a:spcAft>
              <a:buSzPts val="2400"/>
              <a:buNone/>
            </a:pPr>
            <a:r>
              <a:rPr lang="en-US" sz="2800" b="1" dirty="0"/>
              <a:t>God hates sin </a:t>
            </a:r>
            <a:r>
              <a:rPr lang="en-US" sz="2800" dirty="0"/>
              <a:t>and so must I! </a:t>
            </a:r>
            <a:r>
              <a:rPr lang="en-US" dirty="0"/>
              <a:t>(Psalms 97:10; Psalms 119:104; Romans 12:9)</a:t>
            </a:r>
            <a:endParaRPr lang="en-US" sz="2800" dirty="0"/>
          </a:p>
          <a:p>
            <a:pPr marL="76200" lvl="0" indent="0" algn="l" rtl="0">
              <a:spcBef>
                <a:spcPts val="600"/>
              </a:spcBef>
              <a:spcAft>
                <a:spcPts val="0"/>
              </a:spcAft>
              <a:buSzPts val="2400"/>
              <a:buNone/>
            </a:pPr>
            <a:r>
              <a:rPr lang="en-US" sz="2800" dirty="0"/>
              <a:t>Why hate sin? Because…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 </a:t>
            </a:r>
            <a:r>
              <a:rPr lang="en-US" b="1" dirty="0"/>
              <a:t>separates man from God</a:t>
            </a:r>
            <a:r>
              <a:rPr lang="en-US" dirty="0"/>
              <a:t>. (Isaiah 59:1-2)</a:t>
            </a:r>
          </a:p>
          <a:p>
            <a:pPr lvl="0" algn="l" rtl="0">
              <a:spcBef>
                <a:spcPts val="600"/>
              </a:spcBef>
              <a:spcAft>
                <a:spcPts val="0"/>
              </a:spcAft>
              <a:buSzPts val="2400"/>
              <a:buFont typeface="Arial" panose="020B0604020202020204" pitchFamily="34" charset="0"/>
              <a:buChar char="•"/>
            </a:pPr>
            <a:r>
              <a:rPr lang="en-US" dirty="0"/>
              <a:t>It keeps us </a:t>
            </a:r>
            <a:r>
              <a:rPr lang="en-US" b="1" dirty="0"/>
              <a:t>His</a:t>
            </a:r>
            <a:r>
              <a:rPr lang="en-US" dirty="0"/>
              <a:t> </a:t>
            </a:r>
            <a:r>
              <a:rPr lang="en-US" b="1" dirty="0"/>
              <a:t>blessings</a:t>
            </a:r>
            <a:r>
              <a:rPr lang="en-US" dirty="0"/>
              <a:t>. (Acts 3:26; Rom. 8:14-17)</a:t>
            </a:r>
          </a:p>
          <a:p>
            <a:pPr lvl="0" algn="l" rtl="0">
              <a:spcBef>
                <a:spcPts val="600"/>
              </a:spcBef>
              <a:spcAft>
                <a:spcPts val="0"/>
              </a:spcAft>
              <a:buSzPts val="2400"/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b="1" dirty="0"/>
              <a:t>price was so great</a:t>
            </a:r>
            <a:r>
              <a:rPr lang="en-US" dirty="0"/>
              <a:t>! (Acts 20:28; Romans 2:4)</a:t>
            </a:r>
          </a:p>
          <a:p>
            <a:pPr marL="76200" lvl="0" indent="0" algn="l" rtl="0">
              <a:spcBef>
                <a:spcPts val="600"/>
              </a:spcBef>
              <a:spcAft>
                <a:spcPts val="0"/>
              </a:spcAft>
              <a:buSzPts val="2400"/>
              <a:buNone/>
            </a:pPr>
            <a:r>
              <a:rPr lang="en-US" b="1" dirty="0"/>
              <a:t>Hate the sin, love the sinner</a:t>
            </a:r>
            <a:r>
              <a:rPr lang="en-US" dirty="0"/>
              <a:t>. (2 Corinthians 5:11)</a:t>
            </a:r>
          </a:p>
        </p:txBody>
      </p:sp>
      <p:sp>
        <p:nvSpPr>
          <p:cNvPr id="94" name="Google Shape;94;p16"/>
          <p:cNvSpPr txBox="1">
            <a:spLocks noGrp="1"/>
          </p:cNvSpPr>
          <p:nvPr>
            <p:ph type="sldNum" idx="12"/>
          </p:nvPr>
        </p:nvSpPr>
        <p:spPr>
          <a:xfrm>
            <a:off x="76209" y="4698864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sp>
        <p:nvSpPr>
          <p:cNvPr id="2" name="Google Shape;100;p17">
            <a:extLst>
              <a:ext uri="{FF2B5EF4-FFF2-40B4-BE49-F238E27FC236}">
                <a16:creationId xmlns:a16="http://schemas.microsoft.com/office/drawing/2014/main" id="{6F2E01DE-FCF0-2DCD-D4BF-0D085BA117FE}"/>
              </a:ext>
            </a:extLst>
          </p:cNvPr>
          <p:cNvSpPr txBox="1">
            <a:spLocks/>
          </p:cNvSpPr>
          <p:nvPr/>
        </p:nvSpPr>
        <p:spPr>
          <a:xfrm>
            <a:off x="350558" y="0"/>
            <a:ext cx="8012046" cy="872359"/>
          </a:xfrm>
          <a:prstGeom prst="rect">
            <a:avLst/>
          </a:prstGeom>
          <a:noFill/>
          <a:ln w="76200" cap="flat" cmpd="sng">
            <a:noFill/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r>
              <a:rPr lang="en-US" sz="4800" b="1" dirty="0">
                <a:solidFill>
                  <a:srgbClr val="FFFFFF"/>
                </a:solidFill>
                <a:highlight>
                  <a:srgbClr val="FF0000"/>
                </a:highlight>
                <a:latin typeface="Georgia"/>
                <a:ea typeface="Georgia"/>
                <a:cs typeface="Georgia"/>
                <a:sym typeface="Georgia"/>
              </a:rPr>
              <a:t>I Must Grow To Hate Sin</a:t>
            </a:r>
          </a:p>
        </p:txBody>
      </p:sp>
    </p:spTree>
    <p:extLst>
      <p:ext uri="{BB962C8B-B14F-4D97-AF65-F5344CB8AC3E}">
        <p14:creationId xmlns:p14="http://schemas.microsoft.com/office/powerpoint/2010/main" val="4122511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6"/>
          <p:cNvSpPr txBox="1">
            <a:spLocks noGrp="1"/>
          </p:cNvSpPr>
          <p:nvPr>
            <p:ph type="body" idx="1"/>
          </p:nvPr>
        </p:nvSpPr>
        <p:spPr>
          <a:xfrm>
            <a:off x="1196622" y="872359"/>
            <a:ext cx="7792633" cy="373350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b="1" dirty="0"/>
              <a:t>The battle for sin begins in our thoughts &amp; minds</a:t>
            </a:r>
            <a:r>
              <a:rPr lang="en-US" sz="2800" dirty="0"/>
              <a:t>. </a:t>
            </a:r>
            <a:r>
              <a:rPr lang="en-US" dirty="0"/>
              <a:t>(Matthew 15:19-20; </a:t>
            </a:r>
            <a:br>
              <a:rPr lang="en-US" dirty="0"/>
            </a:br>
            <a:r>
              <a:rPr lang="en-US" dirty="0"/>
              <a:t>2 Corinthians 10:3-5)</a:t>
            </a:r>
            <a:endParaRPr lang="en-US" sz="2800" dirty="0"/>
          </a:p>
          <a:p>
            <a:pPr>
              <a:spcAft>
                <a:spcPts val="600"/>
              </a:spcAft>
            </a:pPr>
            <a:r>
              <a:rPr lang="en-US" sz="2800" dirty="0"/>
              <a:t>Our attitude must focus on </a:t>
            </a:r>
            <a:r>
              <a:rPr lang="en-US" sz="2800" b="1" dirty="0"/>
              <a:t>preventing the sinful thoughts</a:t>
            </a:r>
            <a:r>
              <a:rPr lang="en-US" sz="2800" dirty="0"/>
              <a:t>. </a:t>
            </a:r>
            <a:r>
              <a:rPr lang="en-US" dirty="0"/>
              <a:t>(Matthew 5:21-22, 27-28)</a:t>
            </a:r>
          </a:p>
          <a:p>
            <a:pPr>
              <a:spcAft>
                <a:spcPts val="600"/>
              </a:spcAft>
            </a:pPr>
            <a:r>
              <a:rPr lang="en-US" sz="2800" dirty="0"/>
              <a:t>The battle to be won is </a:t>
            </a:r>
            <a:r>
              <a:rPr lang="en-US" sz="2800" b="1" dirty="0"/>
              <a:t>in our minds</a:t>
            </a:r>
            <a:r>
              <a:rPr lang="en-US" sz="2800" dirty="0"/>
              <a:t>. </a:t>
            </a:r>
            <a:br>
              <a:rPr lang="en-US" sz="2800" dirty="0"/>
            </a:br>
            <a:r>
              <a:rPr lang="en-US" dirty="0"/>
              <a:t>(2 Corinthians 10:3-5)</a:t>
            </a:r>
          </a:p>
          <a:p>
            <a:pPr>
              <a:spcAft>
                <a:spcPts val="600"/>
              </a:spcAft>
            </a:pPr>
            <a:r>
              <a:rPr lang="en-US" sz="2800" b="1" dirty="0"/>
              <a:t>The need for sober thinking</a:t>
            </a:r>
            <a:r>
              <a:rPr lang="en-US" dirty="0"/>
              <a:t>. (1 Peter 5:8)</a:t>
            </a:r>
          </a:p>
        </p:txBody>
      </p:sp>
      <p:sp>
        <p:nvSpPr>
          <p:cNvPr id="94" name="Google Shape;94;p16"/>
          <p:cNvSpPr txBox="1">
            <a:spLocks noGrp="1"/>
          </p:cNvSpPr>
          <p:nvPr>
            <p:ph type="sldNum" idx="12"/>
          </p:nvPr>
        </p:nvSpPr>
        <p:spPr>
          <a:xfrm>
            <a:off x="76209" y="4698864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sp>
        <p:nvSpPr>
          <p:cNvPr id="2" name="Google Shape;100;p17">
            <a:extLst>
              <a:ext uri="{FF2B5EF4-FFF2-40B4-BE49-F238E27FC236}">
                <a16:creationId xmlns:a16="http://schemas.microsoft.com/office/drawing/2014/main" id="{6F2E01DE-FCF0-2DCD-D4BF-0D085BA117FE}"/>
              </a:ext>
            </a:extLst>
          </p:cNvPr>
          <p:cNvSpPr txBox="1">
            <a:spLocks/>
          </p:cNvSpPr>
          <p:nvPr/>
        </p:nvSpPr>
        <p:spPr>
          <a:xfrm>
            <a:off x="350558" y="0"/>
            <a:ext cx="8012046" cy="872359"/>
          </a:xfrm>
          <a:prstGeom prst="rect">
            <a:avLst/>
          </a:prstGeom>
          <a:noFill/>
          <a:ln w="76200" cap="flat" cmpd="sng">
            <a:noFill/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r>
              <a:rPr lang="en-US" sz="4200" b="1" dirty="0">
                <a:solidFill>
                  <a:srgbClr val="FFFFFF"/>
                </a:solidFill>
                <a:highlight>
                  <a:srgbClr val="FF0000"/>
                </a:highlight>
                <a:latin typeface="Georgia"/>
                <a:ea typeface="Georgia"/>
                <a:cs typeface="Georgia"/>
                <a:sym typeface="Georgia"/>
              </a:rPr>
              <a:t>Recognize The Source of Sin</a:t>
            </a:r>
          </a:p>
        </p:txBody>
      </p:sp>
    </p:spTree>
    <p:extLst>
      <p:ext uri="{BB962C8B-B14F-4D97-AF65-F5344CB8AC3E}">
        <p14:creationId xmlns:p14="http://schemas.microsoft.com/office/powerpoint/2010/main" val="1957785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6"/>
          <p:cNvSpPr txBox="1">
            <a:spLocks noGrp="1"/>
          </p:cNvSpPr>
          <p:nvPr>
            <p:ph type="body" idx="1"/>
          </p:nvPr>
        </p:nvSpPr>
        <p:spPr>
          <a:xfrm>
            <a:off x="1196622" y="872359"/>
            <a:ext cx="7415363" cy="373350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6200" indent="0">
              <a:spcAft>
                <a:spcPts val="600"/>
              </a:spcAft>
              <a:buNone/>
            </a:pPr>
            <a:r>
              <a:rPr lang="en-US" sz="2800" dirty="0"/>
              <a:t>I must learn to </a:t>
            </a:r>
            <a:r>
              <a:rPr lang="en-US" sz="2800" b="1" dirty="0"/>
              <a:t>flee and pursue… </a:t>
            </a:r>
            <a:br>
              <a:rPr lang="en-US" sz="2800" b="1" dirty="0"/>
            </a:br>
            <a:r>
              <a:rPr lang="en-US" dirty="0"/>
              <a:t>(1 Timothy 6:11; 2 Timothy 2:22)</a:t>
            </a:r>
          </a:p>
          <a:p>
            <a:pPr marL="76200" indent="0">
              <a:spcAft>
                <a:spcPts val="600"/>
              </a:spcAft>
              <a:buNone/>
            </a:pPr>
            <a:r>
              <a:rPr lang="en-US" sz="2800" dirty="0"/>
              <a:t>I must know my </a:t>
            </a:r>
            <a:r>
              <a:rPr lang="en-US" sz="2800" b="1" dirty="0"/>
              <a:t>adversaries schemes</a:t>
            </a:r>
            <a:r>
              <a:rPr lang="en-US" sz="2800" dirty="0"/>
              <a:t>. </a:t>
            </a:r>
            <a:r>
              <a:rPr lang="en-US" dirty="0"/>
              <a:t>(Ephesians 4:14; 6:10-11; 2 Corinthians 2:11)</a:t>
            </a:r>
          </a:p>
          <a:p>
            <a:pPr marL="76200" indent="0">
              <a:spcAft>
                <a:spcPts val="600"/>
              </a:spcAft>
              <a:buNone/>
            </a:pPr>
            <a:r>
              <a:rPr lang="en-US" sz="2800" dirty="0"/>
              <a:t>I must not go </a:t>
            </a:r>
            <a:r>
              <a:rPr lang="en-US" sz="2800" b="1" dirty="0"/>
              <a:t>where I know Satan has the advantage</a:t>
            </a:r>
            <a:r>
              <a:rPr lang="en-US" sz="2800" dirty="0"/>
              <a:t>. </a:t>
            </a:r>
            <a:r>
              <a:rPr lang="en-US" dirty="0"/>
              <a:t>(Genesis 39:10-12; </a:t>
            </a:r>
            <a:br>
              <a:rPr lang="en-US" dirty="0"/>
            </a:br>
            <a:r>
              <a:rPr lang="en-US" dirty="0"/>
              <a:t>Romans 13:13-14)</a:t>
            </a:r>
          </a:p>
        </p:txBody>
      </p:sp>
      <p:sp>
        <p:nvSpPr>
          <p:cNvPr id="94" name="Google Shape;94;p16"/>
          <p:cNvSpPr txBox="1">
            <a:spLocks noGrp="1"/>
          </p:cNvSpPr>
          <p:nvPr>
            <p:ph type="sldNum" idx="12"/>
          </p:nvPr>
        </p:nvSpPr>
        <p:spPr>
          <a:xfrm>
            <a:off x="76209" y="4698864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  <p:sp>
        <p:nvSpPr>
          <p:cNvPr id="2" name="Google Shape;100;p17">
            <a:extLst>
              <a:ext uri="{FF2B5EF4-FFF2-40B4-BE49-F238E27FC236}">
                <a16:creationId xmlns:a16="http://schemas.microsoft.com/office/drawing/2014/main" id="{6F2E01DE-FCF0-2DCD-D4BF-0D085BA117FE}"/>
              </a:ext>
            </a:extLst>
          </p:cNvPr>
          <p:cNvSpPr txBox="1">
            <a:spLocks/>
          </p:cNvSpPr>
          <p:nvPr/>
        </p:nvSpPr>
        <p:spPr>
          <a:xfrm>
            <a:off x="350557" y="0"/>
            <a:ext cx="8411057" cy="872359"/>
          </a:xfrm>
          <a:prstGeom prst="rect">
            <a:avLst/>
          </a:prstGeom>
          <a:noFill/>
          <a:ln w="76200" cap="flat" cmpd="sng">
            <a:noFill/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r>
              <a:rPr lang="en-US" sz="4300" b="1" dirty="0">
                <a:solidFill>
                  <a:srgbClr val="FFFFFF"/>
                </a:solidFill>
                <a:highlight>
                  <a:srgbClr val="FF0000"/>
                </a:highlight>
                <a:latin typeface="Georgia"/>
                <a:ea typeface="Georgia"/>
                <a:cs typeface="Georgia"/>
                <a:sym typeface="Georgia"/>
              </a:rPr>
              <a:t>I Must Avoid Opportunities</a:t>
            </a:r>
          </a:p>
        </p:txBody>
      </p:sp>
    </p:spTree>
    <p:extLst>
      <p:ext uri="{BB962C8B-B14F-4D97-AF65-F5344CB8AC3E}">
        <p14:creationId xmlns:p14="http://schemas.microsoft.com/office/powerpoint/2010/main" val="498965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6"/>
          <p:cNvSpPr txBox="1">
            <a:spLocks noGrp="1"/>
          </p:cNvSpPr>
          <p:nvPr>
            <p:ph type="body" idx="1"/>
          </p:nvPr>
        </p:nvSpPr>
        <p:spPr>
          <a:xfrm>
            <a:off x="1196622" y="872359"/>
            <a:ext cx="7415363" cy="373350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6200" lvl="0" indent="0" algn="l" rtl="0">
              <a:spcBef>
                <a:spcPts val="600"/>
              </a:spcBef>
              <a:spcAft>
                <a:spcPts val="0"/>
              </a:spcAft>
              <a:buSzPts val="2400"/>
              <a:buNone/>
            </a:pPr>
            <a:r>
              <a:rPr lang="en-US" sz="2800" b="1" dirty="0"/>
              <a:t>Not just not participate, but expose it</a:t>
            </a:r>
            <a:r>
              <a:rPr lang="en-US" sz="2800" dirty="0"/>
              <a:t>. </a:t>
            </a:r>
            <a:br>
              <a:rPr lang="en-US" sz="2800" dirty="0"/>
            </a:br>
            <a:r>
              <a:rPr lang="en-US" sz="2800" dirty="0"/>
              <a:t>(Matthew 18:15; Ephesians 5:11-13; </a:t>
            </a:r>
            <a:br>
              <a:rPr lang="en-US" sz="2800" dirty="0"/>
            </a:br>
            <a:r>
              <a:rPr lang="en-US" sz="2800" dirty="0"/>
              <a:t>1 Timothy 5:20; 2 Timothy 4:2-4; Rev. 3:19)</a:t>
            </a:r>
          </a:p>
          <a:p>
            <a:pPr marL="76200" lvl="0" indent="0" algn="l" rtl="0">
              <a:spcBef>
                <a:spcPts val="600"/>
              </a:spcBef>
              <a:spcAft>
                <a:spcPts val="0"/>
              </a:spcAft>
              <a:buSzPts val="2400"/>
              <a:buNone/>
            </a:pPr>
            <a:r>
              <a:rPr lang="en-US" sz="2800" b="1" dirty="0"/>
              <a:t>Teach against error</a:t>
            </a:r>
            <a:r>
              <a:rPr lang="en-US" sz="2800" dirty="0"/>
              <a:t>. (1 Corinthians 6:9-11; 1 Timothy 1:3, 9-10)</a:t>
            </a:r>
            <a:endParaRPr lang="en-US" dirty="0"/>
          </a:p>
        </p:txBody>
      </p:sp>
      <p:sp>
        <p:nvSpPr>
          <p:cNvPr id="94" name="Google Shape;94;p16"/>
          <p:cNvSpPr txBox="1">
            <a:spLocks noGrp="1"/>
          </p:cNvSpPr>
          <p:nvPr>
            <p:ph type="sldNum" idx="12"/>
          </p:nvPr>
        </p:nvSpPr>
        <p:spPr>
          <a:xfrm>
            <a:off x="76209" y="4698864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  <p:sp>
        <p:nvSpPr>
          <p:cNvPr id="2" name="Google Shape;100;p17">
            <a:extLst>
              <a:ext uri="{FF2B5EF4-FFF2-40B4-BE49-F238E27FC236}">
                <a16:creationId xmlns:a16="http://schemas.microsoft.com/office/drawing/2014/main" id="{6F2E01DE-FCF0-2DCD-D4BF-0D085BA117FE}"/>
              </a:ext>
            </a:extLst>
          </p:cNvPr>
          <p:cNvSpPr txBox="1">
            <a:spLocks/>
          </p:cNvSpPr>
          <p:nvPr/>
        </p:nvSpPr>
        <p:spPr>
          <a:xfrm>
            <a:off x="350557" y="0"/>
            <a:ext cx="8411057" cy="872359"/>
          </a:xfrm>
          <a:prstGeom prst="rect">
            <a:avLst/>
          </a:prstGeom>
          <a:noFill/>
          <a:ln w="76200" cap="flat" cmpd="sng">
            <a:noFill/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r>
              <a:rPr lang="en-US" sz="4300" b="1" dirty="0">
                <a:solidFill>
                  <a:srgbClr val="FFFFFF"/>
                </a:solidFill>
                <a:highlight>
                  <a:srgbClr val="FF0000"/>
                </a:highlight>
                <a:latin typeface="Georgia"/>
                <a:ea typeface="Georgia"/>
                <a:cs typeface="Georgia"/>
                <a:sym typeface="Georgia"/>
              </a:rPr>
              <a:t>I Must Stand Opposed To Sin</a:t>
            </a:r>
          </a:p>
        </p:txBody>
      </p:sp>
    </p:spTree>
    <p:extLst>
      <p:ext uri="{BB962C8B-B14F-4D97-AF65-F5344CB8AC3E}">
        <p14:creationId xmlns:p14="http://schemas.microsoft.com/office/powerpoint/2010/main" val="156574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6"/>
          <p:cNvSpPr txBox="1">
            <a:spLocks noGrp="1"/>
          </p:cNvSpPr>
          <p:nvPr>
            <p:ph type="body" idx="1"/>
          </p:nvPr>
        </p:nvSpPr>
        <p:spPr>
          <a:xfrm>
            <a:off x="1196622" y="872359"/>
            <a:ext cx="7415363" cy="373350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6200" lvl="0" indent="0" algn="l" rtl="0">
              <a:spcBef>
                <a:spcPts val="600"/>
              </a:spcBef>
              <a:spcAft>
                <a:spcPts val="0"/>
              </a:spcAft>
              <a:buSzPts val="2400"/>
              <a:buNone/>
            </a:pPr>
            <a:r>
              <a:rPr lang="en-US" sz="2800" b="1" dirty="0"/>
              <a:t>I don’t have to submit to temptation and sin. I can…</a:t>
            </a:r>
          </a:p>
          <a:p>
            <a:r>
              <a:rPr lang="en-US" sz="2800" b="1" dirty="0"/>
              <a:t>Resist! </a:t>
            </a:r>
            <a:r>
              <a:rPr lang="en-US" sz="2800" dirty="0"/>
              <a:t>(James 4:7-8)</a:t>
            </a:r>
          </a:p>
          <a:p>
            <a:r>
              <a:rPr lang="en-US" sz="2800" b="1" dirty="0"/>
              <a:t>Fight back! </a:t>
            </a:r>
            <a:r>
              <a:rPr lang="en-US" sz="2800" dirty="0"/>
              <a:t>(1 Tim. 6:11-12; Eph. 6:10ff)</a:t>
            </a:r>
          </a:p>
          <a:p>
            <a:r>
              <a:rPr lang="en-US" sz="2800" b="1" dirty="0"/>
              <a:t>Overcome! </a:t>
            </a:r>
            <a:r>
              <a:rPr lang="en-US" sz="2800" dirty="0"/>
              <a:t>(Romans 12:21; Rev. 2:7, 11, 17, 26; 3:5, 12, 21)</a:t>
            </a:r>
          </a:p>
          <a:p>
            <a:r>
              <a:rPr lang="en-US" sz="2800" b="1" dirty="0"/>
              <a:t>Be victorious</a:t>
            </a:r>
            <a:r>
              <a:rPr lang="en-US" sz="2800" dirty="0"/>
              <a:t>! (1 John 5:3-4)</a:t>
            </a:r>
            <a:endParaRPr lang="en-US" dirty="0"/>
          </a:p>
        </p:txBody>
      </p:sp>
      <p:sp>
        <p:nvSpPr>
          <p:cNvPr id="94" name="Google Shape;94;p16"/>
          <p:cNvSpPr txBox="1">
            <a:spLocks noGrp="1"/>
          </p:cNvSpPr>
          <p:nvPr>
            <p:ph type="sldNum" idx="12"/>
          </p:nvPr>
        </p:nvSpPr>
        <p:spPr>
          <a:xfrm>
            <a:off x="76209" y="4698864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  <p:sp>
        <p:nvSpPr>
          <p:cNvPr id="2" name="Google Shape;100;p17">
            <a:extLst>
              <a:ext uri="{FF2B5EF4-FFF2-40B4-BE49-F238E27FC236}">
                <a16:creationId xmlns:a16="http://schemas.microsoft.com/office/drawing/2014/main" id="{6F2E01DE-FCF0-2DCD-D4BF-0D085BA117FE}"/>
              </a:ext>
            </a:extLst>
          </p:cNvPr>
          <p:cNvSpPr txBox="1">
            <a:spLocks/>
          </p:cNvSpPr>
          <p:nvPr/>
        </p:nvSpPr>
        <p:spPr>
          <a:xfrm>
            <a:off x="350557" y="0"/>
            <a:ext cx="8411057" cy="872359"/>
          </a:xfrm>
          <a:prstGeom prst="rect">
            <a:avLst/>
          </a:prstGeom>
          <a:noFill/>
          <a:ln w="76200" cap="flat" cmpd="sng">
            <a:noFill/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r>
              <a:rPr lang="en-US" sz="4300" b="1" dirty="0">
                <a:solidFill>
                  <a:srgbClr val="FFFFFF"/>
                </a:solidFill>
                <a:highlight>
                  <a:srgbClr val="FF0000"/>
                </a:highlight>
                <a:latin typeface="Georgia"/>
                <a:ea typeface="Georgia"/>
                <a:cs typeface="Georgia"/>
                <a:sym typeface="Georgia"/>
              </a:rPr>
              <a:t>I Must Resist Sin</a:t>
            </a:r>
          </a:p>
        </p:txBody>
      </p:sp>
    </p:spTree>
    <p:extLst>
      <p:ext uri="{BB962C8B-B14F-4D97-AF65-F5344CB8AC3E}">
        <p14:creationId xmlns:p14="http://schemas.microsoft.com/office/powerpoint/2010/main" val="4071888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build="p"/>
    </p:bldLst>
  </p:timing>
</p:sld>
</file>

<file path=ppt/theme/theme1.xml><?xml version="1.0" encoding="utf-8"?>
<a:theme xmlns:a="http://schemas.openxmlformats.org/drawingml/2006/main" name="Lysander template">
  <a:themeElements>
    <a:clrScheme name="Custom 347">
      <a:dk1>
        <a:srgbClr val="111111"/>
      </a:dk1>
      <a:lt1>
        <a:srgbClr val="FFFFFF"/>
      </a:lt1>
      <a:dk2>
        <a:srgbClr val="999999"/>
      </a:dk2>
      <a:lt2>
        <a:srgbClr val="EFEFEF"/>
      </a:lt2>
      <a:accent1>
        <a:srgbClr val="FF0000"/>
      </a:accent1>
      <a:accent2>
        <a:srgbClr val="CC0000"/>
      </a:accent2>
      <a:accent3>
        <a:srgbClr val="434343"/>
      </a:accent3>
      <a:accent4>
        <a:srgbClr val="999999"/>
      </a:accent4>
      <a:accent5>
        <a:srgbClr val="CCCCCC"/>
      </a:accent5>
      <a:accent6>
        <a:srgbClr val="EFEFEF"/>
      </a:accent6>
      <a:hlink>
        <a:srgbClr val="111111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13042</TotalTime>
  <Words>716</Words>
  <Application>Microsoft Office PowerPoint</Application>
  <PresentationFormat>On-screen Show (16:9)</PresentationFormat>
  <Paragraphs>75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Roboto Slab</vt:lpstr>
      <vt:lpstr>Georgia</vt:lpstr>
      <vt:lpstr>Lysander template</vt:lpstr>
      <vt:lpstr>The Proper Attitude Toward Sin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Chris Simmons</dc:creator>
  <cp:lastModifiedBy>Chris Simmons</cp:lastModifiedBy>
  <cp:revision>19</cp:revision>
  <dcterms:modified xsi:type="dcterms:W3CDTF">2022-10-02T21:56:18Z</dcterms:modified>
</cp:coreProperties>
</file>