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1" r:id="rId6"/>
    <p:sldId id="260" r:id="rId7"/>
    <p:sldId id="262" r:id="rId8"/>
    <p:sldId id="263" r:id="rId9"/>
    <p:sldId id="264"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97" autoAdjust="0"/>
  </p:normalViewPr>
  <p:slideViewPr>
    <p:cSldViewPr snapToGrid="0">
      <p:cViewPr varScale="1">
        <p:scale>
          <a:sx n="53" d="100"/>
          <a:sy n="53" d="100"/>
        </p:scale>
        <p:origin x="108" y="204"/>
      </p:cViewPr>
      <p:guideLst>
        <p:guide orient="horz" pos="2160"/>
        <p:guide pos="3840"/>
      </p:guideLst>
    </p:cSldViewPr>
  </p:slideViewPr>
  <p:outlineViewPr>
    <p:cViewPr>
      <p:scale>
        <a:sx n="33" d="100"/>
        <a:sy n="33" d="100"/>
      </p:scale>
      <p:origin x="0" y="-47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532B36-7790-9E21-55BD-ECE60FFF894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2D551D11-7709-7B8A-D90D-220B1CC5118F}"/>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10/9/2022pm</a:t>
            </a:r>
          </a:p>
        </p:txBody>
      </p:sp>
      <p:sp>
        <p:nvSpPr>
          <p:cNvPr id="4" name="Footer Placeholder 3">
            <a:extLst>
              <a:ext uri="{FF2B5EF4-FFF2-40B4-BE49-F238E27FC236}">
                <a16:creationId xmlns:a16="http://schemas.microsoft.com/office/drawing/2014/main" id="{501B5A78-4F6C-A748-6247-19AA3B146D84}"/>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Keys To Transformed Living</a:t>
            </a:r>
          </a:p>
        </p:txBody>
      </p:sp>
      <p:sp>
        <p:nvSpPr>
          <p:cNvPr id="5" name="Slide Number Placeholder 4">
            <a:extLst>
              <a:ext uri="{FF2B5EF4-FFF2-40B4-BE49-F238E27FC236}">
                <a16:creationId xmlns:a16="http://schemas.microsoft.com/office/drawing/2014/main" id="{4EED49BC-F028-DB60-5F51-974330F0F8A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42C7FBE4-01CA-4275-8F52-102BBACDB70A}" type="slidenum">
              <a:rPr lang="en-US" smtClean="0"/>
              <a:t>‹#›</a:t>
            </a:fld>
            <a:endParaRPr lang="en-US"/>
          </a:p>
        </p:txBody>
      </p:sp>
    </p:spTree>
    <p:extLst>
      <p:ext uri="{BB962C8B-B14F-4D97-AF65-F5344CB8AC3E}">
        <p14:creationId xmlns:p14="http://schemas.microsoft.com/office/powerpoint/2010/main" val="80699553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10/9/2022pm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Keys To Transformed Living</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B0C9AB3-AF5D-4E33-8C62-9A8EC6C55C21}" type="slidenum">
              <a:rPr lang="en-US" smtClean="0"/>
              <a:t>‹#›</a:t>
            </a:fld>
            <a:endParaRPr lang="en-US"/>
          </a:p>
        </p:txBody>
      </p:sp>
    </p:spTree>
    <p:extLst>
      <p:ext uri="{BB962C8B-B14F-4D97-AF65-F5344CB8AC3E}">
        <p14:creationId xmlns:p14="http://schemas.microsoft.com/office/powerpoint/2010/main" val="113770987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biblia.com/bible/esv/Eph%205.1-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10/9/2022pm</a:t>
            </a:r>
          </a:p>
        </p:txBody>
      </p:sp>
      <p:sp>
        <p:nvSpPr>
          <p:cNvPr id="5" name="Footer Placeholder 4"/>
          <p:cNvSpPr>
            <a:spLocks noGrp="1"/>
          </p:cNvSpPr>
          <p:nvPr>
            <p:ph type="ftr" sz="quarter" idx="4"/>
          </p:nvPr>
        </p:nvSpPr>
        <p:spPr/>
        <p:txBody>
          <a:bodyPr/>
          <a:lstStyle/>
          <a:p>
            <a:r>
              <a:rPr lang="en-US"/>
              <a:t>Keys To Transformed Living</a:t>
            </a:r>
          </a:p>
        </p:txBody>
      </p:sp>
      <p:sp>
        <p:nvSpPr>
          <p:cNvPr id="6" name="Slide Number Placeholder 5"/>
          <p:cNvSpPr>
            <a:spLocks noGrp="1"/>
          </p:cNvSpPr>
          <p:nvPr>
            <p:ph type="sldNum" sz="quarter" idx="5"/>
          </p:nvPr>
        </p:nvSpPr>
        <p:spPr/>
        <p:txBody>
          <a:bodyPr/>
          <a:lstStyle/>
          <a:p>
            <a:fld id="{DB0C9AB3-AF5D-4E33-8C62-9A8EC6C55C21}" type="slidenum">
              <a:rPr lang="en-US" smtClean="0"/>
              <a:t>1</a:t>
            </a:fld>
            <a:endParaRPr lang="en-US"/>
          </a:p>
        </p:txBody>
      </p:sp>
    </p:spTree>
    <p:extLst>
      <p:ext uri="{BB962C8B-B14F-4D97-AF65-F5344CB8AC3E}">
        <p14:creationId xmlns:p14="http://schemas.microsoft.com/office/powerpoint/2010/main" val="84023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TimesNewRoman"/>
              </a:rPr>
              <a:t>Paul has given </a:t>
            </a:r>
            <a:r>
              <a:rPr lang="en-US" sz="1400" b="1" dirty="0">
                <a:latin typeface="TimesNewRoman"/>
              </a:rPr>
              <a:t>clear instructions regarding how one is justified by faith through God’s grace in chapters 1 – </a:t>
            </a:r>
            <a:r>
              <a:rPr lang="en-US" sz="1400" dirty="0">
                <a:latin typeface="TimesNewRoman"/>
              </a:rPr>
              <a:t>11.</a:t>
            </a:r>
          </a:p>
          <a:p>
            <a:endParaRPr lang="en-US" sz="1400" dirty="0">
              <a:latin typeface="TimesNewRoman"/>
            </a:endParaRPr>
          </a:p>
          <a:p>
            <a:pPr algn="l"/>
            <a:r>
              <a:rPr lang="en-US" dirty="0">
                <a:solidFill>
                  <a:srgbClr val="000000"/>
                </a:solidFill>
                <a:latin typeface="TimesNewRoman"/>
              </a:rPr>
              <a:t>The wages of said sin is death (Rom. 6:23). </a:t>
            </a:r>
            <a:r>
              <a:rPr lang="en-US" b="1" dirty="0">
                <a:solidFill>
                  <a:srgbClr val="000000"/>
                </a:solidFill>
                <a:latin typeface="TimesNewRoman"/>
              </a:rPr>
              <a:t>The remedy is Christ (Rom. 3:24ff; 5:9-11). </a:t>
            </a:r>
            <a:r>
              <a:rPr lang="en-US" dirty="0">
                <a:solidFill>
                  <a:srgbClr val="000000"/>
                </a:solidFill>
                <a:latin typeface="TimesNewRoman"/>
              </a:rPr>
              <a:t>The salvation offered through Christ is termed justification. Man is justified from the consequence of sin through God’s grace (Rom. 3:24; 5:1-2). </a:t>
            </a:r>
            <a:r>
              <a:rPr lang="en-US" b="1" dirty="0">
                <a:solidFill>
                  <a:srgbClr val="000000"/>
                </a:solidFill>
                <a:latin typeface="TimesNewRoman"/>
              </a:rPr>
              <a:t>Though this grace is “</a:t>
            </a:r>
            <a:r>
              <a:rPr lang="en-US" b="1" dirty="0">
                <a:solidFill>
                  <a:srgbClr val="0000FF"/>
                </a:solidFill>
                <a:latin typeface="TimesNewRoman"/>
              </a:rPr>
              <a:t>freely given</a:t>
            </a:r>
            <a:r>
              <a:rPr lang="en-US" b="1" dirty="0">
                <a:solidFill>
                  <a:srgbClr val="000000"/>
                </a:solidFill>
                <a:latin typeface="TimesNewRoman"/>
              </a:rPr>
              <a:t>” (cf. Rom. 3:24; 5:16; 6:23) it is not received without man doing his part.</a:t>
            </a:r>
            <a:r>
              <a:rPr lang="en-US" dirty="0">
                <a:solidFill>
                  <a:srgbClr val="000000"/>
                </a:solidFill>
                <a:latin typeface="TimesNewRoman"/>
              </a:rPr>
              <a:t> So Paul reveals the </a:t>
            </a:r>
            <a:r>
              <a:rPr lang="en-US" b="1" dirty="0">
                <a:solidFill>
                  <a:srgbClr val="000000"/>
                </a:solidFill>
                <a:latin typeface="TimesNewRoman"/>
              </a:rPr>
              <a:t>conditions that must be met to be a recipient of God’s grace</a:t>
            </a:r>
            <a:r>
              <a:rPr lang="en-US" dirty="0">
                <a:solidFill>
                  <a:srgbClr val="000000"/>
                </a:solidFill>
                <a:latin typeface="TimesNewRoman"/>
              </a:rPr>
              <a:t>. We know that there are conditions due to </a:t>
            </a:r>
            <a:r>
              <a:rPr lang="en-US" b="1" dirty="0">
                <a:solidFill>
                  <a:srgbClr val="000000"/>
                </a:solidFill>
                <a:latin typeface="TimesNewRoman"/>
              </a:rPr>
              <a:t>Paul speaking of man’s obedience </a:t>
            </a:r>
            <a:r>
              <a:rPr lang="en-US" dirty="0">
                <a:solidFill>
                  <a:srgbClr val="000000"/>
                </a:solidFill>
                <a:latin typeface="TimesNewRoman"/>
              </a:rPr>
              <a:t>(cf. Rom. 6:16).</a:t>
            </a:r>
          </a:p>
          <a:p>
            <a:pPr algn="l"/>
            <a:endParaRPr lang="en-US" dirty="0">
              <a:solidFill>
                <a:srgbClr val="000000"/>
              </a:solidFill>
              <a:latin typeface="TimesNewRoman"/>
            </a:endParaRPr>
          </a:p>
          <a:p>
            <a:pPr algn="l"/>
            <a:r>
              <a:rPr lang="en-US" sz="1400" dirty="0"/>
              <a:t>the Christian should view their responsibilities of being sacrificial, pure, and well pleasing to God as </a:t>
            </a:r>
            <a:r>
              <a:rPr lang="en-US" sz="1400" b="1" dirty="0"/>
              <a:t>a logical conclusion to Paul’s instructions </a:t>
            </a:r>
            <a:r>
              <a:rPr lang="en-US" sz="1400" dirty="0"/>
              <a:t>regarding justification by faith</a:t>
            </a:r>
          </a:p>
          <a:p>
            <a:pPr algn="l"/>
            <a:r>
              <a:rPr lang="en-US" sz="1400" dirty="0"/>
              <a:t>through God’s grace</a:t>
            </a:r>
          </a:p>
          <a:p>
            <a:pPr algn="l"/>
            <a:endParaRPr lang="en-US" sz="1400" dirty="0"/>
          </a:p>
          <a:p>
            <a:pPr algn="l"/>
            <a:r>
              <a:rPr lang="en-US" sz="1400" b="1" dirty="0"/>
              <a:t>A life-long sacrifice of self was a significant obligation. But, as much as it might cost the believer, it was “reasonable” [rational] when compared to the “glory which shall be revealed</a:t>
            </a:r>
            <a:r>
              <a:rPr lang="en-US" sz="1400" dirty="0"/>
              <a:t>” in them (</a:t>
            </a:r>
            <a:r>
              <a:rPr lang="en-US" sz="1400" b="1" dirty="0"/>
              <a:t>Rom.8:18</a:t>
            </a:r>
            <a:r>
              <a:rPr lang="en-US" sz="1400" dirty="0"/>
              <a:t>).</a:t>
            </a:r>
          </a:p>
          <a:p>
            <a:pPr algn="l"/>
            <a:endParaRPr lang="en-US" sz="1400" dirty="0"/>
          </a:p>
          <a:p>
            <a:pPr algn="l"/>
            <a:r>
              <a:rPr lang="en-US" sz="1300" dirty="0"/>
              <a:t>1 Peter 1:14-16</a:t>
            </a:r>
          </a:p>
          <a:p>
            <a:pPr algn="l"/>
            <a:r>
              <a:rPr lang="en-US" sz="1300" dirty="0"/>
              <a:t>As obedient children, do not be conformed to the former lusts which were yours in your ignorance, 15 but like the Holy One who called you, be holy yourselves also in all your behavior; 16 because it is written, "YOU SHALL BE HOLY, FOR I AM HOLY." </a:t>
            </a:r>
          </a:p>
          <a:p>
            <a:pPr algn="l"/>
            <a:endParaRPr lang="en-US" sz="1400" dirty="0"/>
          </a:p>
          <a:p>
            <a:pPr algn="l"/>
            <a:r>
              <a:rPr lang="en-US" sz="1300" b="1" dirty="0">
                <a:solidFill>
                  <a:srgbClr val="000000"/>
                </a:solidFill>
                <a:latin typeface="TimesNewRoman"/>
              </a:rPr>
              <a:t>Yes God provides this transformation </a:t>
            </a:r>
            <a:r>
              <a:rPr lang="en-US" sz="1300" dirty="0">
                <a:solidFill>
                  <a:srgbClr val="000000"/>
                </a:solidFill>
                <a:latin typeface="TimesNewRoman"/>
              </a:rPr>
              <a:t>yet </a:t>
            </a:r>
            <a:r>
              <a:rPr lang="en-US" sz="1300" b="1" dirty="0">
                <a:solidFill>
                  <a:srgbClr val="000000"/>
                </a:solidFill>
                <a:latin typeface="TimesNewRoman"/>
              </a:rPr>
              <a:t>the book of Romans proves that man must do his part in this transformation process</a:t>
            </a:r>
            <a:r>
              <a:rPr lang="en-US" sz="1300" dirty="0">
                <a:solidFill>
                  <a:srgbClr val="000000"/>
                </a:solidFill>
                <a:latin typeface="TimesNewRoman"/>
              </a:rPr>
              <a:t>. Paul terms the process a “</a:t>
            </a:r>
            <a:r>
              <a:rPr lang="en-US" sz="1300" b="1" dirty="0">
                <a:solidFill>
                  <a:srgbClr val="0000FF"/>
                </a:solidFill>
                <a:latin typeface="TimesNewRoman"/>
              </a:rPr>
              <a:t>renewing of your mind</a:t>
            </a:r>
            <a:r>
              <a:rPr lang="en-US" sz="1300" dirty="0">
                <a:solidFill>
                  <a:srgbClr val="000000"/>
                </a:solidFill>
                <a:latin typeface="TimesNewRoman"/>
              </a:rPr>
              <a:t>.”</a:t>
            </a:r>
          </a:p>
          <a:p>
            <a:pPr algn="l"/>
            <a:endParaRPr lang="en-US" sz="1300" dirty="0">
              <a:solidFill>
                <a:srgbClr val="000000"/>
              </a:solidFill>
              <a:latin typeface="TimesNewRoman"/>
            </a:endParaRPr>
          </a:p>
          <a:p>
            <a:pPr algn="l"/>
            <a:r>
              <a:rPr lang="en-US" sz="1300" dirty="0">
                <a:solidFill>
                  <a:srgbClr val="000000"/>
                </a:solidFill>
                <a:latin typeface="TimesNewRoman"/>
              </a:rPr>
              <a:t>Transformation occurs as </a:t>
            </a:r>
            <a:r>
              <a:rPr lang="en-US" sz="1300" b="1" dirty="0">
                <a:solidFill>
                  <a:srgbClr val="000000"/>
                </a:solidFill>
                <a:latin typeface="TimesNewRoman"/>
              </a:rPr>
              <a:t>the mind [spirit] responds to the guidance of the word (2Cor.3:18) </a:t>
            </a:r>
            <a:r>
              <a:rPr lang="en-US" sz="1300" dirty="0">
                <a:solidFill>
                  <a:srgbClr val="000000"/>
                </a:solidFill>
                <a:latin typeface="TimesNewRoman"/>
              </a:rPr>
              <a:t>as the convert examines and “</a:t>
            </a:r>
            <a:r>
              <a:rPr lang="en-US" sz="1300" b="1" dirty="0">
                <a:solidFill>
                  <a:srgbClr val="000000"/>
                </a:solidFill>
                <a:latin typeface="TimesNewRoman"/>
              </a:rPr>
              <a:t>proves” [by experience] the things specified to be “good” [righteous] and “acceptable” [to God] and “perfect” [complete] for his “imag</a:t>
            </a:r>
            <a:r>
              <a:rPr lang="en-US" sz="1300" dirty="0">
                <a:solidFill>
                  <a:srgbClr val="000000"/>
                </a:solidFill>
                <a:latin typeface="TimesNewRoman"/>
              </a:rPr>
              <a:t>e” (1Thes.5:21).</a:t>
            </a:r>
          </a:p>
          <a:p>
            <a:pPr algn="l"/>
            <a:endParaRPr lang="en-US" sz="1300" dirty="0">
              <a:solidFill>
                <a:srgbClr val="000000"/>
              </a:solidFill>
              <a:latin typeface="TimesNewRoman"/>
            </a:endParaRPr>
          </a:p>
          <a:p>
            <a:pPr algn="l"/>
            <a:r>
              <a:rPr lang="en-US" sz="1300" dirty="0">
                <a:solidFill>
                  <a:srgbClr val="000000"/>
                </a:solidFill>
                <a:latin typeface="TimesNewRoman"/>
              </a:rPr>
              <a:t>To “</a:t>
            </a:r>
            <a:r>
              <a:rPr lang="en-US" sz="1300" b="1" dirty="0">
                <a:solidFill>
                  <a:srgbClr val="000000"/>
                </a:solidFill>
                <a:latin typeface="TimesNewRoman"/>
              </a:rPr>
              <a:t>renew” something is to renovate</a:t>
            </a:r>
            <a:r>
              <a:rPr lang="en-US" sz="1300" dirty="0">
                <a:solidFill>
                  <a:srgbClr val="000000"/>
                </a:solidFill>
                <a:latin typeface="TimesNewRoman"/>
              </a:rPr>
              <a:t>... to </a:t>
            </a:r>
            <a:r>
              <a:rPr lang="en-US" sz="1300" b="1" dirty="0">
                <a:solidFill>
                  <a:srgbClr val="000000"/>
                </a:solidFill>
                <a:latin typeface="TimesNewRoman"/>
              </a:rPr>
              <a:t>restore to an earlier condition</a:t>
            </a:r>
            <a:r>
              <a:rPr lang="en-US" sz="1300" dirty="0">
                <a:solidFill>
                  <a:srgbClr val="000000"/>
                </a:solidFill>
                <a:latin typeface="TimesNewRoman"/>
              </a:rPr>
              <a:t>, as by repairing or remodeling (AHD 1047). </a:t>
            </a:r>
            <a:r>
              <a:rPr lang="en-US" sz="1300" b="1" dirty="0">
                <a:solidFill>
                  <a:srgbClr val="000000"/>
                </a:solidFill>
                <a:latin typeface="TimesNewRoman"/>
              </a:rPr>
              <a:t>That which is being repaired or remodeled is the “</a:t>
            </a:r>
            <a:r>
              <a:rPr lang="en-US" sz="1300" b="1" dirty="0">
                <a:solidFill>
                  <a:srgbClr val="0000FF"/>
                </a:solidFill>
                <a:latin typeface="TimesNewRoman"/>
              </a:rPr>
              <a:t>mind</a:t>
            </a:r>
            <a:r>
              <a:rPr lang="en-US" sz="1300" dirty="0">
                <a:solidFill>
                  <a:srgbClr val="000000"/>
                </a:solidFill>
                <a:latin typeface="TimesNewRoman"/>
              </a:rPr>
              <a:t>.” The mind, before becoming a Christian, is in need of repair.</a:t>
            </a:r>
          </a:p>
          <a:p>
            <a:pPr algn="l"/>
            <a:endParaRPr lang="en-US" sz="1300" dirty="0">
              <a:solidFill>
                <a:srgbClr val="000000"/>
              </a:solidFill>
              <a:latin typeface="TimesNewRoman"/>
            </a:endParaRPr>
          </a:p>
          <a:p>
            <a:pPr algn="l"/>
            <a:r>
              <a:rPr lang="en-US" sz="1400" b="1" dirty="0">
                <a:latin typeface="Times New Roman" panose="02020603050405020304" pitchFamily="18" charset="0"/>
              </a:rPr>
              <a:t>Paul now launches into a listing of behaviors that would manifest the transformation expected of God’s new creatures.</a:t>
            </a:r>
            <a:endParaRPr lang="en-US" sz="1100" b="1" dirty="0"/>
          </a:p>
        </p:txBody>
      </p:sp>
      <p:sp>
        <p:nvSpPr>
          <p:cNvPr id="4" name="Slide Number Placeholder 3"/>
          <p:cNvSpPr>
            <a:spLocks noGrp="1"/>
          </p:cNvSpPr>
          <p:nvPr>
            <p:ph type="sldNum" sz="quarter" idx="5"/>
          </p:nvPr>
        </p:nvSpPr>
        <p:spPr/>
        <p:txBody>
          <a:bodyPr/>
          <a:lstStyle/>
          <a:p>
            <a:fld id="{DB0C9AB3-AF5D-4E33-8C62-9A8EC6C55C21}" type="slidenum">
              <a:rPr lang="en-US" smtClean="0"/>
              <a:t>2</a:t>
            </a:fld>
            <a:endParaRPr lang="en-US"/>
          </a:p>
        </p:txBody>
      </p:sp>
      <p:sp>
        <p:nvSpPr>
          <p:cNvPr id="5" name="Date Placeholder 4">
            <a:extLst>
              <a:ext uri="{FF2B5EF4-FFF2-40B4-BE49-F238E27FC236}">
                <a16:creationId xmlns:a16="http://schemas.microsoft.com/office/drawing/2014/main" id="{E2E697E5-CF65-5C45-4719-085E7944DBF4}"/>
              </a:ext>
            </a:extLst>
          </p:cNvPr>
          <p:cNvSpPr>
            <a:spLocks noGrp="1"/>
          </p:cNvSpPr>
          <p:nvPr>
            <p:ph type="dt" idx="1"/>
          </p:nvPr>
        </p:nvSpPr>
        <p:spPr/>
        <p:txBody>
          <a:bodyPr/>
          <a:lstStyle/>
          <a:p>
            <a:r>
              <a:rPr lang="en-US"/>
              <a:t>10/9/2022pm</a:t>
            </a:r>
          </a:p>
        </p:txBody>
      </p:sp>
      <p:sp>
        <p:nvSpPr>
          <p:cNvPr id="6" name="Footer Placeholder 5">
            <a:extLst>
              <a:ext uri="{FF2B5EF4-FFF2-40B4-BE49-F238E27FC236}">
                <a16:creationId xmlns:a16="http://schemas.microsoft.com/office/drawing/2014/main" id="{8E354958-453A-29EA-DE49-27EEC82A9D88}"/>
              </a:ext>
            </a:extLst>
          </p:cNvPr>
          <p:cNvSpPr>
            <a:spLocks noGrp="1"/>
          </p:cNvSpPr>
          <p:nvPr>
            <p:ph type="ftr" sz="quarter" idx="4"/>
          </p:nvPr>
        </p:nvSpPr>
        <p:spPr/>
        <p:txBody>
          <a:bodyPr/>
          <a:lstStyle/>
          <a:p>
            <a:r>
              <a:rPr lang="en-US"/>
              <a:t>Keys To Transformed Living</a:t>
            </a:r>
          </a:p>
        </p:txBody>
      </p:sp>
    </p:spTree>
    <p:extLst>
      <p:ext uri="{BB962C8B-B14F-4D97-AF65-F5344CB8AC3E}">
        <p14:creationId xmlns:p14="http://schemas.microsoft.com/office/powerpoint/2010/main" val="2311183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300" dirty="0" err="1">
                <a:solidFill>
                  <a:srgbClr val="000000"/>
                </a:solidFill>
                <a:latin typeface="TimesNewRoman"/>
              </a:rPr>
              <a:t>rft</a:t>
            </a:r>
            <a:r>
              <a:rPr lang="en-US" sz="1900" dirty="0">
                <a:latin typeface="Times New Roman" panose="02020603050405020304" pitchFamily="18" charset="0"/>
              </a:rPr>
              <a:t>.</a:t>
            </a:r>
            <a:endParaRPr lang="en-US" sz="1000" dirty="0"/>
          </a:p>
        </p:txBody>
      </p:sp>
      <p:sp>
        <p:nvSpPr>
          <p:cNvPr id="4" name="Slide Number Placeholder 3"/>
          <p:cNvSpPr>
            <a:spLocks noGrp="1"/>
          </p:cNvSpPr>
          <p:nvPr>
            <p:ph type="sldNum" sz="quarter" idx="5"/>
          </p:nvPr>
        </p:nvSpPr>
        <p:spPr/>
        <p:txBody>
          <a:bodyPr/>
          <a:lstStyle/>
          <a:p>
            <a:fld id="{DB0C9AB3-AF5D-4E33-8C62-9A8EC6C55C21}" type="slidenum">
              <a:rPr lang="en-US" smtClean="0"/>
              <a:t>3</a:t>
            </a:fld>
            <a:endParaRPr lang="en-US"/>
          </a:p>
        </p:txBody>
      </p:sp>
      <p:sp>
        <p:nvSpPr>
          <p:cNvPr id="5" name="Date Placeholder 4">
            <a:extLst>
              <a:ext uri="{FF2B5EF4-FFF2-40B4-BE49-F238E27FC236}">
                <a16:creationId xmlns:a16="http://schemas.microsoft.com/office/drawing/2014/main" id="{6769B09C-1FA0-5C50-2227-BD1428E94E1C}"/>
              </a:ext>
            </a:extLst>
          </p:cNvPr>
          <p:cNvSpPr>
            <a:spLocks noGrp="1"/>
          </p:cNvSpPr>
          <p:nvPr>
            <p:ph type="dt" idx="1"/>
          </p:nvPr>
        </p:nvSpPr>
        <p:spPr/>
        <p:txBody>
          <a:bodyPr/>
          <a:lstStyle/>
          <a:p>
            <a:r>
              <a:rPr lang="en-US"/>
              <a:t>10/9/2022pm</a:t>
            </a:r>
          </a:p>
        </p:txBody>
      </p:sp>
      <p:sp>
        <p:nvSpPr>
          <p:cNvPr id="6" name="Footer Placeholder 5">
            <a:extLst>
              <a:ext uri="{FF2B5EF4-FFF2-40B4-BE49-F238E27FC236}">
                <a16:creationId xmlns:a16="http://schemas.microsoft.com/office/drawing/2014/main" id="{4E11B59D-D248-8B9C-4EBD-0AA69278D111}"/>
              </a:ext>
            </a:extLst>
          </p:cNvPr>
          <p:cNvSpPr>
            <a:spLocks noGrp="1"/>
          </p:cNvSpPr>
          <p:nvPr>
            <p:ph type="ftr" sz="quarter" idx="4"/>
          </p:nvPr>
        </p:nvSpPr>
        <p:spPr/>
        <p:txBody>
          <a:bodyPr/>
          <a:lstStyle/>
          <a:p>
            <a:r>
              <a:rPr lang="en-US"/>
              <a:t>Keys To Transformed Living</a:t>
            </a:r>
          </a:p>
        </p:txBody>
      </p:sp>
    </p:spTree>
    <p:extLst>
      <p:ext uri="{BB962C8B-B14F-4D97-AF65-F5344CB8AC3E}">
        <p14:creationId xmlns:p14="http://schemas.microsoft.com/office/powerpoint/2010/main" val="16369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love? So much more than an emotion that you “fall into” and “fall out of”. </a:t>
            </a:r>
          </a:p>
          <a:p>
            <a:endParaRPr lang="en-US" dirty="0"/>
          </a:p>
          <a:p>
            <a:r>
              <a:rPr lang="en-US" b="0" i="1" dirty="0">
                <a:solidFill>
                  <a:srgbClr val="555555"/>
                </a:solidFill>
                <a:effectLst/>
                <a:latin typeface="Helvetica" panose="020B0604020202020204" pitchFamily="34" charset="0"/>
              </a:rPr>
              <a:t>Agape</a:t>
            </a:r>
            <a:r>
              <a:rPr lang="en-US" b="0" i="0" dirty="0">
                <a:solidFill>
                  <a:srgbClr val="555555"/>
                </a:solidFill>
                <a:effectLst/>
                <a:latin typeface="Helvetica" panose="020B0604020202020204" pitchFamily="34" charset="0"/>
              </a:rPr>
              <a:t> love is a little different. </a:t>
            </a:r>
            <a:r>
              <a:rPr lang="en-US" b="1" i="0" dirty="0">
                <a:solidFill>
                  <a:srgbClr val="555555"/>
                </a:solidFill>
                <a:effectLst/>
                <a:latin typeface="Helvetica" panose="020B0604020202020204" pitchFamily="34" charset="0"/>
              </a:rPr>
              <a:t>It is not a feeling; it's a motivation for action that we are free to choose or reject</a:t>
            </a:r>
            <a:r>
              <a:rPr lang="en-US" b="0" i="0" dirty="0">
                <a:solidFill>
                  <a:srgbClr val="555555"/>
                </a:solidFill>
                <a:effectLst/>
                <a:latin typeface="Helvetica" panose="020B0604020202020204" pitchFamily="34" charset="0"/>
              </a:rPr>
              <a:t>. </a:t>
            </a:r>
            <a:r>
              <a:rPr lang="en-US" b="0" i="1" dirty="0">
                <a:solidFill>
                  <a:srgbClr val="555555"/>
                </a:solidFill>
                <a:effectLst/>
                <a:latin typeface="Helvetica" panose="020B0604020202020204" pitchFamily="34" charset="0"/>
              </a:rPr>
              <a:t>Agape</a:t>
            </a:r>
            <a:r>
              <a:rPr lang="en-US" b="0" i="0" dirty="0">
                <a:solidFill>
                  <a:srgbClr val="555555"/>
                </a:solidFill>
                <a:effectLst/>
                <a:latin typeface="Helvetica" panose="020B0604020202020204" pitchFamily="34" charset="0"/>
              </a:rPr>
              <a:t> is a </a:t>
            </a:r>
            <a:r>
              <a:rPr lang="en-US" b="1" i="0" dirty="0">
                <a:solidFill>
                  <a:srgbClr val="555555"/>
                </a:solidFill>
                <a:effectLst/>
                <a:latin typeface="Helvetica" panose="020B0604020202020204" pitchFamily="34" charset="0"/>
              </a:rPr>
              <a:t>sacrificial love </a:t>
            </a:r>
            <a:r>
              <a:rPr lang="en-US" b="0" i="0" dirty="0">
                <a:solidFill>
                  <a:srgbClr val="555555"/>
                </a:solidFill>
                <a:effectLst/>
                <a:latin typeface="Helvetica" panose="020B0604020202020204" pitchFamily="34" charset="0"/>
              </a:rPr>
              <a:t>that voluntarily suffers (</a:t>
            </a:r>
            <a:r>
              <a:rPr lang="en-US" b="1" i="0" dirty="0">
                <a:solidFill>
                  <a:srgbClr val="555555"/>
                </a:solidFill>
                <a:effectLst/>
                <a:latin typeface="Helvetica" panose="020B0604020202020204" pitchFamily="34" charset="0"/>
              </a:rPr>
              <a:t>NOT CONVENIENT OR COMFORTABLE</a:t>
            </a:r>
            <a:r>
              <a:rPr lang="en-US" b="0" i="0" dirty="0">
                <a:solidFill>
                  <a:srgbClr val="555555"/>
                </a:solidFill>
                <a:effectLst/>
                <a:latin typeface="Helvetica" panose="020B0604020202020204" pitchFamily="34" charset="0"/>
              </a:rPr>
              <a:t>) inconvenience, discomfort, and even death for the benefit of another without expecting anything in return. We are called to </a:t>
            </a:r>
            <a:r>
              <a:rPr lang="en-US" b="0" i="1" dirty="0">
                <a:solidFill>
                  <a:srgbClr val="555555"/>
                </a:solidFill>
                <a:effectLst/>
                <a:latin typeface="Helvetica" panose="020B0604020202020204" pitchFamily="34" charset="0"/>
              </a:rPr>
              <a:t>agape</a:t>
            </a:r>
            <a:r>
              <a:rPr lang="en-US" b="0" i="0" dirty="0">
                <a:solidFill>
                  <a:srgbClr val="555555"/>
                </a:solidFill>
                <a:effectLst/>
                <a:latin typeface="Helvetica" panose="020B0604020202020204" pitchFamily="34" charset="0"/>
              </a:rPr>
              <a:t> love through Christ's example: "Therefore be imitators of God, as beloved children. </a:t>
            </a:r>
            <a:r>
              <a:rPr lang="en-US" b="1" i="0" dirty="0">
                <a:solidFill>
                  <a:srgbClr val="555555"/>
                </a:solidFill>
                <a:effectLst/>
                <a:latin typeface="Helvetica" panose="020B0604020202020204" pitchFamily="34" charset="0"/>
              </a:rPr>
              <a:t>And walk in love</a:t>
            </a:r>
            <a:r>
              <a:rPr lang="en-US" b="0" i="0" dirty="0">
                <a:solidFill>
                  <a:srgbClr val="555555"/>
                </a:solidFill>
                <a:effectLst/>
                <a:latin typeface="Helvetica" panose="020B0604020202020204" pitchFamily="34" charset="0"/>
              </a:rPr>
              <a:t>, as Christ loved us and gave himself up for us, a fragrant offering and sacrifice to God" (</a:t>
            </a:r>
            <a:r>
              <a:rPr lang="en-US" b="0" i="0" u="sng" dirty="0">
                <a:solidFill>
                  <a:srgbClr val="811517"/>
                </a:solidFill>
                <a:effectLst/>
                <a:latin typeface="Helvetica" panose="020B0604020202020204" pitchFamily="34" charset="0"/>
                <a:hlinkClick r:id="rId3"/>
              </a:rPr>
              <a:t>Ephesians 5:1-2</a:t>
            </a:r>
            <a:r>
              <a:rPr lang="en-US" b="0" i="0" dirty="0">
                <a:solidFill>
                  <a:srgbClr val="555555"/>
                </a:solidFill>
                <a:effectLst/>
                <a:latin typeface="Helvetica" panose="020B0604020202020204" pitchFamily="34" charset="0"/>
              </a:rPr>
              <a:t>).</a:t>
            </a:r>
            <a:endParaRPr lang="en-US" dirty="0"/>
          </a:p>
        </p:txBody>
      </p:sp>
      <p:sp>
        <p:nvSpPr>
          <p:cNvPr id="4" name="Slide Number Placeholder 3"/>
          <p:cNvSpPr>
            <a:spLocks noGrp="1"/>
          </p:cNvSpPr>
          <p:nvPr>
            <p:ph type="sldNum" sz="quarter" idx="5"/>
          </p:nvPr>
        </p:nvSpPr>
        <p:spPr/>
        <p:txBody>
          <a:bodyPr/>
          <a:lstStyle/>
          <a:p>
            <a:fld id="{DB0C9AB3-AF5D-4E33-8C62-9A8EC6C55C21}" type="slidenum">
              <a:rPr lang="en-US" smtClean="0"/>
              <a:t>4</a:t>
            </a:fld>
            <a:endParaRPr lang="en-US"/>
          </a:p>
        </p:txBody>
      </p:sp>
      <p:sp>
        <p:nvSpPr>
          <p:cNvPr id="5" name="Date Placeholder 4">
            <a:extLst>
              <a:ext uri="{FF2B5EF4-FFF2-40B4-BE49-F238E27FC236}">
                <a16:creationId xmlns:a16="http://schemas.microsoft.com/office/drawing/2014/main" id="{4040A732-6965-E2B9-5E64-64D3FE64DC5A}"/>
              </a:ext>
            </a:extLst>
          </p:cNvPr>
          <p:cNvSpPr>
            <a:spLocks noGrp="1"/>
          </p:cNvSpPr>
          <p:nvPr>
            <p:ph type="dt" idx="1"/>
          </p:nvPr>
        </p:nvSpPr>
        <p:spPr/>
        <p:txBody>
          <a:bodyPr/>
          <a:lstStyle/>
          <a:p>
            <a:r>
              <a:rPr lang="en-US"/>
              <a:t>10/9/2022pm</a:t>
            </a:r>
          </a:p>
        </p:txBody>
      </p:sp>
      <p:sp>
        <p:nvSpPr>
          <p:cNvPr id="6" name="Footer Placeholder 5">
            <a:extLst>
              <a:ext uri="{FF2B5EF4-FFF2-40B4-BE49-F238E27FC236}">
                <a16:creationId xmlns:a16="http://schemas.microsoft.com/office/drawing/2014/main" id="{FD3CD938-D1A4-0494-3073-85A96796794F}"/>
              </a:ext>
            </a:extLst>
          </p:cNvPr>
          <p:cNvSpPr>
            <a:spLocks noGrp="1"/>
          </p:cNvSpPr>
          <p:nvPr>
            <p:ph type="ftr" sz="quarter" idx="4"/>
          </p:nvPr>
        </p:nvSpPr>
        <p:spPr/>
        <p:txBody>
          <a:bodyPr/>
          <a:lstStyle/>
          <a:p>
            <a:r>
              <a:rPr lang="en-US"/>
              <a:t>Keys To Transformed Living</a:t>
            </a:r>
          </a:p>
        </p:txBody>
      </p:sp>
    </p:spTree>
    <p:extLst>
      <p:ext uri="{BB962C8B-B14F-4D97-AF65-F5344CB8AC3E}">
        <p14:creationId xmlns:p14="http://schemas.microsoft.com/office/powerpoint/2010/main" val="519316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10/9/2022pm</a:t>
            </a:r>
          </a:p>
        </p:txBody>
      </p:sp>
      <p:sp>
        <p:nvSpPr>
          <p:cNvPr id="5" name="Footer Placeholder 4"/>
          <p:cNvSpPr>
            <a:spLocks noGrp="1"/>
          </p:cNvSpPr>
          <p:nvPr>
            <p:ph type="ftr" sz="quarter" idx="4"/>
          </p:nvPr>
        </p:nvSpPr>
        <p:spPr/>
        <p:txBody>
          <a:bodyPr/>
          <a:lstStyle/>
          <a:p>
            <a:r>
              <a:rPr lang="en-US"/>
              <a:t>Keys To Transformed Living</a:t>
            </a:r>
          </a:p>
        </p:txBody>
      </p:sp>
      <p:sp>
        <p:nvSpPr>
          <p:cNvPr id="6" name="Slide Number Placeholder 5"/>
          <p:cNvSpPr>
            <a:spLocks noGrp="1"/>
          </p:cNvSpPr>
          <p:nvPr>
            <p:ph type="sldNum" sz="quarter" idx="5"/>
          </p:nvPr>
        </p:nvSpPr>
        <p:spPr/>
        <p:txBody>
          <a:bodyPr/>
          <a:lstStyle/>
          <a:p>
            <a:fld id="{DB0C9AB3-AF5D-4E33-8C62-9A8EC6C55C21}" type="slidenum">
              <a:rPr lang="en-US" smtClean="0"/>
              <a:t>5</a:t>
            </a:fld>
            <a:endParaRPr lang="en-US"/>
          </a:p>
        </p:txBody>
      </p:sp>
    </p:spTree>
    <p:extLst>
      <p:ext uri="{BB962C8B-B14F-4D97-AF65-F5344CB8AC3E}">
        <p14:creationId xmlns:p14="http://schemas.microsoft.com/office/powerpoint/2010/main" val="2069121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10/9/2022pm</a:t>
            </a:r>
          </a:p>
        </p:txBody>
      </p:sp>
      <p:sp>
        <p:nvSpPr>
          <p:cNvPr id="5" name="Footer Placeholder 4"/>
          <p:cNvSpPr>
            <a:spLocks noGrp="1"/>
          </p:cNvSpPr>
          <p:nvPr>
            <p:ph type="ftr" sz="quarter" idx="4"/>
          </p:nvPr>
        </p:nvSpPr>
        <p:spPr/>
        <p:txBody>
          <a:bodyPr/>
          <a:lstStyle/>
          <a:p>
            <a:r>
              <a:rPr lang="en-US"/>
              <a:t>Keys To Transformed Living</a:t>
            </a:r>
          </a:p>
        </p:txBody>
      </p:sp>
      <p:sp>
        <p:nvSpPr>
          <p:cNvPr id="6" name="Slide Number Placeholder 5"/>
          <p:cNvSpPr>
            <a:spLocks noGrp="1"/>
          </p:cNvSpPr>
          <p:nvPr>
            <p:ph type="sldNum" sz="quarter" idx="5"/>
          </p:nvPr>
        </p:nvSpPr>
        <p:spPr/>
        <p:txBody>
          <a:bodyPr/>
          <a:lstStyle/>
          <a:p>
            <a:fld id="{DB0C9AB3-AF5D-4E33-8C62-9A8EC6C55C21}" type="slidenum">
              <a:rPr lang="en-US" smtClean="0"/>
              <a:t>6</a:t>
            </a:fld>
            <a:endParaRPr lang="en-US"/>
          </a:p>
        </p:txBody>
      </p:sp>
    </p:spTree>
    <p:extLst>
      <p:ext uri="{BB962C8B-B14F-4D97-AF65-F5344CB8AC3E}">
        <p14:creationId xmlns:p14="http://schemas.microsoft.com/office/powerpoint/2010/main" val="36076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“Lagging behind” - “of things in the neut. Meaning tedious, tiresome” (NT Word Pictures) “pokey” (Robertsons)</a:t>
            </a:r>
          </a:p>
          <a:p>
            <a:r>
              <a:rPr lang="en-US" dirty="0"/>
              <a:t>“Diligence” = eagerness, earnestness., a sense of urgency. “Make haste” (Hebrews 6:11;  2 Peter 1:5)</a:t>
            </a:r>
          </a:p>
        </p:txBody>
      </p:sp>
      <p:sp>
        <p:nvSpPr>
          <p:cNvPr id="4" name="Slide Number Placeholder 3"/>
          <p:cNvSpPr>
            <a:spLocks noGrp="1"/>
          </p:cNvSpPr>
          <p:nvPr>
            <p:ph type="sldNum" sz="quarter" idx="5"/>
          </p:nvPr>
        </p:nvSpPr>
        <p:spPr/>
        <p:txBody>
          <a:bodyPr/>
          <a:lstStyle/>
          <a:p>
            <a:fld id="{DB0C9AB3-AF5D-4E33-8C62-9A8EC6C55C21}" type="slidenum">
              <a:rPr lang="en-US" smtClean="0"/>
              <a:t>7</a:t>
            </a:fld>
            <a:endParaRPr lang="en-US"/>
          </a:p>
        </p:txBody>
      </p:sp>
      <p:sp>
        <p:nvSpPr>
          <p:cNvPr id="5" name="Date Placeholder 4">
            <a:extLst>
              <a:ext uri="{FF2B5EF4-FFF2-40B4-BE49-F238E27FC236}">
                <a16:creationId xmlns:a16="http://schemas.microsoft.com/office/drawing/2014/main" id="{FAF6F785-5406-55EA-6A3B-9F8D9E9827EF}"/>
              </a:ext>
            </a:extLst>
          </p:cNvPr>
          <p:cNvSpPr>
            <a:spLocks noGrp="1"/>
          </p:cNvSpPr>
          <p:nvPr>
            <p:ph type="dt" idx="1"/>
          </p:nvPr>
        </p:nvSpPr>
        <p:spPr/>
        <p:txBody>
          <a:bodyPr/>
          <a:lstStyle/>
          <a:p>
            <a:r>
              <a:rPr lang="en-US"/>
              <a:t>10/9/2022pm</a:t>
            </a:r>
          </a:p>
        </p:txBody>
      </p:sp>
      <p:sp>
        <p:nvSpPr>
          <p:cNvPr id="6" name="Footer Placeholder 5">
            <a:extLst>
              <a:ext uri="{FF2B5EF4-FFF2-40B4-BE49-F238E27FC236}">
                <a16:creationId xmlns:a16="http://schemas.microsoft.com/office/drawing/2014/main" id="{D856F65E-5FE0-53A2-877F-CBB4148FCF18}"/>
              </a:ext>
            </a:extLst>
          </p:cNvPr>
          <p:cNvSpPr>
            <a:spLocks noGrp="1"/>
          </p:cNvSpPr>
          <p:nvPr>
            <p:ph type="ftr" sz="quarter" idx="4"/>
          </p:nvPr>
        </p:nvSpPr>
        <p:spPr/>
        <p:txBody>
          <a:bodyPr/>
          <a:lstStyle/>
          <a:p>
            <a:r>
              <a:rPr lang="en-US"/>
              <a:t>Keys To Transformed Living</a:t>
            </a:r>
          </a:p>
        </p:txBody>
      </p:sp>
    </p:spTree>
    <p:extLst>
      <p:ext uri="{BB962C8B-B14F-4D97-AF65-F5344CB8AC3E}">
        <p14:creationId xmlns:p14="http://schemas.microsoft.com/office/powerpoint/2010/main" val="1717364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10/9/2022pm</a:t>
            </a:r>
          </a:p>
        </p:txBody>
      </p:sp>
      <p:sp>
        <p:nvSpPr>
          <p:cNvPr id="5" name="Footer Placeholder 4"/>
          <p:cNvSpPr>
            <a:spLocks noGrp="1"/>
          </p:cNvSpPr>
          <p:nvPr>
            <p:ph type="ftr" sz="quarter" idx="4"/>
          </p:nvPr>
        </p:nvSpPr>
        <p:spPr/>
        <p:txBody>
          <a:bodyPr/>
          <a:lstStyle/>
          <a:p>
            <a:r>
              <a:rPr lang="en-US"/>
              <a:t>Keys To Transformed Living</a:t>
            </a:r>
          </a:p>
        </p:txBody>
      </p:sp>
      <p:sp>
        <p:nvSpPr>
          <p:cNvPr id="6" name="Slide Number Placeholder 5"/>
          <p:cNvSpPr>
            <a:spLocks noGrp="1"/>
          </p:cNvSpPr>
          <p:nvPr>
            <p:ph type="sldNum" sz="quarter" idx="5"/>
          </p:nvPr>
        </p:nvSpPr>
        <p:spPr/>
        <p:txBody>
          <a:bodyPr/>
          <a:lstStyle/>
          <a:p>
            <a:fld id="{DB0C9AB3-AF5D-4E33-8C62-9A8EC6C55C21}" type="slidenum">
              <a:rPr lang="en-US" smtClean="0"/>
              <a:t>8</a:t>
            </a:fld>
            <a:endParaRPr lang="en-US"/>
          </a:p>
        </p:txBody>
      </p:sp>
    </p:spTree>
    <p:extLst>
      <p:ext uri="{BB962C8B-B14F-4D97-AF65-F5344CB8AC3E}">
        <p14:creationId xmlns:p14="http://schemas.microsoft.com/office/powerpoint/2010/main" val="3361055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10/9/2022pm</a:t>
            </a:r>
          </a:p>
        </p:txBody>
      </p:sp>
      <p:sp>
        <p:nvSpPr>
          <p:cNvPr id="5" name="Footer Placeholder 4"/>
          <p:cNvSpPr>
            <a:spLocks noGrp="1"/>
          </p:cNvSpPr>
          <p:nvPr>
            <p:ph type="ftr" sz="quarter" idx="4"/>
          </p:nvPr>
        </p:nvSpPr>
        <p:spPr/>
        <p:txBody>
          <a:bodyPr/>
          <a:lstStyle/>
          <a:p>
            <a:r>
              <a:rPr lang="en-US"/>
              <a:t>Keys To Transformed Living</a:t>
            </a:r>
          </a:p>
        </p:txBody>
      </p:sp>
      <p:sp>
        <p:nvSpPr>
          <p:cNvPr id="6" name="Slide Number Placeholder 5"/>
          <p:cNvSpPr>
            <a:spLocks noGrp="1"/>
          </p:cNvSpPr>
          <p:nvPr>
            <p:ph type="sldNum" sz="quarter" idx="5"/>
          </p:nvPr>
        </p:nvSpPr>
        <p:spPr/>
        <p:txBody>
          <a:bodyPr/>
          <a:lstStyle/>
          <a:p>
            <a:fld id="{DB0C9AB3-AF5D-4E33-8C62-9A8EC6C55C21}" type="slidenum">
              <a:rPr lang="en-US" smtClean="0"/>
              <a:t>9</a:t>
            </a:fld>
            <a:endParaRPr lang="en-US"/>
          </a:p>
        </p:txBody>
      </p:sp>
    </p:spTree>
    <p:extLst>
      <p:ext uri="{BB962C8B-B14F-4D97-AF65-F5344CB8AC3E}">
        <p14:creationId xmlns:p14="http://schemas.microsoft.com/office/powerpoint/2010/main" val="475680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10/6/2022</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10/6/2022</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0A176-7038-6FA6-9765-B13CD99D3506}"/>
              </a:ext>
            </a:extLst>
          </p:cNvPr>
          <p:cNvSpPr>
            <a:spLocks noGrp="1"/>
          </p:cNvSpPr>
          <p:nvPr>
            <p:ph type="ctrTitle"/>
          </p:nvPr>
        </p:nvSpPr>
        <p:spPr/>
        <p:txBody>
          <a:bodyPr/>
          <a:lstStyle/>
          <a:p>
            <a:r>
              <a:rPr lang="en-US" b="1" dirty="0"/>
              <a:t>Keys to transformed living in Christ</a:t>
            </a:r>
          </a:p>
        </p:txBody>
      </p:sp>
      <p:sp>
        <p:nvSpPr>
          <p:cNvPr id="3" name="Subtitle 2">
            <a:extLst>
              <a:ext uri="{FF2B5EF4-FFF2-40B4-BE49-F238E27FC236}">
                <a16:creationId xmlns:a16="http://schemas.microsoft.com/office/drawing/2014/main" id="{2C51FA42-752F-DB8B-664F-CC4F37629C8F}"/>
              </a:ext>
            </a:extLst>
          </p:cNvPr>
          <p:cNvSpPr>
            <a:spLocks noGrp="1"/>
          </p:cNvSpPr>
          <p:nvPr>
            <p:ph type="subTitle" idx="1"/>
          </p:nvPr>
        </p:nvSpPr>
        <p:spPr/>
        <p:txBody>
          <a:bodyPr>
            <a:normAutofit/>
          </a:bodyPr>
          <a:lstStyle/>
          <a:p>
            <a:r>
              <a:rPr lang="en-US" sz="2400" b="1" dirty="0"/>
              <a:t>Romans Chapter 12</a:t>
            </a:r>
          </a:p>
        </p:txBody>
      </p:sp>
    </p:spTree>
    <p:extLst>
      <p:ext uri="{BB962C8B-B14F-4D97-AF65-F5344CB8AC3E}">
        <p14:creationId xmlns:p14="http://schemas.microsoft.com/office/powerpoint/2010/main" val="332076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530A-51F4-AEF0-9CDF-AB11210EFC98}"/>
              </a:ext>
            </a:extLst>
          </p:cNvPr>
          <p:cNvSpPr>
            <a:spLocks noGrp="1"/>
          </p:cNvSpPr>
          <p:nvPr>
            <p:ph type="title"/>
          </p:nvPr>
        </p:nvSpPr>
        <p:spPr/>
        <p:txBody>
          <a:bodyPr/>
          <a:lstStyle/>
          <a:p>
            <a:r>
              <a:rPr lang="en-US" b="1" dirty="0"/>
              <a:t>The call to be living sacrifices </a:t>
            </a:r>
            <a:br>
              <a:rPr lang="en-US" dirty="0"/>
            </a:br>
            <a:r>
              <a:rPr lang="en-US" sz="3200" dirty="0"/>
              <a:t>(Romans 12:1-2)</a:t>
            </a:r>
            <a:endParaRPr lang="en-US" dirty="0"/>
          </a:p>
        </p:txBody>
      </p:sp>
      <p:sp>
        <p:nvSpPr>
          <p:cNvPr id="3" name="Content Placeholder 2">
            <a:extLst>
              <a:ext uri="{FF2B5EF4-FFF2-40B4-BE49-F238E27FC236}">
                <a16:creationId xmlns:a16="http://schemas.microsoft.com/office/drawing/2014/main" id="{A4956FFE-6DB5-DED2-6E6F-D409C055A40F}"/>
              </a:ext>
            </a:extLst>
          </p:cNvPr>
          <p:cNvSpPr>
            <a:spLocks noGrp="1"/>
          </p:cNvSpPr>
          <p:nvPr>
            <p:ph idx="1"/>
          </p:nvPr>
        </p:nvSpPr>
        <p:spPr/>
        <p:txBody>
          <a:bodyPr>
            <a:normAutofit/>
          </a:bodyPr>
          <a:lstStyle/>
          <a:p>
            <a:pPr marL="457200" indent="-457200">
              <a:buAutoNum type="arabicPeriod"/>
            </a:pPr>
            <a:r>
              <a:rPr lang="en-US" sz="2800" dirty="0"/>
              <a:t>By not being </a:t>
            </a:r>
            <a:r>
              <a:rPr lang="en-US" sz="2800" b="1" dirty="0"/>
              <a:t>“conformed to this world”</a:t>
            </a:r>
            <a:r>
              <a:rPr lang="en-US" sz="2800" dirty="0"/>
              <a:t>. </a:t>
            </a:r>
          </a:p>
          <a:p>
            <a:pPr lvl="1"/>
            <a:r>
              <a:rPr lang="en-US" sz="2600" b="1" dirty="0"/>
              <a:t>Rejection</a:t>
            </a:r>
            <a:r>
              <a:rPr lang="en-US" sz="2600" dirty="0"/>
              <a:t> of the pattern and standards of the world and a </a:t>
            </a:r>
            <a:r>
              <a:rPr lang="en-US" sz="2600" b="1" dirty="0"/>
              <a:t>refusal to embrace</a:t>
            </a:r>
            <a:r>
              <a:rPr lang="en-US" sz="2600" dirty="0"/>
              <a:t> or </a:t>
            </a:r>
            <a:r>
              <a:rPr lang="en-US" sz="2600" b="1" dirty="0"/>
              <a:t>assimilate</a:t>
            </a:r>
            <a:r>
              <a:rPr lang="en-US" sz="2600" dirty="0"/>
              <a:t> to it. (cf., Titus 2:12; Galatians 1:4)</a:t>
            </a:r>
          </a:p>
          <a:p>
            <a:pPr marL="457200" indent="-457200">
              <a:buAutoNum type="arabicPeriod"/>
            </a:pPr>
            <a:r>
              <a:rPr lang="en-US" sz="2800" dirty="0"/>
              <a:t>By being </a:t>
            </a:r>
            <a:r>
              <a:rPr lang="en-US" sz="2800" b="1" dirty="0"/>
              <a:t>“transformed by the renewing of your mind”</a:t>
            </a:r>
            <a:r>
              <a:rPr lang="en-US" sz="2800" dirty="0"/>
              <a:t>. </a:t>
            </a:r>
          </a:p>
          <a:p>
            <a:pPr lvl="1"/>
            <a:r>
              <a:rPr lang="en-US" sz="2600" b="1" dirty="0"/>
              <a:t>Daily inner change </a:t>
            </a:r>
            <a:r>
              <a:rPr lang="en-US" sz="2600" dirty="0"/>
              <a:t>to conform to God’s spiritual direction and guidance. (2 Corinthians 4:16)</a:t>
            </a:r>
          </a:p>
        </p:txBody>
      </p:sp>
    </p:spTree>
    <p:extLst>
      <p:ext uri="{BB962C8B-B14F-4D97-AF65-F5344CB8AC3E}">
        <p14:creationId xmlns:p14="http://schemas.microsoft.com/office/powerpoint/2010/main" val="363932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499-B27E-48E4-F6E5-D98E4411B4C0}"/>
              </a:ext>
            </a:extLst>
          </p:cNvPr>
          <p:cNvSpPr>
            <a:spLocks noGrp="1"/>
          </p:cNvSpPr>
          <p:nvPr>
            <p:ph type="title"/>
          </p:nvPr>
        </p:nvSpPr>
        <p:spPr>
          <a:xfrm>
            <a:off x="700635" y="654467"/>
            <a:ext cx="10691265" cy="1371030"/>
          </a:xfrm>
        </p:spPr>
        <p:txBody>
          <a:bodyPr/>
          <a:lstStyle/>
          <a:p>
            <a:r>
              <a:rPr lang="en-US" b="1" dirty="0"/>
              <a:t>Fulfilling our role in the body</a:t>
            </a:r>
            <a:br>
              <a:rPr lang="en-US" dirty="0"/>
            </a:br>
            <a:r>
              <a:rPr lang="en-US" sz="3200" dirty="0"/>
              <a:t>(vs. 3-8)</a:t>
            </a:r>
            <a:endParaRPr lang="en-US" dirty="0"/>
          </a:p>
        </p:txBody>
      </p:sp>
      <p:sp>
        <p:nvSpPr>
          <p:cNvPr id="3" name="Content Placeholder 2">
            <a:extLst>
              <a:ext uri="{FF2B5EF4-FFF2-40B4-BE49-F238E27FC236}">
                <a16:creationId xmlns:a16="http://schemas.microsoft.com/office/drawing/2014/main" id="{01CFC392-9D3D-1756-32F8-BDC90E2081AF}"/>
              </a:ext>
            </a:extLst>
          </p:cNvPr>
          <p:cNvSpPr>
            <a:spLocks noGrp="1"/>
          </p:cNvSpPr>
          <p:nvPr>
            <p:ph idx="1"/>
          </p:nvPr>
        </p:nvSpPr>
        <p:spPr>
          <a:xfrm>
            <a:off x="700635" y="2025497"/>
            <a:ext cx="11075053" cy="4330698"/>
          </a:xfrm>
        </p:spPr>
        <p:txBody>
          <a:bodyPr>
            <a:normAutofit/>
          </a:bodyPr>
          <a:lstStyle/>
          <a:p>
            <a:r>
              <a:rPr lang="en-US" sz="2800" b="1" dirty="0"/>
              <a:t>God’s revelation is His grace! </a:t>
            </a:r>
          </a:p>
          <a:p>
            <a:r>
              <a:rPr lang="en-US" sz="2800" b="1" dirty="0"/>
              <a:t>Based in humility.</a:t>
            </a:r>
            <a:r>
              <a:rPr lang="en-US" sz="2800" dirty="0"/>
              <a:t> (1 Peter 3:8; 5:5; Ephesians 4:1-2; 1 Timothy 1:15)</a:t>
            </a:r>
            <a:endParaRPr lang="en-US" sz="2800" b="1" dirty="0"/>
          </a:p>
          <a:p>
            <a:r>
              <a:rPr lang="en-US" sz="2800" b="1" dirty="0"/>
              <a:t>Focused on the body of Christ </a:t>
            </a:r>
            <a:r>
              <a:rPr lang="en-US" sz="2800" dirty="0"/>
              <a:t>(and its’ mission) and our </a:t>
            </a:r>
            <a:r>
              <a:rPr lang="en-US" sz="2800" b="1" dirty="0"/>
              <a:t>fellow members</a:t>
            </a:r>
            <a:r>
              <a:rPr lang="en-US" sz="2800" dirty="0"/>
              <a:t>. (1 Corinthians 12:14ff; Ephesians 4:11-16; Philippians 2:3-5; Colossians 1:18-19)</a:t>
            </a:r>
          </a:p>
          <a:p>
            <a:r>
              <a:rPr lang="en-US" sz="2800" b="1" dirty="0"/>
              <a:t>We use our “gifts” to serve the body </a:t>
            </a:r>
            <a:r>
              <a:rPr lang="en-US" sz="2800" dirty="0"/>
              <a:t>and our fellow members. (Matthew 25:14-30)</a:t>
            </a:r>
          </a:p>
        </p:txBody>
      </p:sp>
    </p:spTree>
    <p:extLst>
      <p:ext uri="{BB962C8B-B14F-4D97-AF65-F5344CB8AC3E}">
        <p14:creationId xmlns:p14="http://schemas.microsoft.com/office/powerpoint/2010/main" val="257785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499-B27E-48E4-F6E5-D98E4411B4C0}"/>
              </a:ext>
            </a:extLst>
          </p:cNvPr>
          <p:cNvSpPr>
            <a:spLocks noGrp="1"/>
          </p:cNvSpPr>
          <p:nvPr>
            <p:ph type="title"/>
          </p:nvPr>
        </p:nvSpPr>
        <p:spPr>
          <a:xfrm>
            <a:off x="700635" y="799433"/>
            <a:ext cx="10691265" cy="1371030"/>
          </a:xfrm>
        </p:spPr>
        <p:txBody>
          <a:bodyPr/>
          <a:lstStyle/>
          <a:p>
            <a:r>
              <a:rPr lang="en-US" b="1" dirty="0"/>
              <a:t>genuine love</a:t>
            </a:r>
            <a:br>
              <a:rPr lang="en-US" dirty="0"/>
            </a:br>
            <a:r>
              <a:rPr lang="en-US" sz="3200" dirty="0"/>
              <a:t>(vs. 9)</a:t>
            </a:r>
            <a:endParaRPr lang="en-US" dirty="0"/>
          </a:p>
        </p:txBody>
      </p:sp>
      <p:sp>
        <p:nvSpPr>
          <p:cNvPr id="3" name="Content Placeholder 2">
            <a:extLst>
              <a:ext uri="{FF2B5EF4-FFF2-40B4-BE49-F238E27FC236}">
                <a16:creationId xmlns:a16="http://schemas.microsoft.com/office/drawing/2014/main" id="{01CFC392-9D3D-1756-32F8-BDC90E2081AF}"/>
              </a:ext>
            </a:extLst>
          </p:cNvPr>
          <p:cNvSpPr>
            <a:spLocks noGrp="1"/>
          </p:cNvSpPr>
          <p:nvPr>
            <p:ph idx="1"/>
          </p:nvPr>
        </p:nvSpPr>
        <p:spPr>
          <a:xfrm>
            <a:off x="700635" y="2293125"/>
            <a:ext cx="10691265" cy="3862347"/>
          </a:xfrm>
        </p:spPr>
        <p:txBody>
          <a:bodyPr>
            <a:normAutofit fontScale="92500" lnSpcReduction="20000"/>
          </a:bodyPr>
          <a:lstStyle/>
          <a:p>
            <a:r>
              <a:rPr lang="en-US" sz="2800" b="1" dirty="0"/>
              <a:t>“Agape” - </a:t>
            </a:r>
            <a:r>
              <a:rPr lang="en-US" sz="2800" dirty="0"/>
              <a:t>more than an emotion, it’s an exercise of the human will that seeks the best interest of one we choose to bestow it on. It’s defined by, and in, God. God is (His essence) love! (1 John 4:7-21) </a:t>
            </a:r>
          </a:p>
          <a:p>
            <a:r>
              <a:rPr lang="en-US" sz="2800" b="1" dirty="0"/>
              <a:t>“Unfeigned love” - “agape” -  (1 Peter 1:22) </a:t>
            </a:r>
            <a:r>
              <a:rPr lang="en-US" sz="2800" dirty="0"/>
              <a:t>Translating “fraternal affection” into sincere sacrificial action. </a:t>
            </a:r>
          </a:p>
          <a:p>
            <a:r>
              <a:rPr lang="en-US" sz="2800" b="1" dirty="0"/>
              <a:t>A “learned”, obedient love</a:t>
            </a:r>
            <a:r>
              <a:rPr lang="en-US" sz="2800" dirty="0"/>
              <a:t>. (1 Thessalonians 4:9; Titus 2:4)</a:t>
            </a:r>
          </a:p>
          <a:p>
            <a:r>
              <a:rPr lang="en-US" sz="2800" b="1" dirty="0"/>
              <a:t>The “new” commandment </a:t>
            </a:r>
            <a:r>
              <a:rPr lang="en-US" sz="2800" dirty="0"/>
              <a:t>(John 13:34</a:t>
            </a:r>
            <a:r>
              <a:rPr lang="en-US" sz="2800" b="1" dirty="0"/>
              <a:t>; </a:t>
            </a:r>
            <a:r>
              <a:rPr lang="en-US" sz="2800" dirty="0"/>
              <a:t>how so?</a:t>
            </a:r>
            <a:r>
              <a:rPr lang="en-US" sz="2800" b="1" dirty="0"/>
              <a:t>) </a:t>
            </a:r>
            <a:r>
              <a:rPr lang="en-US" sz="2800" dirty="0"/>
              <a:t>that governs all of our interactions. (1 Corinthians 16:14)</a:t>
            </a:r>
          </a:p>
        </p:txBody>
      </p:sp>
    </p:spTree>
    <p:extLst>
      <p:ext uri="{BB962C8B-B14F-4D97-AF65-F5344CB8AC3E}">
        <p14:creationId xmlns:p14="http://schemas.microsoft.com/office/powerpoint/2010/main" val="286421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499-B27E-48E4-F6E5-D98E4411B4C0}"/>
              </a:ext>
            </a:extLst>
          </p:cNvPr>
          <p:cNvSpPr>
            <a:spLocks noGrp="1"/>
          </p:cNvSpPr>
          <p:nvPr>
            <p:ph type="title"/>
          </p:nvPr>
        </p:nvSpPr>
        <p:spPr/>
        <p:txBody>
          <a:bodyPr/>
          <a:lstStyle/>
          <a:p>
            <a:r>
              <a:rPr lang="en-US" b="1" dirty="0"/>
              <a:t>Abhorrence of evil/Clinging to Good</a:t>
            </a:r>
            <a:br>
              <a:rPr lang="en-US" dirty="0"/>
            </a:br>
            <a:r>
              <a:rPr lang="en-US" sz="3200" dirty="0"/>
              <a:t>(vs. 9)</a:t>
            </a:r>
            <a:endParaRPr lang="en-US" dirty="0"/>
          </a:p>
        </p:txBody>
      </p:sp>
      <p:sp>
        <p:nvSpPr>
          <p:cNvPr id="3" name="Content Placeholder 2">
            <a:extLst>
              <a:ext uri="{FF2B5EF4-FFF2-40B4-BE49-F238E27FC236}">
                <a16:creationId xmlns:a16="http://schemas.microsoft.com/office/drawing/2014/main" id="{01CFC392-9D3D-1756-32F8-BDC90E2081AF}"/>
              </a:ext>
            </a:extLst>
          </p:cNvPr>
          <p:cNvSpPr>
            <a:spLocks noGrp="1"/>
          </p:cNvSpPr>
          <p:nvPr>
            <p:ph idx="1"/>
          </p:nvPr>
        </p:nvSpPr>
        <p:spPr>
          <a:xfrm>
            <a:off x="700635" y="2293126"/>
            <a:ext cx="10790730" cy="3636088"/>
          </a:xfrm>
        </p:spPr>
        <p:txBody>
          <a:bodyPr>
            <a:normAutofit/>
          </a:bodyPr>
          <a:lstStyle/>
          <a:p>
            <a:r>
              <a:rPr lang="en-US" sz="2800" b="1" dirty="0"/>
              <a:t>Understanding what sin does (Isaiah 59:1-2; Romans 6:23),</a:t>
            </a:r>
            <a:r>
              <a:rPr lang="en-US" sz="2800" dirty="0"/>
              <a:t> we</a:t>
            </a:r>
            <a:r>
              <a:rPr lang="en-US" sz="2800" b="1" dirty="0"/>
              <a:t> </a:t>
            </a:r>
            <a:r>
              <a:rPr lang="en-US" sz="2800" dirty="0"/>
              <a:t>must choose to </a:t>
            </a:r>
            <a:r>
              <a:rPr lang="en-US" sz="2800" b="1" dirty="0"/>
              <a:t>abhor (utterly detest) it!  </a:t>
            </a:r>
          </a:p>
          <a:p>
            <a:r>
              <a:rPr lang="en-US" sz="2800" dirty="0"/>
              <a:t>In addition, must </a:t>
            </a:r>
            <a:r>
              <a:rPr lang="en-US" sz="2800" b="1" dirty="0"/>
              <a:t>“cling” </a:t>
            </a:r>
            <a:r>
              <a:rPr lang="en-US" sz="2800" dirty="0"/>
              <a:t>or</a:t>
            </a:r>
            <a:r>
              <a:rPr lang="en-US" sz="2800" b="1" dirty="0"/>
              <a:t> “cleave” to what is good. </a:t>
            </a:r>
            <a:r>
              <a:rPr lang="en-US" sz="2800" dirty="0"/>
              <a:t>From the </a:t>
            </a:r>
            <a:r>
              <a:rPr lang="en-US" sz="2800" b="1" dirty="0"/>
              <a:t>same word </a:t>
            </a:r>
            <a:r>
              <a:rPr lang="en-US" sz="2800" dirty="0"/>
              <a:t>for</a:t>
            </a:r>
            <a:r>
              <a:rPr lang="en-US" sz="2800" b="1" dirty="0"/>
              <a:t> marriage (Matthew 19:5; Acts 9:26; Psalms 119:31)</a:t>
            </a:r>
          </a:p>
          <a:p>
            <a:r>
              <a:rPr lang="en-US" sz="2800" dirty="0"/>
              <a:t>Through </a:t>
            </a:r>
            <a:r>
              <a:rPr lang="en-US" sz="2800" b="1" dirty="0"/>
              <a:t>continual growth</a:t>
            </a:r>
            <a:r>
              <a:rPr lang="en-US" sz="2800" dirty="0"/>
              <a:t>. (2 Peter 1:5-10; Ephesians 4:12)</a:t>
            </a:r>
          </a:p>
        </p:txBody>
      </p:sp>
    </p:spTree>
    <p:extLst>
      <p:ext uri="{BB962C8B-B14F-4D97-AF65-F5344CB8AC3E}">
        <p14:creationId xmlns:p14="http://schemas.microsoft.com/office/powerpoint/2010/main" val="379623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499-B27E-48E4-F6E5-D98E4411B4C0}"/>
              </a:ext>
            </a:extLst>
          </p:cNvPr>
          <p:cNvSpPr>
            <a:spLocks noGrp="1"/>
          </p:cNvSpPr>
          <p:nvPr>
            <p:ph type="title"/>
          </p:nvPr>
        </p:nvSpPr>
        <p:spPr/>
        <p:txBody>
          <a:bodyPr/>
          <a:lstStyle/>
          <a:p>
            <a:r>
              <a:rPr lang="en-US" b="1" dirty="0"/>
              <a:t>Devotion to our brethren</a:t>
            </a:r>
            <a:br>
              <a:rPr lang="en-US" dirty="0"/>
            </a:br>
            <a:r>
              <a:rPr lang="en-US" sz="3200" dirty="0"/>
              <a:t>(vs. 10, 13, 16)</a:t>
            </a:r>
            <a:endParaRPr lang="en-US" dirty="0"/>
          </a:p>
        </p:txBody>
      </p:sp>
      <p:sp>
        <p:nvSpPr>
          <p:cNvPr id="3" name="Content Placeholder 2">
            <a:extLst>
              <a:ext uri="{FF2B5EF4-FFF2-40B4-BE49-F238E27FC236}">
                <a16:creationId xmlns:a16="http://schemas.microsoft.com/office/drawing/2014/main" id="{01CFC392-9D3D-1756-32F8-BDC90E2081AF}"/>
              </a:ext>
            </a:extLst>
          </p:cNvPr>
          <p:cNvSpPr>
            <a:spLocks noGrp="1"/>
          </p:cNvSpPr>
          <p:nvPr>
            <p:ph idx="1"/>
          </p:nvPr>
        </p:nvSpPr>
        <p:spPr/>
        <p:txBody>
          <a:bodyPr>
            <a:normAutofit/>
          </a:bodyPr>
          <a:lstStyle/>
          <a:p>
            <a:r>
              <a:rPr lang="en-US" sz="2800" b="1" dirty="0"/>
              <a:t>Brethren come first! Before…? Anything but the Lord.</a:t>
            </a:r>
          </a:p>
          <a:p>
            <a:r>
              <a:rPr lang="en-US" sz="2800" b="1" dirty="0"/>
              <a:t>Understanding and applying “preference”. </a:t>
            </a:r>
            <a:r>
              <a:rPr lang="en-US" sz="2800" dirty="0"/>
              <a:t>(Outdo in showing honor. Take the lead in showing respect.)</a:t>
            </a:r>
          </a:p>
          <a:p>
            <a:r>
              <a:rPr lang="en-US" sz="2800" b="1" dirty="0"/>
              <a:t>Addressing needs. </a:t>
            </a:r>
            <a:r>
              <a:rPr lang="en-US" sz="2800" dirty="0"/>
              <a:t>(Acts 2:45; 4:34-35; Ephesians 5:28-29)</a:t>
            </a:r>
          </a:p>
          <a:p>
            <a:r>
              <a:rPr lang="en-US" sz="2800" b="1" dirty="0"/>
              <a:t>Practicing hospitality… without complaint. </a:t>
            </a:r>
            <a:r>
              <a:rPr lang="en-US" sz="2800" dirty="0"/>
              <a:t>(1 Peter 4:9)</a:t>
            </a:r>
          </a:p>
          <a:p>
            <a:r>
              <a:rPr lang="en-US" sz="2800" b="1" dirty="0"/>
              <a:t>Of the same mind… (1 Corinthians 1:10)</a:t>
            </a:r>
            <a:endParaRPr lang="en-US" sz="2800" dirty="0"/>
          </a:p>
        </p:txBody>
      </p:sp>
    </p:spTree>
    <p:extLst>
      <p:ext uri="{BB962C8B-B14F-4D97-AF65-F5344CB8AC3E}">
        <p14:creationId xmlns:p14="http://schemas.microsoft.com/office/powerpoint/2010/main" val="385848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499-B27E-48E4-F6E5-D98E4411B4C0}"/>
              </a:ext>
            </a:extLst>
          </p:cNvPr>
          <p:cNvSpPr>
            <a:spLocks noGrp="1"/>
          </p:cNvSpPr>
          <p:nvPr>
            <p:ph type="title"/>
          </p:nvPr>
        </p:nvSpPr>
        <p:spPr>
          <a:xfrm>
            <a:off x="700635" y="922096"/>
            <a:ext cx="10691265" cy="873453"/>
          </a:xfrm>
        </p:spPr>
        <p:txBody>
          <a:bodyPr/>
          <a:lstStyle/>
          <a:p>
            <a:r>
              <a:rPr lang="en-US" b="1" dirty="0"/>
              <a:t>Diligent service </a:t>
            </a:r>
            <a:r>
              <a:rPr lang="en-US" sz="3200" dirty="0"/>
              <a:t>(vs. 11)</a:t>
            </a:r>
            <a:endParaRPr lang="en-US" dirty="0"/>
          </a:p>
        </p:txBody>
      </p:sp>
      <p:sp>
        <p:nvSpPr>
          <p:cNvPr id="3" name="Content Placeholder 2">
            <a:extLst>
              <a:ext uri="{FF2B5EF4-FFF2-40B4-BE49-F238E27FC236}">
                <a16:creationId xmlns:a16="http://schemas.microsoft.com/office/drawing/2014/main" id="{01CFC392-9D3D-1756-32F8-BDC90E2081AF}"/>
              </a:ext>
            </a:extLst>
          </p:cNvPr>
          <p:cNvSpPr>
            <a:spLocks noGrp="1"/>
          </p:cNvSpPr>
          <p:nvPr>
            <p:ph idx="1"/>
          </p:nvPr>
        </p:nvSpPr>
        <p:spPr>
          <a:xfrm>
            <a:off x="700635" y="1795549"/>
            <a:ext cx="10691265" cy="4133665"/>
          </a:xfrm>
        </p:spPr>
        <p:txBody>
          <a:bodyPr>
            <a:normAutofit lnSpcReduction="10000"/>
          </a:bodyPr>
          <a:lstStyle/>
          <a:p>
            <a:r>
              <a:rPr lang="en-US" sz="2800" b="1" dirty="0"/>
              <a:t>Not half hearted</a:t>
            </a:r>
          </a:p>
          <a:p>
            <a:pPr lvl="1"/>
            <a:r>
              <a:rPr lang="en-US" sz="2600" dirty="0"/>
              <a:t>Not</a:t>
            </a:r>
            <a:r>
              <a:rPr lang="en-US" sz="2600" b="1" dirty="0"/>
              <a:t> “lagging behind in diligence”. </a:t>
            </a:r>
            <a:r>
              <a:rPr lang="en-US" sz="2600" dirty="0"/>
              <a:t>Energetic because we are engaged and focused</a:t>
            </a:r>
            <a:r>
              <a:rPr lang="en-US" sz="2600" b="1" dirty="0"/>
              <a:t> </a:t>
            </a:r>
            <a:r>
              <a:rPr lang="en-US" sz="2600" dirty="0"/>
              <a:t>and understand the urgency of our spiritual work. (Matthew 25:26; Philippians 3:1, “no trouble”)</a:t>
            </a:r>
          </a:p>
          <a:p>
            <a:r>
              <a:rPr lang="en-US" sz="2800" b="1" dirty="0"/>
              <a:t>Zealous for good works</a:t>
            </a:r>
          </a:p>
          <a:p>
            <a:pPr lvl="1"/>
            <a:r>
              <a:rPr lang="en-US" sz="2600" b="1" dirty="0"/>
              <a:t>“Fervent in spirit”. </a:t>
            </a:r>
            <a:r>
              <a:rPr lang="en-US" sz="2600" dirty="0"/>
              <a:t>To be hot, boiling with heat. (Acts 18:25)</a:t>
            </a:r>
          </a:p>
          <a:p>
            <a:r>
              <a:rPr lang="en-US" sz="2800" b="1" dirty="0"/>
              <a:t>Joy of service</a:t>
            </a:r>
          </a:p>
          <a:p>
            <a:pPr lvl="1"/>
            <a:r>
              <a:rPr lang="en-US" sz="2600" dirty="0"/>
              <a:t>Is it a pleasure to worship and serve the Lord?</a:t>
            </a:r>
          </a:p>
        </p:txBody>
      </p:sp>
    </p:spTree>
    <p:extLst>
      <p:ext uri="{BB962C8B-B14F-4D97-AF65-F5344CB8AC3E}">
        <p14:creationId xmlns:p14="http://schemas.microsoft.com/office/powerpoint/2010/main" val="66461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499-B27E-48E4-F6E5-D98E4411B4C0}"/>
              </a:ext>
            </a:extLst>
          </p:cNvPr>
          <p:cNvSpPr>
            <a:spLocks noGrp="1"/>
          </p:cNvSpPr>
          <p:nvPr>
            <p:ph type="title"/>
          </p:nvPr>
        </p:nvSpPr>
        <p:spPr/>
        <p:txBody>
          <a:bodyPr/>
          <a:lstStyle/>
          <a:p>
            <a:r>
              <a:rPr lang="en-US" b="1" dirty="0"/>
              <a:t>Loving Those who oppose us</a:t>
            </a:r>
            <a:br>
              <a:rPr lang="en-US" dirty="0"/>
            </a:br>
            <a:r>
              <a:rPr lang="en-US" sz="3200" dirty="0"/>
              <a:t>(vs. 14, 17-20)</a:t>
            </a:r>
            <a:endParaRPr lang="en-US" dirty="0"/>
          </a:p>
        </p:txBody>
      </p:sp>
      <p:sp>
        <p:nvSpPr>
          <p:cNvPr id="3" name="Content Placeholder 2">
            <a:extLst>
              <a:ext uri="{FF2B5EF4-FFF2-40B4-BE49-F238E27FC236}">
                <a16:creationId xmlns:a16="http://schemas.microsoft.com/office/drawing/2014/main" id="{01CFC392-9D3D-1756-32F8-BDC90E2081AF}"/>
              </a:ext>
            </a:extLst>
          </p:cNvPr>
          <p:cNvSpPr>
            <a:spLocks noGrp="1"/>
          </p:cNvSpPr>
          <p:nvPr>
            <p:ph idx="1"/>
          </p:nvPr>
        </p:nvSpPr>
        <p:spPr/>
        <p:txBody>
          <a:bodyPr>
            <a:normAutofit/>
          </a:bodyPr>
          <a:lstStyle/>
          <a:p>
            <a:r>
              <a:rPr lang="en-US" sz="2800" b="1" dirty="0"/>
              <a:t>Bless the persecutors. Seek their spiritual well-being, that they might understand - and turn from - the error of their ways. </a:t>
            </a:r>
            <a:br>
              <a:rPr lang="en-US" sz="2800" b="1" dirty="0"/>
            </a:br>
            <a:r>
              <a:rPr lang="en-US" sz="2800" dirty="0"/>
              <a:t>(2 Timothy 2:24-26)</a:t>
            </a:r>
          </a:p>
          <a:p>
            <a:r>
              <a:rPr lang="en-US" sz="2800" b="1" dirty="0"/>
              <a:t>No place for revenge. God will administer justice due. </a:t>
            </a:r>
            <a:br>
              <a:rPr lang="en-US" sz="2800" b="1" dirty="0"/>
            </a:br>
            <a:r>
              <a:rPr lang="en-US" sz="2800" dirty="0"/>
              <a:t>(2 Thessalonians 1:5-12)</a:t>
            </a:r>
          </a:p>
          <a:p>
            <a:r>
              <a:rPr lang="en-US" sz="2800" b="1" dirty="0"/>
              <a:t>That’s what Jesus did for us! </a:t>
            </a:r>
            <a:r>
              <a:rPr lang="en-US" sz="2800" dirty="0"/>
              <a:t>(Romans 5:6-11)</a:t>
            </a:r>
          </a:p>
        </p:txBody>
      </p:sp>
    </p:spTree>
    <p:extLst>
      <p:ext uri="{BB962C8B-B14F-4D97-AF65-F5344CB8AC3E}">
        <p14:creationId xmlns:p14="http://schemas.microsoft.com/office/powerpoint/2010/main" val="108816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499-B27E-48E4-F6E5-D98E4411B4C0}"/>
              </a:ext>
            </a:extLst>
          </p:cNvPr>
          <p:cNvSpPr>
            <a:spLocks noGrp="1"/>
          </p:cNvSpPr>
          <p:nvPr>
            <p:ph type="title"/>
          </p:nvPr>
        </p:nvSpPr>
        <p:spPr/>
        <p:txBody>
          <a:bodyPr/>
          <a:lstStyle/>
          <a:p>
            <a:r>
              <a:rPr lang="en-US" b="1" dirty="0"/>
              <a:t>Overcome evil with Good</a:t>
            </a:r>
            <a:br>
              <a:rPr lang="en-US" dirty="0"/>
            </a:br>
            <a:r>
              <a:rPr lang="en-US" sz="3200" dirty="0"/>
              <a:t>(vs. 21)</a:t>
            </a:r>
            <a:endParaRPr lang="en-US" dirty="0"/>
          </a:p>
        </p:txBody>
      </p:sp>
      <p:sp>
        <p:nvSpPr>
          <p:cNvPr id="3" name="Content Placeholder 2">
            <a:extLst>
              <a:ext uri="{FF2B5EF4-FFF2-40B4-BE49-F238E27FC236}">
                <a16:creationId xmlns:a16="http://schemas.microsoft.com/office/drawing/2014/main" id="{01CFC392-9D3D-1756-32F8-BDC90E2081AF}"/>
              </a:ext>
            </a:extLst>
          </p:cNvPr>
          <p:cNvSpPr>
            <a:spLocks noGrp="1"/>
          </p:cNvSpPr>
          <p:nvPr>
            <p:ph idx="1"/>
          </p:nvPr>
        </p:nvSpPr>
        <p:spPr/>
        <p:txBody>
          <a:bodyPr>
            <a:normAutofit/>
          </a:bodyPr>
          <a:lstStyle/>
          <a:p>
            <a:r>
              <a:rPr lang="en-US" sz="2800" b="1" dirty="0"/>
              <a:t>How we overcome temptation every day.</a:t>
            </a:r>
          </a:p>
          <a:p>
            <a:r>
              <a:rPr lang="en-US" sz="2800" b="1" dirty="0"/>
              <a:t>In the context of dealing with those who oppose us. </a:t>
            </a:r>
          </a:p>
          <a:p>
            <a:r>
              <a:rPr lang="en-US" sz="2800" b="1" dirty="0"/>
              <a:t>The greater the challenge the more good we need to seek.</a:t>
            </a:r>
          </a:p>
        </p:txBody>
      </p:sp>
    </p:spTree>
    <p:extLst>
      <p:ext uri="{BB962C8B-B14F-4D97-AF65-F5344CB8AC3E}">
        <p14:creationId xmlns:p14="http://schemas.microsoft.com/office/powerpoint/2010/main" val="974261242"/>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Chronicle</Template>
  <TotalTime>5918</TotalTime>
  <Words>1323</Words>
  <Application>Microsoft Office PowerPoint</Application>
  <PresentationFormat>Widescreen</PresentationFormat>
  <Paragraphs>94</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Calisto MT</vt:lpstr>
      <vt:lpstr>Helvetica</vt:lpstr>
      <vt:lpstr>Times New Roman</vt:lpstr>
      <vt:lpstr>TimesNewRoman</vt:lpstr>
      <vt:lpstr>Univers Condensed</vt:lpstr>
      <vt:lpstr>ChronicleVTI</vt:lpstr>
      <vt:lpstr>Keys to transformed living in Christ</vt:lpstr>
      <vt:lpstr>The call to be living sacrifices  (Romans 12:1-2)</vt:lpstr>
      <vt:lpstr>Fulfilling our role in the body (vs. 3-8)</vt:lpstr>
      <vt:lpstr>genuine love (vs. 9)</vt:lpstr>
      <vt:lpstr>Abhorrence of evil/Clinging to Good (vs. 9)</vt:lpstr>
      <vt:lpstr>Devotion to our brethren (vs. 10, 13, 16)</vt:lpstr>
      <vt:lpstr>Diligent service (vs. 11)</vt:lpstr>
      <vt:lpstr>Loving Those who oppose us (vs. 14, 17-20)</vt:lpstr>
      <vt:lpstr>Overcome evil with Good (vs. 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 to transformed living in Christ</dc:title>
  <dc:creator>Chris Simmons</dc:creator>
  <cp:lastModifiedBy>Chris Simmons</cp:lastModifiedBy>
  <cp:revision>5</cp:revision>
  <cp:lastPrinted>2022-10-09T20:40:57Z</cp:lastPrinted>
  <dcterms:created xsi:type="dcterms:W3CDTF">2022-10-06T17:50:05Z</dcterms:created>
  <dcterms:modified xsi:type="dcterms:W3CDTF">2022-10-10T20:28:48Z</dcterms:modified>
</cp:coreProperties>
</file>