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0"/>
  </p:notesMasterIdLst>
  <p:sldIdLst>
    <p:sldId id="256" r:id="rId2"/>
    <p:sldId id="280" r:id="rId3"/>
    <p:sldId id="289" r:id="rId4"/>
    <p:sldId id="290" r:id="rId5"/>
    <p:sldId id="291" r:id="rId6"/>
    <p:sldId id="257" r:id="rId7"/>
    <p:sldId id="288" r:id="rId8"/>
    <p:sldId id="292" r:id="rId9"/>
  </p:sldIdLst>
  <p:sldSz cx="9144000" cy="5143500" type="screen16x9"/>
  <p:notesSz cx="7102475" cy="9388475"/>
  <p:embeddedFontLst>
    <p:embeddedFont>
      <p:font typeface="Roboto" panose="02000000000000000000" pitchFamily="2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295" autoAdjust="0"/>
  </p:normalViewPr>
  <p:slideViewPr>
    <p:cSldViewPr snapToGrid="0">
      <p:cViewPr varScale="1">
        <p:scale>
          <a:sx n="72" d="100"/>
          <a:sy n="72" d="100"/>
        </p:scale>
        <p:origin x="12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06f77e0e56_0_6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43" name="Google Shape;43;g106f77e0e5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06f77e0e56_0_1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49" name="Google Shape;49;g106f77e0e5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1549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06f77e0e56_0_1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49" name="Google Shape;49;g106f77e0e5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7286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06f77e0e56_0_1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r>
              <a:rPr lang="en-US" dirty="0"/>
              <a:t>Sober - of sound mind, possessing sanity, self-controlled</a:t>
            </a:r>
          </a:p>
          <a:p>
            <a:pPr marL="0" indent="0">
              <a:buNone/>
            </a:pPr>
            <a:r>
              <a:rPr lang="en-US" dirty="0"/>
              <a:t>Note that even Paul’s enemies noted his work in persuading people to become Christians (18:13; 19:26)</a:t>
            </a:r>
            <a:endParaRPr dirty="0"/>
          </a:p>
        </p:txBody>
      </p:sp>
      <p:sp>
        <p:nvSpPr>
          <p:cNvPr id="49" name="Google Shape;49;g106f77e0e5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1679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06f77e0e56_0_1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r>
              <a:rPr lang="en-US" dirty="0"/>
              <a:t>Sober - of sound mind, possessing sanity, self-controlled</a:t>
            </a:r>
          </a:p>
          <a:p>
            <a:pPr marL="0" indent="0">
              <a:buNone/>
            </a:pPr>
            <a:r>
              <a:rPr lang="en-US" dirty="0"/>
              <a:t>Note that even Paul’s enemies noted his work in persuading people to become Christians (18:13; 19:26)</a:t>
            </a:r>
            <a:endParaRPr dirty="0"/>
          </a:p>
        </p:txBody>
      </p:sp>
      <p:sp>
        <p:nvSpPr>
          <p:cNvPr id="49" name="Google Shape;49;g106f77e0e5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4843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06f77e0e56_0_1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49" name="Google Shape;49;g106f77e0e5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06f77e0e56_0_1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49" name="Google Shape;49;g106f77e0e5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4945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06f77e0e56_0_1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49" name="Google Shape;49;g106f77e0e5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5369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>
            <a:spLocks noGrp="1"/>
          </p:cNvSpPr>
          <p:nvPr>
            <p:ph type="pic" idx="2"/>
          </p:nvPr>
        </p:nvSpPr>
        <p:spPr>
          <a:xfrm>
            <a:off x="4462150" y="0"/>
            <a:ext cx="46821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4350" y="1581925"/>
            <a:ext cx="3467400" cy="207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  <a:defRPr sz="4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chemeClr val="accent3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4423391" y="0"/>
            <a:ext cx="47208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4997350" y="495300"/>
            <a:ext cx="3291300" cy="207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  <a:defRPr sz="4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5" name="Google Shape;15;p3"/>
          <p:cNvSpPr>
            <a:spLocks noGrp="1"/>
          </p:cNvSpPr>
          <p:nvPr>
            <p:ph type="pic" idx="2"/>
          </p:nvPr>
        </p:nvSpPr>
        <p:spPr>
          <a:xfrm>
            <a:off x="523825" y="523875"/>
            <a:ext cx="3428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4997400" y="3562350"/>
            <a:ext cx="3291300" cy="1066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rtl="0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rtl="0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rtl="0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rtl="0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rtl="0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rtl="0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rtl="0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rtl="0">
              <a:spcBef>
                <a:spcPts val="800"/>
              </a:spcBef>
              <a:spcAft>
                <a:spcPts val="80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chemeClr val="lt2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>
            <a:off x="514350" y="514350"/>
            <a:ext cx="8115300" cy="411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943225" y="3714375"/>
            <a:ext cx="5312700" cy="609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42900" algn="r" rtl="0"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algn="r" rtl="0"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algn="r" rtl="0"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r" rtl="0"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algn="r" rtl="0"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algn="r" rtl="0"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algn="r" rtl="0"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algn="r" rtl="0">
              <a:spcBef>
                <a:spcPts val="800"/>
              </a:spcBef>
              <a:spcAft>
                <a:spcPts val="8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ctrTitle"/>
          </p:nvPr>
        </p:nvSpPr>
        <p:spPr>
          <a:xfrm>
            <a:off x="888075" y="846450"/>
            <a:ext cx="7368000" cy="2078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solidFill>
          <a:schemeClr val="accent3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514350" y="509600"/>
            <a:ext cx="7966200" cy="585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514350" y="2749975"/>
            <a:ext cx="8115300" cy="1884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655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 rtl="0">
              <a:spcBef>
                <a:spcPts val="80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 rtl="0">
              <a:spcBef>
                <a:spcPts val="80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 rtl="0">
              <a:spcBef>
                <a:spcPts val="800"/>
              </a:spcBef>
              <a:spcAft>
                <a:spcPts val="80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bg>
      <p:bgPr>
        <a:solidFill>
          <a:schemeClr val="accent3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514350" y="509600"/>
            <a:ext cx="7966200" cy="585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514350" y="2749975"/>
            <a:ext cx="3589200" cy="1884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655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 rtl="0">
              <a:spcBef>
                <a:spcPts val="80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 rtl="0">
              <a:spcBef>
                <a:spcPts val="80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 rtl="0">
              <a:spcBef>
                <a:spcPts val="800"/>
              </a:spcBef>
              <a:spcAft>
                <a:spcPts val="80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2"/>
          </p:nvPr>
        </p:nvSpPr>
        <p:spPr>
          <a:xfrm>
            <a:off x="5040470" y="2749975"/>
            <a:ext cx="3589200" cy="1884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655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 rtl="0">
              <a:spcBef>
                <a:spcPts val="80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 rtl="0">
              <a:spcBef>
                <a:spcPts val="80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 rtl="0">
              <a:spcBef>
                <a:spcPts val="800"/>
              </a:spcBef>
              <a:spcAft>
                <a:spcPts val="80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bg>
      <p:bgPr>
        <a:solidFill>
          <a:schemeClr val="accent3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514350" y="509600"/>
            <a:ext cx="7966200" cy="585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514350" y="2749975"/>
            <a:ext cx="2304000" cy="1884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655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 rtl="0">
              <a:spcBef>
                <a:spcPts val="80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 rtl="0">
              <a:spcBef>
                <a:spcPts val="80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 rtl="0">
              <a:spcBef>
                <a:spcPts val="800"/>
              </a:spcBef>
              <a:spcAft>
                <a:spcPts val="80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3419963" y="2749975"/>
            <a:ext cx="2304000" cy="1884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655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 rtl="0">
              <a:spcBef>
                <a:spcPts val="80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 rtl="0">
              <a:spcBef>
                <a:spcPts val="80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 rtl="0">
              <a:spcBef>
                <a:spcPts val="800"/>
              </a:spcBef>
              <a:spcAft>
                <a:spcPts val="80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3"/>
          </p:nvPr>
        </p:nvSpPr>
        <p:spPr>
          <a:xfrm>
            <a:off x="6325563" y="2749975"/>
            <a:ext cx="2304000" cy="1884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655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 rtl="0">
              <a:spcBef>
                <a:spcPts val="80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 rtl="0">
              <a:spcBef>
                <a:spcPts val="80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 rtl="0">
              <a:spcBef>
                <a:spcPts val="80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 rtl="0">
              <a:spcBef>
                <a:spcPts val="80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 rtl="0">
              <a:spcBef>
                <a:spcPts val="800"/>
              </a:spcBef>
              <a:spcAft>
                <a:spcPts val="80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/>
          <p:nvPr/>
        </p:nvSpPr>
        <p:spPr>
          <a:xfrm>
            <a:off x="-9" y="0"/>
            <a:ext cx="47208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ctrTitle"/>
          </p:nvPr>
        </p:nvSpPr>
        <p:spPr>
          <a:xfrm>
            <a:off x="573950" y="1532700"/>
            <a:ext cx="3291300" cy="207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  <a:defRPr sz="4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37" name="Google Shape;37;p8"/>
          <p:cNvSpPr>
            <a:spLocks noGrp="1"/>
          </p:cNvSpPr>
          <p:nvPr>
            <p:ph type="pic" idx="2"/>
          </p:nvPr>
        </p:nvSpPr>
        <p:spPr>
          <a:xfrm>
            <a:off x="5244625" y="523875"/>
            <a:ext cx="3428400" cy="41148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855300" y="4406300"/>
            <a:ext cx="7433400" cy="519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ctr" rtl="0">
              <a:spcBef>
                <a:spcPts val="0"/>
              </a:spcBef>
              <a:spcAft>
                <a:spcPts val="800"/>
              </a:spcAft>
              <a:buSzPts val="18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5300" y="836000"/>
            <a:ext cx="74334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None/>
              <a:defRPr sz="3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None/>
              <a:defRPr sz="3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None/>
              <a:defRPr sz="3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None/>
              <a:defRPr sz="3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None/>
              <a:defRPr sz="3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None/>
              <a:defRPr sz="3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None/>
              <a:defRPr sz="3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None/>
              <a:defRPr sz="3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None/>
              <a:defRPr sz="3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5300" y="1353947"/>
            <a:ext cx="7433400" cy="30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Char char="●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Char char="○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81000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Char char="■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81000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Char char="●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81000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Char char="○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81000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Char char="■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81000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Char char="●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81000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Char char="○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81000" rtl="0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400"/>
              <a:buFont typeface="Roboto"/>
              <a:buChar char="■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/>
        </p:nvSpPr>
        <p:spPr>
          <a:xfrm>
            <a:off x="514349" y="1581932"/>
            <a:ext cx="5184085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 b="1" i="0" u="none" strike="noStrike" cap="none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Be Imitators Of Me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  <a:latin typeface="Roboto"/>
                <a:ea typeface="Roboto"/>
                <a:sym typeface="Roboto"/>
              </a:rPr>
              <a:t>1 Corinthians 11:1</a:t>
            </a:r>
            <a:endParaRPr sz="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/>
        </p:nvSpPr>
        <p:spPr>
          <a:xfrm>
            <a:off x="514349" y="509588"/>
            <a:ext cx="7648989" cy="538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How &amp; Why Should We “Imitate” Paul?</a:t>
            </a:r>
            <a:endParaRPr sz="700" dirty="0">
              <a:solidFill>
                <a:schemeClr val="dk1"/>
              </a:solidFill>
            </a:endParaRPr>
          </a:p>
        </p:txBody>
      </p:sp>
      <p:sp>
        <p:nvSpPr>
          <p:cNvPr id="52" name="Google Shape;52;p12"/>
          <p:cNvSpPr txBox="1"/>
          <p:nvPr/>
        </p:nvSpPr>
        <p:spPr>
          <a:xfrm>
            <a:off x="514349" y="1064131"/>
            <a:ext cx="8115299" cy="3801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0" marR="0" lvl="1" algn="l" rtl="0">
              <a:spcAft>
                <a:spcPts val="600"/>
              </a:spcAft>
              <a:buClr>
                <a:schemeClr val="dk1"/>
              </a:buClr>
              <a:buSzPts val="1200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That’s only part of the verse… </a:t>
            </a:r>
          </a:p>
          <a:p>
            <a:pPr marL="127000" marR="0" lvl="1" algn="l" rtl="0">
              <a:spcAft>
                <a:spcPts val="600"/>
              </a:spcAft>
              <a:buClr>
                <a:schemeClr val="dk1"/>
              </a:buClr>
              <a:buSzPts val="1200"/>
            </a:pPr>
            <a:r>
              <a:rPr lang="en-US" sz="2800" b="1" dirty="0">
                <a:solidFill>
                  <a:schemeClr val="dk1"/>
                </a:solidFill>
                <a:latin typeface="Roboto"/>
                <a:ea typeface="Roboto"/>
                <a:sym typeface="Roboto"/>
              </a:rPr>
              <a:t>… “</a:t>
            </a:r>
            <a:r>
              <a:rPr lang="en-US" sz="2800" b="1" i="1" dirty="0">
                <a:solidFill>
                  <a:schemeClr val="dk1"/>
                </a:solidFill>
                <a:latin typeface="Roboto"/>
                <a:ea typeface="Roboto"/>
                <a:sym typeface="Roboto"/>
              </a:rPr>
              <a:t>Just as I also am of Christ</a:t>
            </a:r>
            <a:r>
              <a:rPr lang="en-US" sz="2800" b="1" dirty="0">
                <a:solidFill>
                  <a:schemeClr val="dk1"/>
                </a:solidFill>
                <a:latin typeface="Roboto"/>
                <a:ea typeface="Roboto"/>
                <a:sym typeface="Roboto"/>
              </a:rPr>
              <a:t>.”</a:t>
            </a:r>
          </a:p>
          <a:p>
            <a:pPr marL="127000" marR="0" lvl="1" algn="l" rtl="0">
              <a:spcAft>
                <a:spcPts val="600"/>
              </a:spcAft>
              <a:buClr>
                <a:schemeClr val="dk1"/>
              </a:buClr>
              <a:buSzPts val="1200"/>
            </a:pPr>
            <a:r>
              <a:rPr lang="en-US" sz="2800" b="1" dirty="0">
                <a:solidFill>
                  <a:schemeClr val="dk1"/>
                </a:solidFill>
                <a:latin typeface="Roboto"/>
                <a:ea typeface="Roboto"/>
                <a:sym typeface="Roboto"/>
              </a:rPr>
              <a:t>We must know how to imitate Jesus and walk in His steps. </a:t>
            </a:r>
            <a:r>
              <a:rPr lang="en-US" sz="1800" dirty="0">
                <a:solidFill>
                  <a:schemeClr val="dk1"/>
                </a:solidFill>
                <a:latin typeface="Roboto"/>
                <a:ea typeface="Roboto"/>
                <a:sym typeface="Roboto"/>
              </a:rPr>
              <a:t>(1 Peter 2:21)</a:t>
            </a:r>
          </a:p>
          <a:p>
            <a:pPr marL="127000" marR="0" lvl="1" algn="l" rtl="0">
              <a:buClr>
                <a:schemeClr val="dk1"/>
              </a:buClr>
              <a:buSzPts val="1200"/>
            </a:pPr>
            <a:r>
              <a:rPr lang="en-US" sz="2800" b="1" dirty="0">
                <a:solidFill>
                  <a:schemeClr val="dk1"/>
                </a:solidFill>
              </a:rPr>
              <a:t>Paul always pointed to Christ as our standard</a:t>
            </a:r>
            <a:r>
              <a:rPr lang="en-US" sz="2800" dirty="0">
                <a:solidFill>
                  <a:schemeClr val="dk1"/>
                </a:solidFill>
              </a:rPr>
              <a:t>. </a:t>
            </a:r>
            <a:r>
              <a:rPr lang="en-US" sz="1800" dirty="0">
                <a:solidFill>
                  <a:schemeClr val="dk1"/>
                </a:solidFill>
              </a:rPr>
              <a:t>(Galatians 4:19; Ephesians 4:13)</a:t>
            </a:r>
          </a:p>
          <a:p>
            <a:pPr marL="127000" marR="0" lvl="1" algn="l" rtl="0">
              <a:buClr>
                <a:schemeClr val="dk1"/>
              </a:buClr>
              <a:buSzPts val="1200"/>
            </a:pPr>
            <a:r>
              <a:rPr lang="en-US" sz="2800" b="1" dirty="0">
                <a:solidFill>
                  <a:schemeClr val="dk1"/>
                </a:solidFill>
              </a:rPr>
              <a:t>Who should imitate Paul? Are there double standards? </a:t>
            </a:r>
            <a:r>
              <a:rPr lang="en-US" sz="2400" dirty="0">
                <a:solidFill>
                  <a:schemeClr val="dk1"/>
                </a:solidFill>
              </a:rPr>
              <a:t>For apostles… elders… preachers? </a:t>
            </a:r>
            <a:br>
              <a:rPr lang="en-US" sz="2400" dirty="0">
                <a:solidFill>
                  <a:schemeClr val="dk1"/>
                </a:solidFill>
              </a:rPr>
            </a:br>
            <a:r>
              <a:rPr lang="en-US" sz="1800" dirty="0">
                <a:solidFill>
                  <a:schemeClr val="dk1"/>
                </a:solidFill>
              </a:rPr>
              <a:t>(2 Timothy 2:20-26)</a:t>
            </a:r>
            <a:endParaRPr lang="en-US" sz="2400" dirty="0">
              <a:solidFill>
                <a:schemeClr val="dk1"/>
              </a:solidFill>
            </a:endParaRPr>
          </a:p>
        </p:txBody>
      </p:sp>
      <p:cxnSp>
        <p:nvCxnSpPr>
          <p:cNvPr id="58" name="Google Shape;58;p12"/>
          <p:cNvCxnSpPr/>
          <p:nvPr/>
        </p:nvCxnSpPr>
        <p:spPr>
          <a:xfrm>
            <a:off x="514350" y="1064131"/>
            <a:ext cx="8115300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2"/>
          <p:cNvCxnSpPr/>
          <p:nvPr/>
        </p:nvCxnSpPr>
        <p:spPr>
          <a:xfrm>
            <a:off x="514350" y="4799223"/>
            <a:ext cx="8115300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03961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/>
        </p:nvSpPr>
        <p:spPr>
          <a:xfrm>
            <a:off x="514349" y="509588"/>
            <a:ext cx="7648989" cy="538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“</a:t>
            </a:r>
            <a:r>
              <a:rPr lang="en" sz="3500" b="1" i="1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Become Such As I Am!</a:t>
            </a:r>
            <a:r>
              <a:rPr lang="en" sz="35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”</a:t>
            </a:r>
            <a:endParaRPr sz="700" dirty="0">
              <a:solidFill>
                <a:schemeClr val="dk1"/>
              </a:solidFill>
            </a:endParaRPr>
          </a:p>
        </p:txBody>
      </p:sp>
      <p:sp>
        <p:nvSpPr>
          <p:cNvPr id="52" name="Google Shape;52;p12"/>
          <p:cNvSpPr txBox="1"/>
          <p:nvPr/>
        </p:nvSpPr>
        <p:spPr>
          <a:xfrm>
            <a:off x="514350" y="1079875"/>
            <a:ext cx="8510380" cy="4693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0" marR="0" lvl="1" algn="l" rtl="0">
              <a:spcAft>
                <a:spcPts val="600"/>
              </a:spcAft>
              <a:buClr>
                <a:schemeClr val="dk1"/>
              </a:buClr>
              <a:buSzPts val="1200"/>
            </a:pPr>
            <a:r>
              <a:rPr lang="en-US" sz="3200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Paul pleads with his brethren to 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“</a:t>
            </a:r>
            <a:r>
              <a:rPr lang="en-US" sz="3200" b="1" i="1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become as I am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” </a:t>
            </a:r>
            <a:r>
              <a:rPr lang="en-US" sz="2000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(Galatians 4:12).  </a:t>
            </a:r>
            <a:r>
              <a:rPr lang="en-US" sz="2800" dirty="0">
                <a:solidFill>
                  <a:schemeClr val="dk1"/>
                </a:solidFill>
              </a:rPr>
              <a:t>What does that mean?</a:t>
            </a:r>
          </a:p>
          <a:p>
            <a:pPr marL="469900" marR="0" lvl="1" indent="-342900" algn="l" rtl="0">
              <a:spcAft>
                <a:spcPts val="60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A </a:t>
            </a:r>
            <a:r>
              <a:rPr lang="en-US" sz="2800" b="1" dirty="0">
                <a:solidFill>
                  <a:schemeClr val="dk1"/>
                </a:solidFill>
              </a:rPr>
              <a:t>child of God </a:t>
            </a:r>
            <a:r>
              <a:rPr lang="en-US" sz="2800" dirty="0">
                <a:solidFill>
                  <a:schemeClr val="dk1"/>
                </a:solidFill>
              </a:rPr>
              <a:t>who is </a:t>
            </a:r>
            <a:r>
              <a:rPr lang="en-US" sz="2800" b="1" dirty="0">
                <a:solidFill>
                  <a:schemeClr val="dk1"/>
                </a:solidFill>
              </a:rPr>
              <a:t>free from the bondage of sin</a:t>
            </a:r>
            <a:r>
              <a:rPr lang="en-US" sz="2800" dirty="0">
                <a:solidFill>
                  <a:schemeClr val="dk1"/>
                </a:solidFill>
              </a:rPr>
              <a:t>. </a:t>
            </a:r>
            <a:r>
              <a:rPr lang="en-US" sz="2000" dirty="0">
                <a:solidFill>
                  <a:schemeClr val="dk1"/>
                </a:solidFill>
              </a:rPr>
              <a:t>(Galatians 4:4-7)</a:t>
            </a:r>
          </a:p>
          <a:p>
            <a:pPr marL="469900" marR="0" lvl="1" indent="-342900" algn="l" rtl="0">
              <a:spcAft>
                <a:spcPts val="60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One who </a:t>
            </a:r>
            <a:r>
              <a:rPr lang="en-US" sz="2800" b="1" dirty="0">
                <a:solidFill>
                  <a:schemeClr val="dk1"/>
                </a:solidFill>
              </a:rPr>
              <a:t>doesn’t turn back</a:t>
            </a:r>
            <a:r>
              <a:rPr lang="en-US" sz="2800" dirty="0">
                <a:solidFill>
                  <a:schemeClr val="dk1"/>
                </a:solidFill>
              </a:rPr>
              <a:t>. </a:t>
            </a:r>
            <a:r>
              <a:rPr lang="en-US" sz="2000" dirty="0">
                <a:solidFill>
                  <a:schemeClr val="dk1"/>
                </a:solidFill>
              </a:rPr>
              <a:t>(Galatians 4:8-11)</a:t>
            </a:r>
          </a:p>
          <a:p>
            <a:pPr marL="469900" marR="0" lvl="1" indent="-342900" algn="l" rtl="0">
              <a:spcAft>
                <a:spcPts val="60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One who </a:t>
            </a:r>
            <a:r>
              <a:rPr lang="en-US" sz="2800" b="1" dirty="0">
                <a:solidFill>
                  <a:schemeClr val="dk1"/>
                </a:solidFill>
              </a:rPr>
              <a:t>speaks the truth in love</a:t>
            </a:r>
            <a:r>
              <a:rPr lang="en-US" sz="2800" dirty="0">
                <a:solidFill>
                  <a:schemeClr val="dk1"/>
                </a:solidFill>
              </a:rPr>
              <a:t>. </a:t>
            </a:r>
            <a:r>
              <a:rPr lang="en-US" sz="2000" dirty="0">
                <a:solidFill>
                  <a:schemeClr val="dk1"/>
                </a:solidFill>
              </a:rPr>
              <a:t>(Galatians 4:16)</a:t>
            </a:r>
          </a:p>
          <a:p>
            <a:pPr marL="469900" marR="0" lvl="1" indent="-342900" algn="l" rtl="0">
              <a:spcAft>
                <a:spcPts val="60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One who </a:t>
            </a:r>
            <a:r>
              <a:rPr lang="en-US" sz="2800" b="1" dirty="0">
                <a:solidFill>
                  <a:schemeClr val="dk1"/>
                </a:solidFill>
              </a:rPr>
              <a:t>walks by the Spirit</a:t>
            </a:r>
            <a:r>
              <a:rPr lang="en-US" sz="2800" dirty="0">
                <a:solidFill>
                  <a:schemeClr val="dk1"/>
                </a:solidFill>
              </a:rPr>
              <a:t> &amp; not the flesh. </a:t>
            </a:r>
            <a:r>
              <a:rPr lang="en-US" sz="2000" dirty="0">
                <a:solidFill>
                  <a:schemeClr val="dk1"/>
                </a:solidFill>
              </a:rPr>
              <a:t>(Galatians 5 &amp; 6)</a:t>
            </a:r>
            <a:endParaRPr lang="en-US" sz="2800" dirty="0">
              <a:solidFill>
                <a:schemeClr val="dk1"/>
              </a:solidFill>
            </a:endParaRPr>
          </a:p>
          <a:p>
            <a:pPr marL="469900" marR="0" lvl="1" indent="-342900" algn="l" rtl="0">
              <a:spcAft>
                <a:spcPts val="60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dk1"/>
              </a:solidFill>
            </a:endParaRPr>
          </a:p>
          <a:p>
            <a:pPr marL="469900" marR="0" lvl="1" indent="-342900" algn="l" rtl="0">
              <a:spcAft>
                <a:spcPts val="60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dk1"/>
              </a:solidFill>
            </a:endParaRPr>
          </a:p>
        </p:txBody>
      </p:sp>
      <p:cxnSp>
        <p:nvCxnSpPr>
          <p:cNvPr id="58" name="Google Shape;58;p12"/>
          <p:cNvCxnSpPr/>
          <p:nvPr/>
        </p:nvCxnSpPr>
        <p:spPr>
          <a:xfrm>
            <a:off x="514350" y="1064131"/>
            <a:ext cx="8115300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2"/>
          <p:cNvCxnSpPr/>
          <p:nvPr/>
        </p:nvCxnSpPr>
        <p:spPr>
          <a:xfrm>
            <a:off x="514350" y="4799223"/>
            <a:ext cx="8115300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72579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/>
        </p:nvSpPr>
        <p:spPr>
          <a:xfrm>
            <a:off x="514349" y="509588"/>
            <a:ext cx="7648989" cy="538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“</a:t>
            </a:r>
            <a:r>
              <a:rPr lang="en" sz="3500" b="1" i="1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Become Such As I Am!</a:t>
            </a:r>
            <a:r>
              <a:rPr lang="en" sz="35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”</a:t>
            </a:r>
            <a:endParaRPr sz="700" dirty="0">
              <a:solidFill>
                <a:schemeClr val="dk1"/>
              </a:solidFill>
            </a:endParaRPr>
          </a:p>
        </p:txBody>
      </p:sp>
      <p:sp>
        <p:nvSpPr>
          <p:cNvPr id="52" name="Google Shape;52;p12"/>
          <p:cNvSpPr txBox="1"/>
          <p:nvPr/>
        </p:nvSpPr>
        <p:spPr>
          <a:xfrm>
            <a:off x="514350" y="1079875"/>
            <a:ext cx="8629649" cy="3077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0" marR="0" lvl="1" algn="l" rtl="0">
              <a:spcAft>
                <a:spcPts val="600"/>
              </a:spcAft>
              <a:buClr>
                <a:schemeClr val="dk1"/>
              </a:buClr>
              <a:buSzPts val="1200"/>
            </a:pPr>
            <a:r>
              <a:rPr lang="en-US" sz="3200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Paul’s wish is that</a:t>
            </a:r>
            <a:r>
              <a:rPr lang="en-US" sz="3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we 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“</a:t>
            </a:r>
            <a:r>
              <a:rPr lang="en-US" sz="3200" b="1" i="1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become</a:t>
            </a:r>
            <a:r>
              <a:rPr lang="en-US" sz="3200" b="1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3200" b="1" i="1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such as I am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” </a:t>
            </a:r>
            <a:r>
              <a:rPr lang="en-US" sz="2000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(Acts 26:29). </a:t>
            </a:r>
            <a:endParaRPr lang="en-US" sz="3200" i="0" u="none" strike="noStrike" cap="none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69900" marR="0" lvl="1" indent="-342900" algn="l" rtl="0">
              <a:spcAft>
                <a:spcPts val="60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Someone who is </a:t>
            </a:r>
            <a:r>
              <a:rPr lang="en-US" sz="2800" b="1" i="1" dirty="0">
                <a:solidFill>
                  <a:schemeClr val="dk1"/>
                </a:solidFill>
              </a:rPr>
              <a:t>“sober-minded”. </a:t>
            </a:r>
            <a:r>
              <a:rPr lang="en-US" sz="2000" dirty="0">
                <a:solidFill>
                  <a:schemeClr val="dk1"/>
                </a:solidFill>
              </a:rPr>
              <a:t>(Acts 26:25; </a:t>
            </a:r>
            <a:br>
              <a:rPr lang="en-US" sz="2000" dirty="0">
                <a:solidFill>
                  <a:schemeClr val="dk1"/>
                </a:solidFill>
              </a:rPr>
            </a:br>
            <a:r>
              <a:rPr lang="en-US" sz="2000" dirty="0">
                <a:solidFill>
                  <a:schemeClr val="dk1"/>
                </a:solidFill>
              </a:rPr>
              <a:t>cf., Luke 8:35)</a:t>
            </a:r>
            <a:endParaRPr lang="en-US" sz="2800" dirty="0">
              <a:solidFill>
                <a:schemeClr val="dk1"/>
              </a:solidFill>
            </a:endParaRPr>
          </a:p>
          <a:p>
            <a:pPr marL="469900" marR="0" lvl="1" indent="-342900" algn="l" rtl="0">
              <a:spcAft>
                <a:spcPts val="60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</a:rPr>
              <a:t>Someone who has been </a:t>
            </a:r>
            <a:r>
              <a:rPr lang="en-US" sz="2800" b="1" dirty="0">
                <a:solidFill>
                  <a:schemeClr val="dk1"/>
                </a:solidFill>
              </a:rPr>
              <a:t>persuaded by the evidence</a:t>
            </a:r>
            <a:r>
              <a:rPr lang="en-US" sz="2800" dirty="0">
                <a:solidFill>
                  <a:schemeClr val="dk1"/>
                </a:solidFill>
              </a:rPr>
              <a:t>. </a:t>
            </a:r>
            <a:r>
              <a:rPr lang="en-US" sz="2000" dirty="0">
                <a:solidFill>
                  <a:schemeClr val="dk1"/>
                </a:solidFill>
              </a:rPr>
              <a:t>(Acts 26:26-28; Acts 17:1-4; 2 Corinthians 5:11)</a:t>
            </a:r>
            <a:endParaRPr lang="en-US" sz="2800" dirty="0">
              <a:solidFill>
                <a:schemeClr val="dk1"/>
              </a:solidFill>
            </a:endParaRPr>
          </a:p>
          <a:p>
            <a:pPr marL="469900" marR="0" lvl="1" indent="-342900" algn="l" rtl="0">
              <a:spcAft>
                <a:spcPts val="60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dk1"/>
              </a:solidFill>
            </a:endParaRPr>
          </a:p>
        </p:txBody>
      </p:sp>
      <p:cxnSp>
        <p:nvCxnSpPr>
          <p:cNvPr id="58" name="Google Shape;58;p12"/>
          <p:cNvCxnSpPr/>
          <p:nvPr/>
        </p:nvCxnSpPr>
        <p:spPr>
          <a:xfrm>
            <a:off x="514350" y="1064131"/>
            <a:ext cx="8115300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2"/>
          <p:cNvCxnSpPr/>
          <p:nvPr/>
        </p:nvCxnSpPr>
        <p:spPr>
          <a:xfrm>
            <a:off x="514350" y="4799223"/>
            <a:ext cx="8115300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68158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/>
        </p:nvSpPr>
        <p:spPr>
          <a:xfrm>
            <a:off x="514349" y="509588"/>
            <a:ext cx="7648989" cy="538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“</a:t>
            </a:r>
            <a:r>
              <a:rPr lang="en" sz="3500" b="1" i="1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Become Such As I Am!</a:t>
            </a:r>
            <a:r>
              <a:rPr lang="en" sz="35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”</a:t>
            </a:r>
            <a:endParaRPr sz="700" dirty="0">
              <a:solidFill>
                <a:schemeClr val="dk1"/>
              </a:solidFill>
            </a:endParaRPr>
          </a:p>
        </p:txBody>
      </p:sp>
      <p:sp>
        <p:nvSpPr>
          <p:cNvPr id="52" name="Google Shape;52;p12"/>
          <p:cNvSpPr txBox="1"/>
          <p:nvPr/>
        </p:nvSpPr>
        <p:spPr>
          <a:xfrm>
            <a:off x="514350" y="1079875"/>
            <a:ext cx="8629649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0" marR="0" lvl="1" algn="l" rtl="0">
              <a:spcAft>
                <a:spcPts val="600"/>
              </a:spcAft>
              <a:buClr>
                <a:schemeClr val="dk1"/>
              </a:buClr>
              <a:buSzPts val="1200"/>
            </a:pPr>
            <a:r>
              <a:rPr lang="en-US" sz="2800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To “</a:t>
            </a:r>
            <a:r>
              <a:rPr lang="en-US" sz="2800" b="1" i="1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become as I am</a:t>
            </a:r>
            <a:r>
              <a:rPr lang="en-US" sz="2800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”, we must:</a:t>
            </a:r>
          </a:p>
          <a:p>
            <a:pPr marL="463550" marR="0" lvl="1" indent="-336550" algn="l" rtl="0">
              <a:spcAft>
                <a:spcPts val="60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dk1"/>
                </a:solidFill>
                <a:latin typeface="Roboto"/>
                <a:ea typeface="Roboto"/>
                <a:sym typeface="Roboto"/>
              </a:rPr>
              <a:t>Think</a:t>
            </a:r>
            <a:r>
              <a:rPr lang="en-US" sz="2400" dirty="0">
                <a:solidFill>
                  <a:schemeClr val="dk1"/>
                </a:solidFill>
                <a:latin typeface="Roboto"/>
                <a:ea typeface="Roboto"/>
                <a:sym typeface="Roboto"/>
              </a:rPr>
              <a:t> as he thought. </a:t>
            </a:r>
            <a:r>
              <a:rPr lang="en-US" sz="1800" dirty="0">
                <a:solidFill>
                  <a:schemeClr val="dk1"/>
                </a:solidFill>
                <a:latin typeface="Roboto"/>
                <a:ea typeface="Roboto"/>
                <a:sym typeface="Roboto"/>
              </a:rPr>
              <a:t>(Philippians 4:8; Romans 12:3; 2 Corinthians 10:5)</a:t>
            </a:r>
          </a:p>
          <a:p>
            <a:pPr marL="469900" marR="0" lvl="1" indent="-342900" algn="l" rtl="0">
              <a:spcAft>
                <a:spcPts val="60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dk1"/>
                </a:solidFill>
                <a:latin typeface="Roboto"/>
                <a:ea typeface="Roboto"/>
                <a:sym typeface="Roboto"/>
              </a:rPr>
              <a:t>Sacrifice</a:t>
            </a:r>
            <a:r>
              <a:rPr lang="en-US" sz="2400" dirty="0">
                <a:solidFill>
                  <a:schemeClr val="dk1"/>
                </a:solidFill>
                <a:latin typeface="Roboto"/>
                <a:ea typeface="Roboto"/>
                <a:sym typeface="Roboto"/>
              </a:rPr>
              <a:t> as he sacrificed. </a:t>
            </a:r>
            <a:r>
              <a:rPr lang="en-US" sz="1800" dirty="0">
                <a:solidFill>
                  <a:schemeClr val="dk1"/>
                </a:solidFill>
                <a:latin typeface="Roboto"/>
                <a:ea typeface="Roboto"/>
                <a:sym typeface="Roboto"/>
              </a:rPr>
              <a:t>(Galatians 2:20; Phil. 2:17; 2 Cor. 12:15)</a:t>
            </a:r>
          </a:p>
          <a:p>
            <a:pPr marL="469900" marR="0" lvl="1" indent="-342900" algn="l" rtl="0">
              <a:spcAft>
                <a:spcPts val="60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dk1"/>
                </a:solidFill>
                <a:latin typeface="Roboto"/>
                <a:ea typeface="Roboto"/>
                <a:sym typeface="Roboto"/>
              </a:rPr>
              <a:t>Teach</a:t>
            </a:r>
            <a:r>
              <a:rPr lang="en-US" sz="2400" dirty="0">
                <a:solidFill>
                  <a:schemeClr val="dk1"/>
                </a:solidFill>
                <a:latin typeface="Roboto"/>
                <a:ea typeface="Roboto"/>
                <a:sym typeface="Roboto"/>
              </a:rPr>
              <a:t> as he taught</a:t>
            </a:r>
            <a:r>
              <a:rPr lang="en-US" sz="2400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sym typeface="Roboto"/>
              </a:rPr>
              <a:t>. </a:t>
            </a:r>
            <a:r>
              <a:rPr lang="en-US" sz="1800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sym typeface="Roboto"/>
              </a:rPr>
              <a:t>(1 Corinthians 4:17; Acts 20:20, 27)</a:t>
            </a:r>
            <a:endParaRPr lang="en-US" sz="1800" dirty="0">
              <a:solidFill>
                <a:schemeClr val="dk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469900" marR="0" lvl="1" indent="-342900" algn="l" rtl="0">
              <a:spcAft>
                <a:spcPts val="60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dk1"/>
                </a:solidFill>
              </a:rPr>
              <a:t>Believe</a:t>
            </a:r>
            <a:r>
              <a:rPr lang="en-US" sz="2400" dirty="0">
                <a:solidFill>
                  <a:schemeClr val="dk1"/>
                </a:solidFill>
              </a:rPr>
              <a:t> as he believed. </a:t>
            </a:r>
            <a:r>
              <a:rPr lang="en-US" sz="1800" dirty="0">
                <a:solidFill>
                  <a:schemeClr val="dk1"/>
                </a:solidFill>
              </a:rPr>
              <a:t>(Acts 27:25; 2 Timothy 1:12)</a:t>
            </a:r>
          </a:p>
          <a:p>
            <a:pPr marL="469900" marR="0" lvl="1" indent="-342900" algn="l" rtl="0">
              <a:spcAft>
                <a:spcPts val="60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dk1"/>
                </a:solidFill>
              </a:rPr>
              <a:t>Work</a:t>
            </a:r>
            <a:r>
              <a:rPr lang="en-US" sz="2400" dirty="0">
                <a:solidFill>
                  <a:schemeClr val="dk1"/>
                </a:solidFill>
              </a:rPr>
              <a:t> as he worked. </a:t>
            </a:r>
            <a:r>
              <a:rPr lang="en-US" sz="1800" dirty="0">
                <a:solidFill>
                  <a:schemeClr val="dk1"/>
                </a:solidFill>
              </a:rPr>
              <a:t>(Colossians 1:29)</a:t>
            </a:r>
          </a:p>
          <a:p>
            <a:pPr marL="469900" lvl="1" indent="-342900">
              <a:spcAft>
                <a:spcPts val="60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dk1"/>
                </a:solidFill>
              </a:rPr>
              <a:t>Endure</a:t>
            </a:r>
            <a:r>
              <a:rPr lang="en-US" sz="2400" dirty="0">
                <a:solidFill>
                  <a:schemeClr val="dk1"/>
                </a:solidFill>
              </a:rPr>
              <a:t> as he did. </a:t>
            </a:r>
          </a:p>
          <a:p>
            <a:pPr marL="469900" lvl="1" indent="-342900">
              <a:spcAft>
                <a:spcPts val="60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dk1"/>
                </a:solidFill>
              </a:rPr>
              <a:t>Finish</a:t>
            </a:r>
            <a:r>
              <a:rPr lang="en-US" sz="2400" dirty="0">
                <a:solidFill>
                  <a:schemeClr val="dk1"/>
                </a:solidFill>
              </a:rPr>
              <a:t> as he finished. </a:t>
            </a:r>
            <a:r>
              <a:rPr lang="en-US" sz="1800" dirty="0">
                <a:solidFill>
                  <a:schemeClr val="dk1"/>
                </a:solidFill>
              </a:rPr>
              <a:t>(2 Timothy 4:7-8)</a:t>
            </a:r>
          </a:p>
        </p:txBody>
      </p:sp>
      <p:cxnSp>
        <p:nvCxnSpPr>
          <p:cNvPr id="58" name="Google Shape;58;p12"/>
          <p:cNvCxnSpPr/>
          <p:nvPr/>
        </p:nvCxnSpPr>
        <p:spPr>
          <a:xfrm>
            <a:off x="514350" y="1064131"/>
            <a:ext cx="8115300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2"/>
          <p:cNvCxnSpPr/>
          <p:nvPr/>
        </p:nvCxnSpPr>
        <p:spPr>
          <a:xfrm>
            <a:off x="514350" y="4799223"/>
            <a:ext cx="8115300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60756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/>
        </p:nvSpPr>
        <p:spPr>
          <a:xfrm>
            <a:off x="514350" y="509588"/>
            <a:ext cx="63021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How Should I Imitate Paul?</a:t>
            </a:r>
            <a:endParaRPr sz="700" dirty="0">
              <a:solidFill>
                <a:schemeClr val="dk1"/>
              </a:solidFill>
            </a:endParaRPr>
          </a:p>
        </p:txBody>
      </p:sp>
      <p:sp>
        <p:nvSpPr>
          <p:cNvPr id="52" name="Google Shape;52;p12"/>
          <p:cNvSpPr txBox="1"/>
          <p:nvPr/>
        </p:nvSpPr>
        <p:spPr>
          <a:xfrm>
            <a:off x="514349" y="1276703"/>
            <a:ext cx="8338103" cy="3687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54000" marR="0" lvl="1" indent="-127000" algn="l" rt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 facing adversity. 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(2 Corinthians 12:7-12; 1 Thessalonians 1:6-7)</a:t>
            </a:r>
            <a:endParaRPr lang="en-US" sz="2800" i="0" u="none" strike="noStrike" cap="none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54000" marR="0" lvl="1" indent="-127000" algn="l" rt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2800" b="1" dirty="0">
                <a:solidFill>
                  <a:schemeClr val="dk1"/>
                </a:solidFill>
                <a:latin typeface="Roboto"/>
                <a:ea typeface="Roboto"/>
                <a:sym typeface="Roboto"/>
              </a:rPr>
              <a:t>In willingness to serve others. </a:t>
            </a:r>
            <a:r>
              <a:rPr lang="en-US" sz="1800" dirty="0">
                <a:solidFill>
                  <a:schemeClr val="dk1"/>
                </a:solidFill>
                <a:latin typeface="Roboto"/>
                <a:ea typeface="Roboto"/>
                <a:sym typeface="Roboto"/>
              </a:rPr>
              <a:t>(2 Corinthians 12:9-10)</a:t>
            </a:r>
            <a:endParaRPr lang="en-US" sz="2800" dirty="0">
              <a:solidFill>
                <a:schemeClr val="dk1"/>
              </a:solidFill>
              <a:latin typeface="Roboto"/>
              <a:ea typeface="Roboto"/>
              <a:sym typeface="Roboto"/>
            </a:endParaRPr>
          </a:p>
          <a:p>
            <a:pPr marL="254000" marR="0" lvl="1" indent="-127000" algn="l" rt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2800" b="1" dirty="0">
                <a:solidFill>
                  <a:schemeClr val="dk1"/>
                </a:solidFill>
              </a:rPr>
              <a:t>In viewing life here on earth</a:t>
            </a:r>
            <a:r>
              <a:rPr lang="en-US" sz="2800" dirty="0">
                <a:solidFill>
                  <a:schemeClr val="dk1"/>
                </a:solidFill>
              </a:rPr>
              <a:t>. </a:t>
            </a:r>
            <a:r>
              <a:rPr lang="en-US" sz="1600" dirty="0">
                <a:solidFill>
                  <a:schemeClr val="dk1"/>
                </a:solidFill>
              </a:rPr>
              <a:t>(Philippians 1:21-24)</a:t>
            </a:r>
            <a:endParaRPr lang="en-US" sz="2800" dirty="0">
              <a:solidFill>
                <a:schemeClr val="dk1"/>
              </a:solidFill>
            </a:endParaRPr>
          </a:p>
          <a:p>
            <a:pPr marL="254000" marR="0" lvl="1" indent="-127000" algn="l" rt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2800" b="1" dirty="0">
                <a:solidFill>
                  <a:schemeClr val="dk1"/>
                </a:solidFill>
              </a:rPr>
              <a:t>In trusting the power of the gospel</a:t>
            </a:r>
            <a:r>
              <a:rPr lang="en-US" sz="2800" dirty="0">
                <a:solidFill>
                  <a:schemeClr val="dk1"/>
                </a:solidFill>
              </a:rPr>
              <a:t>. </a:t>
            </a:r>
            <a:r>
              <a:rPr lang="en-US" sz="1800" dirty="0">
                <a:solidFill>
                  <a:schemeClr val="dk1"/>
                </a:solidFill>
              </a:rPr>
              <a:t>(Romans 1:16; </a:t>
            </a:r>
            <a:br>
              <a:rPr lang="en-US" sz="1800" dirty="0">
                <a:solidFill>
                  <a:schemeClr val="dk1"/>
                </a:solidFill>
              </a:rPr>
            </a:br>
            <a:r>
              <a:rPr lang="en-US" sz="1800" dirty="0">
                <a:solidFill>
                  <a:schemeClr val="dk1"/>
                </a:solidFill>
              </a:rPr>
              <a:t>1 Corinthians 4:16) </a:t>
            </a:r>
          </a:p>
          <a:p>
            <a:pPr marL="254000" marR="0" lvl="1" indent="-127000" algn="l" rt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200"/>
              <a:buFont typeface="Arial"/>
              <a:buChar char="•"/>
            </a:pPr>
            <a:endParaRPr sz="2800" dirty="0">
              <a:solidFill>
                <a:schemeClr val="dk1"/>
              </a:solidFill>
            </a:endParaRPr>
          </a:p>
        </p:txBody>
      </p:sp>
      <p:cxnSp>
        <p:nvCxnSpPr>
          <p:cNvPr id="58" name="Google Shape;58;p12"/>
          <p:cNvCxnSpPr/>
          <p:nvPr/>
        </p:nvCxnSpPr>
        <p:spPr>
          <a:xfrm>
            <a:off x="514350" y="1064131"/>
            <a:ext cx="8115300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2"/>
          <p:cNvCxnSpPr/>
          <p:nvPr/>
        </p:nvCxnSpPr>
        <p:spPr>
          <a:xfrm>
            <a:off x="514350" y="4799223"/>
            <a:ext cx="8115300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/>
        </p:nvSpPr>
        <p:spPr>
          <a:xfrm>
            <a:off x="514350" y="509588"/>
            <a:ext cx="63021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Who Else Should I Imitate?</a:t>
            </a:r>
            <a:endParaRPr sz="700" dirty="0">
              <a:solidFill>
                <a:schemeClr val="dk1"/>
              </a:solidFill>
            </a:endParaRPr>
          </a:p>
        </p:txBody>
      </p:sp>
      <p:sp>
        <p:nvSpPr>
          <p:cNvPr id="52" name="Google Shape;52;p12"/>
          <p:cNvSpPr txBox="1"/>
          <p:nvPr/>
        </p:nvSpPr>
        <p:spPr>
          <a:xfrm>
            <a:off x="514349" y="1276703"/>
            <a:ext cx="8338103" cy="3016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54000" marR="0" lvl="1" indent="-127000" algn="l" rt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Other biblically documented examples of faith. 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(Hebrews 6:12; chapter 11)</a:t>
            </a:r>
            <a:endParaRPr lang="en-US" sz="2800" i="0" u="none" strike="noStrike" cap="none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54000" marR="0" lvl="1" indent="-127000" algn="l" rt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2800" b="1" dirty="0">
                <a:solidFill>
                  <a:schemeClr val="dk1"/>
                </a:solidFill>
                <a:latin typeface="Roboto"/>
                <a:ea typeface="Roboto"/>
                <a:sym typeface="Roboto"/>
              </a:rPr>
              <a:t>Any who diligently labor in the Lord. </a:t>
            </a:r>
            <a:r>
              <a:rPr lang="en-US" sz="1800" dirty="0">
                <a:solidFill>
                  <a:schemeClr val="dk1"/>
                </a:solidFill>
                <a:latin typeface="Roboto"/>
                <a:ea typeface="Roboto"/>
                <a:sym typeface="Roboto"/>
              </a:rPr>
              <a:t>(2 Thessalonians 3:9)</a:t>
            </a:r>
            <a:endParaRPr lang="en-US" sz="2800" dirty="0">
              <a:solidFill>
                <a:schemeClr val="dk1"/>
              </a:solidFill>
              <a:latin typeface="Roboto"/>
              <a:ea typeface="Roboto"/>
              <a:sym typeface="Roboto"/>
            </a:endParaRPr>
          </a:p>
          <a:p>
            <a:pPr marL="254000" marR="0" lvl="1" indent="-127000" algn="l" rt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2800" b="1" dirty="0">
                <a:solidFill>
                  <a:schemeClr val="dk1"/>
                </a:solidFill>
              </a:rPr>
              <a:t>Any who follow the pattern</a:t>
            </a:r>
            <a:r>
              <a:rPr lang="en-US" sz="2800" dirty="0">
                <a:solidFill>
                  <a:schemeClr val="dk1"/>
                </a:solidFill>
              </a:rPr>
              <a:t>. </a:t>
            </a:r>
            <a:r>
              <a:rPr lang="en-US" sz="1800" dirty="0">
                <a:solidFill>
                  <a:schemeClr val="dk1"/>
                </a:solidFill>
              </a:rPr>
              <a:t>(Philippians 3:17)</a:t>
            </a:r>
            <a:endParaRPr lang="en-US" sz="2800" dirty="0">
              <a:solidFill>
                <a:schemeClr val="dk1"/>
              </a:solidFill>
            </a:endParaRPr>
          </a:p>
          <a:p>
            <a:pPr marL="254000" marR="0" lvl="1" indent="-127000" algn="l" rt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200"/>
              <a:buFont typeface="Arial"/>
              <a:buChar char="•"/>
            </a:pPr>
            <a:endParaRPr sz="2800" dirty="0">
              <a:solidFill>
                <a:schemeClr val="dk1"/>
              </a:solidFill>
            </a:endParaRPr>
          </a:p>
        </p:txBody>
      </p:sp>
      <p:cxnSp>
        <p:nvCxnSpPr>
          <p:cNvPr id="58" name="Google Shape;58;p12"/>
          <p:cNvCxnSpPr/>
          <p:nvPr/>
        </p:nvCxnSpPr>
        <p:spPr>
          <a:xfrm>
            <a:off x="514350" y="1064131"/>
            <a:ext cx="8115300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2"/>
          <p:cNvCxnSpPr/>
          <p:nvPr/>
        </p:nvCxnSpPr>
        <p:spPr>
          <a:xfrm>
            <a:off x="514350" y="4799223"/>
            <a:ext cx="8115300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41013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/>
        </p:nvSpPr>
        <p:spPr>
          <a:xfrm>
            <a:off x="514350" y="509588"/>
            <a:ext cx="8510380" cy="538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dirty="0">
                <a:solidFill>
                  <a:schemeClr val="dk1"/>
                </a:solidFill>
                <a:latin typeface="Roboto"/>
                <a:ea typeface="Roboto"/>
                <a:sym typeface="Roboto"/>
              </a:rPr>
              <a:t>We Must Imitate Paul In Addressing Sin…</a:t>
            </a:r>
            <a:endParaRPr sz="700" dirty="0">
              <a:solidFill>
                <a:schemeClr val="dk1"/>
              </a:solidFill>
            </a:endParaRPr>
          </a:p>
        </p:txBody>
      </p:sp>
      <p:sp>
        <p:nvSpPr>
          <p:cNvPr id="52" name="Google Shape;52;p12"/>
          <p:cNvSpPr txBox="1"/>
          <p:nvPr/>
        </p:nvSpPr>
        <p:spPr>
          <a:xfrm>
            <a:off x="514349" y="1137570"/>
            <a:ext cx="8629651" cy="4604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54000" marR="0" lvl="1" indent="-127000" algn="l" rtl="0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Not having a righteousness of our own, but through faith in Christ. 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(Philippians 3:7-11; Romans 10:1-4)</a:t>
            </a:r>
          </a:p>
          <a:p>
            <a:pPr marL="254000" marR="0" lvl="1" indent="-127000" algn="l" rtl="0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Faith that Jesus would forgive sins through obedient faith in the waters of baptism</a:t>
            </a:r>
            <a:r>
              <a:rPr lang="en-US" sz="2000" i="0" u="none" strike="noStrike" cap="none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. (Mark 16:15-16; Romans 6:3-4)</a:t>
            </a:r>
          </a:p>
          <a:p>
            <a:pPr marL="254000" marR="0" lvl="1" indent="-127000" algn="l" rtl="0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2800" b="1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Faith that His blood will continue to cleanse us of our sins when we confess and repent. </a:t>
            </a:r>
            <a:r>
              <a:rPr lang="en-US" sz="20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(1 John 1:7-9)</a:t>
            </a:r>
            <a:endParaRPr lang="en-US" sz="2000" i="0" u="none" strike="noStrike" cap="none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127000" marR="0" lvl="1" algn="l" rt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200"/>
            </a:pPr>
            <a:endParaRPr lang="en-US" sz="2800" dirty="0">
              <a:solidFill>
                <a:schemeClr val="dk1"/>
              </a:solidFill>
            </a:endParaRPr>
          </a:p>
        </p:txBody>
      </p:sp>
      <p:cxnSp>
        <p:nvCxnSpPr>
          <p:cNvPr id="58" name="Google Shape;58;p12"/>
          <p:cNvCxnSpPr/>
          <p:nvPr/>
        </p:nvCxnSpPr>
        <p:spPr>
          <a:xfrm>
            <a:off x="514350" y="1064131"/>
            <a:ext cx="8115300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2"/>
          <p:cNvCxnSpPr/>
          <p:nvPr/>
        </p:nvCxnSpPr>
        <p:spPr>
          <a:xfrm>
            <a:off x="514350" y="4799223"/>
            <a:ext cx="8115300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71935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/>
    </p:bldLst>
  </p:timing>
</p:sld>
</file>

<file path=ppt/theme/theme1.xml><?xml version="1.0" encoding="utf-8"?>
<a:theme xmlns:a="http://schemas.openxmlformats.org/drawingml/2006/main" name="SlidesCarnival base template">
  <a:themeElements>
    <a:clrScheme name="Custom 347">
      <a:dk1>
        <a:srgbClr val="000000"/>
      </a:dk1>
      <a:lt1>
        <a:srgbClr val="FFFFFF"/>
      </a:lt1>
      <a:dk2>
        <a:srgbClr val="567876"/>
      </a:dk2>
      <a:lt2>
        <a:srgbClr val="DA8F00"/>
      </a:lt2>
      <a:accent1>
        <a:srgbClr val="C0C0C0"/>
      </a:accent1>
      <a:accent2>
        <a:srgbClr val="77838D"/>
      </a:accent2>
      <a:accent3>
        <a:srgbClr val="EFEFEF"/>
      </a:accent3>
      <a:accent4>
        <a:srgbClr val="FFFFFF"/>
      </a:accent4>
      <a:accent5>
        <a:srgbClr val="FFFFFF"/>
      </a:accent5>
      <a:accent6>
        <a:srgbClr val="FFFFFF"/>
      </a:accent6>
      <a:hlink>
        <a:srgbClr val="56787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6262</TotalTime>
  <Words>570</Words>
  <Application>Microsoft Office PowerPoint</Application>
  <PresentationFormat>On-screen Show (16:9)</PresentationFormat>
  <Paragraphs>44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Roboto</vt:lpstr>
      <vt:lpstr>SlidesCarnival base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Simmons</dc:creator>
  <cp:lastModifiedBy>Chris Simmons</cp:lastModifiedBy>
  <cp:revision>11</cp:revision>
  <cp:lastPrinted>2022-10-16T21:05:31Z</cp:lastPrinted>
  <dcterms:modified xsi:type="dcterms:W3CDTF">2022-10-18T21:38:57Z</dcterms:modified>
</cp:coreProperties>
</file>