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handoutMasterIdLst>
    <p:handoutMasterId r:id="rId11"/>
  </p:handoutMasterIdLst>
  <p:sldIdLst>
    <p:sldId id="256" r:id="rId2"/>
    <p:sldId id="304" r:id="rId3"/>
    <p:sldId id="306" r:id="rId4"/>
    <p:sldId id="305" r:id="rId5"/>
    <p:sldId id="303" r:id="rId6"/>
    <p:sldId id="296" r:id="rId7"/>
    <p:sldId id="307" r:id="rId8"/>
    <p:sldId id="308" r:id="rId9"/>
  </p:sldIdLst>
  <p:sldSz cx="9144000" cy="5143500" type="screen16x9"/>
  <p:notesSz cx="6858000" cy="9144000"/>
  <p:embeddedFontLst>
    <p:embeddedFont>
      <p:font typeface="Montserrat"/>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06"/>
    <a:srgbClr val="255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8F55BA-1D26-4A3C-8808-3F048720A6A3}">
  <a:tblStyle styleId="{CB8F55BA-1D26-4A3C-8808-3F048720A6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F1B525-2FAF-47DF-B33A-905AB876B22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85" autoAdjust="0"/>
  </p:normalViewPr>
  <p:slideViewPr>
    <p:cSldViewPr snapToGrid="0">
      <p:cViewPr varScale="1">
        <p:scale>
          <a:sx n="70" d="100"/>
          <a:sy n="70" d="100"/>
        </p:scale>
        <p:origin x="1302" y="60"/>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F7830-7FF4-58BC-EB1C-23D95A0029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2215C5-0AF9-7E7D-67B5-71A838EE7B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01/01/2023</a:t>
            </a:r>
          </a:p>
        </p:txBody>
      </p:sp>
      <p:sp>
        <p:nvSpPr>
          <p:cNvPr id="4" name="Footer Placeholder 3">
            <a:extLst>
              <a:ext uri="{FF2B5EF4-FFF2-40B4-BE49-F238E27FC236}">
                <a16:creationId xmlns:a16="http://schemas.microsoft.com/office/drawing/2014/main" id="{301C4698-D669-831F-2D9C-7BD1DBED69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Questions For God - Lessons From Malachi</a:t>
            </a:r>
          </a:p>
        </p:txBody>
      </p:sp>
      <p:sp>
        <p:nvSpPr>
          <p:cNvPr id="5" name="Slide Number Placeholder 4">
            <a:extLst>
              <a:ext uri="{FF2B5EF4-FFF2-40B4-BE49-F238E27FC236}">
                <a16:creationId xmlns:a16="http://schemas.microsoft.com/office/drawing/2014/main" id="{311F54AA-F6EB-2E9D-19D1-D3F980605F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6E004B-8DF6-44C4-92AE-795B6552B172}" type="slidenum">
              <a:rPr lang="en-US" smtClean="0"/>
              <a:t>‹#›</a:t>
            </a:fld>
            <a:endParaRPr lang="en-US"/>
          </a:p>
        </p:txBody>
      </p:sp>
    </p:spTree>
    <p:extLst>
      <p:ext uri="{BB962C8B-B14F-4D97-AF65-F5344CB8AC3E}">
        <p14:creationId xmlns:p14="http://schemas.microsoft.com/office/powerpoint/2010/main" val="59182303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1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dirty="0"/>
              <a:t>Little </a:t>
            </a:r>
            <a:r>
              <a:rPr lang="en-US" dirty="0" err="1"/>
              <a:t>kn</a:t>
            </a:r>
            <a:r>
              <a:rPr lang="en" dirty="0"/>
              <a:t>own of Malachi. </a:t>
            </a:r>
            <a:r>
              <a:rPr lang="en-US" dirty="0"/>
              <a:t>Q</a:t>
            </a:r>
            <a:r>
              <a:rPr lang="en" dirty="0"/>
              <a:t>uoted in the NT. Matt. 11:10)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dirty="0"/>
              <a:t>Many speculate that Malachi prophesied after Nehemiah returned to “the king” before returning one last time to Jerusalem. (Neh. 5:14; 13:6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Situation:</a:t>
            </a:r>
          </a:p>
          <a:p>
            <a:pPr marL="0" lvl="0" indent="0" algn="l" rtl="0">
              <a:spcBef>
                <a:spcPts val="0"/>
              </a:spcBef>
              <a:spcAft>
                <a:spcPts val="0"/>
              </a:spcAft>
              <a:buNone/>
            </a:pPr>
            <a:r>
              <a:rPr lang="en-US" dirty="0"/>
              <a:t>Back home but still the Persians ruled the world, though religious freedoms granted. Some “neighbors” made life difficult.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Over 100 years after their return. About 80 years after Haggai and Zechariah challenged the people to “consider their ways” and show reverence to God.</a:t>
            </a:r>
          </a:p>
          <a:p>
            <a:pPr marL="0" lvl="0" indent="0" algn="l" rtl="0">
              <a:spcBef>
                <a:spcPts val="0"/>
              </a:spcBef>
              <a:spcAft>
                <a:spcPts val="0"/>
              </a:spcAft>
              <a:buNone/>
            </a:pPr>
            <a:r>
              <a:rPr lang="en-US" dirty="0"/>
              <a:t>About 25 years since Ezra led efforts to return to true worship.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Messianic prophecies “did not materialize immediately” and apathy and indifference resurfaced as Haggai’s time toward God and worship. Worship became at best; ritualistic, and at worst, an annoyance and bother. </a:t>
            </a:r>
            <a:endParaRPr dirty="0"/>
          </a:p>
        </p:txBody>
      </p:sp>
    </p:spTree>
    <p:extLst>
      <p:ext uri="{BB962C8B-B14F-4D97-AF65-F5344CB8AC3E}">
        <p14:creationId xmlns:p14="http://schemas.microsoft.com/office/powerpoint/2010/main" val="231000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t>10 occurrences of this debate.</a:t>
            </a:r>
          </a:p>
          <a:p>
            <a:pPr marL="0" lvl="0" indent="0" algn="l" rtl="0">
              <a:spcBef>
                <a:spcPts val="0"/>
              </a:spcBef>
              <a:spcAft>
                <a:spcPts val="0"/>
              </a:spcAft>
              <a:buNone/>
            </a:pPr>
            <a:endParaRPr lang="en-US" sz="1300" dirty="0"/>
          </a:p>
          <a:p>
            <a:pPr algn="l"/>
            <a:r>
              <a:rPr lang="en-US" sz="1300" b="0" i="0" u="none" strike="noStrike" baseline="0" dirty="0">
                <a:latin typeface="TimesNewRomanPSMT"/>
              </a:rPr>
              <a:t>As Job learned, and as Israel is about to learn, it is folly to debate with God. (Joh 13:3, 15, 22</a:t>
            </a:r>
            <a:endParaRPr lang="en-US" sz="1300" dirty="0"/>
          </a:p>
        </p:txBody>
      </p:sp>
    </p:spTree>
    <p:extLst>
      <p:ext uri="{BB962C8B-B14F-4D97-AF65-F5344CB8AC3E}">
        <p14:creationId xmlns:p14="http://schemas.microsoft.com/office/powerpoint/2010/main" val="316827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400" b="0" i="0" u="none" strike="noStrike" baseline="0" dirty="0">
                <a:latin typeface="TimesNewRomanPSMT"/>
              </a:rPr>
              <a:t>Running throughout the book, this repeated disputation originates from God’s charge against the people, their implied response and his affirmative proof. It is not essential to insist that the negative responses to God’s affirmations were verbally stated by any particular priest or Israelite. Job knew at the last that “no thought can be withholden from thee” (42:2), even before lips speak the matter. Iniquity was in the heart of Israel and God read it aright, putting their thoughts into words: “O priests that despise my name” (1:6), “It is vain to serve God” (3:14), etc. It was not necessary that Malachi had personally heard these rebellious words. God knew their hearts and expressed what they felt.</a:t>
            </a:r>
          </a:p>
          <a:p>
            <a:pPr algn="l"/>
            <a:endParaRPr lang="en-US" sz="1200" b="0" i="0" u="none" strike="noStrike" baseline="0" dirty="0">
              <a:latin typeface="TimesNewRomanPSMT"/>
            </a:endParaRPr>
          </a:p>
          <a:p>
            <a:pPr marL="139700" indent="0" algn="l">
              <a:buNone/>
            </a:pPr>
            <a:r>
              <a:rPr lang="en-US" sz="1300" dirty="0"/>
              <a:t>Only an ungrateful child can sit among a heap of toys and petulantly say to a parent, “You don’t love me.” </a:t>
            </a:r>
            <a:r>
              <a:rPr lang="en-US" sz="1300" b="0" i="0" u="none" strike="noStrike" baseline="0" dirty="0">
                <a:latin typeface="TimesNewRomanPSMT"/>
              </a:rPr>
              <a:t>Yet the question contains an implied challenge, “Prove that you love us.”</a:t>
            </a:r>
          </a:p>
          <a:p>
            <a:pPr marL="139700" indent="0" algn="l">
              <a:buNone/>
            </a:pPr>
            <a:endParaRPr lang="en-US" sz="1300" b="0" i="0" u="none" strike="noStrike" baseline="0" dirty="0">
              <a:latin typeface="TimesNewRomanPSMT"/>
            </a:endParaRPr>
          </a:p>
          <a:p>
            <a:pPr marL="139700" indent="0" algn="l">
              <a:buNone/>
            </a:pPr>
            <a:r>
              <a:rPr lang="en-US" sz="1300" b="0" i="0" u="none" strike="noStrike" baseline="0" dirty="0">
                <a:latin typeface="TimesNewRomanPSMT"/>
              </a:rPr>
              <a:t>Like the friends of Job, these Jews connected suffering to chastisement from the Lord. Eliphaz falsely advised Job: “Remember, I pray thee, who ever perished, being innocent? Or where were the righteous cut off?” (Job 4:7).</a:t>
            </a:r>
          </a:p>
          <a:p>
            <a:pPr marL="139700" indent="0" algn="l">
              <a:buNone/>
            </a:pPr>
            <a:endParaRPr lang="en-US" sz="1300" b="0" i="0" u="none" strike="noStrike" baseline="0" dirty="0">
              <a:latin typeface="TimesNewRomanPSMT"/>
            </a:endParaRPr>
          </a:p>
          <a:p>
            <a:pPr marL="139700" indent="0" algn="l">
              <a:buNone/>
            </a:pPr>
            <a:r>
              <a:rPr lang="en-US" sz="1300" b="0" i="0" u="none" strike="noStrike" baseline="0" dirty="0">
                <a:latin typeface="TimesNewRomanPSMT"/>
              </a:rPr>
              <a:t>Haggai and Zechariah had promised such blessings when they encouraged the building of the Temple. Such were the promises, but where was the fulfillment? But a carnal mind would fail to comprehend the Messianic nature of such promises and, in the lack of physical fulfillment, feel that God had failed to prove his love. The harsh realities of their life under continued Persian rule, the minor role they played on the world stage compared to the Solomonic glory, and the rigors of famine (Mal. 3:11) all combined to fuel a resentment against God who was perceived to have abandoned them.</a:t>
            </a:r>
          </a:p>
          <a:p>
            <a:pPr marL="139700" indent="0" algn="l">
              <a:buNone/>
            </a:pPr>
            <a:endParaRPr lang="en-US" sz="1300" b="0" i="0" u="none" strike="noStrike" baseline="0" dirty="0">
              <a:latin typeface="TimesNewRomanPSMT"/>
            </a:endParaRPr>
          </a:p>
          <a:p>
            <a:pPr marL="139700" indent="0" algn="l">
              <a:buNone/>
            </a:pPr>
            <a:r>
              <a:rPr lang="en-US" sz="1300" b="0" i="0" u="none" strike="noStrike" baseline="0" dirty="0">
                <a:latin typeface="TimesNewRomanPSMT"/>
              </a:rPr>
              <a:t>The choice of Jacob as “supplanter” over Esau, decided by God while the twins were in the womb of Rebekah (Gen. 25:20-26; 27:36) bore testimony to the right of God as Potter over the clay to decide vessels (individuals or nations) to be of honor or dishonor (Rom. 9:21-24). “I will be gracious to whom I will be gracious” (Exod. 33:19b).</a:t>
            </a:r>
          </a:p>
          <a:p>
            <a:pPr marL="139700" indent="0" algn="l">
              <a:buNone/>
            </a:pPr>
            <a:endParaRPr lang="en-US" sz="1300" b="0" i="0" u="none" strike="noStrike" baseline="0" dirty="0">
              <a:latin typeface="TimesNewRomanPSMT"/>
            </a:endParaRPr>
          </a:p>
          <a:p>
            <a:pPr marL="139700" indent="0" algn="l">
              <a:buNone/>
            </a:pPr>
            <a:r>
              <a:rPr lang="en-US" sz="1300" b="0" i="0" u="none" strike="noStrike" baseline="0" dirty="0">
                <a:latin typeface="TimesNewRomanPSMT"/>
              </a:rPr>
              <a:t>The calling of Jacob and the rejection of Esau did not determine their personal salvation or damnation. It did, however, effectively telegraph God’s love for Israel as well as lay the foundation in the Messiah for election, grace, and justification by faith (Rom. 1:16-17; Gal. 3:3-9).</a:t>
            </a:r>
            <a:endParaRPr sz="1300" dirty="0"/>
          </a:p>
        </p:txBody>
      </p:sp>
    </p:spTree>
    <p:extLst>
      <p:ext uri="{BB962C8B-B14F-4D97-AF65-F5344CB8AC3E}">
        <p14:creationId xmlns:p14="http://schemas.microsoft.com/office/powerpoint/2010/main" val="151234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t>The priests use to defile God by bringing idols into the temple, so they might think, we’re not doing that anymore, so how are we despising God, His name and the altar. </a:t>
            </a:r>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dirty="0"/>
              <a:t>“I am a Father. I am a Master. Where is my honor, where is my fear?”</a:t>
            </a:r>
          </a:p>
          <a:p>
            <a:pPr marL="139700" indent="0" algn="l">
              <a:buNone/>
            </a:pPr>
            <a:endParaRPr lang="en-US" sz="1100" b="0" i="0" u="none" strike="noStrike" baseline="0" dirty="0">
              <a:latin typeface="Arial"/>
            </a:endParaRPr>
          </a:p>
          <a:p>
            <a:pPr marL="139700" indent="0" algn="l">
              <a:buNone/>
            </a:pPr>
            <a:r>
              <a:rPr lang="en-US" sz="1300" b="0" i="0" u="none" strike="noStrike" baseline="0" dirty="0">
                <a:latin typeface="TimesNewRomanPSMT"/>
              </a:rPr>
              <a:t> In the place of honor and fear there is the opposite: disdain, contempt (</a:t>
            </a:r>
            <a:r>
              <a:rPr lang="en-US" sz="1300" b="0" i="1" u="none" strike="noStrike" baseline="0" dirty="0" err="1">
                <a:latin typeface="TranslitLSAKKItalic"/>
              </a:rPr>
              <a:t>bOEzOEh</a:t>
            </a:r>
            <a:r>
              <a:rPr lang="en-US" sz="1300" b="0" i="0" u="none" strike="noStrike" baseline="0" dirty="0">
                <a:latin typeface="TimesNewRomanPSMT"/>
              </a:rPr>
              <a:t>). The form of this verb is strengthened in severity by using its participial form, having the effect of “doing that continually” (NIC 214, footnote reference to </a:t>
            </a:r>
            <a:r>
              <a:rPr lang="en-US" sz="1300" b="0" i="0" u="none" strike="noStrike" baseline="0" dirty="0" err="1">
                <a:latin typeface="TimesNewRomanPSMT"/>
              </a:rPr>
              <a:t>Gesenius</a:t>
            </a:r>
            <a:r>
              <a:rPr lang="en-US" sz="1300" b="0" i="0" u="none" strike="noStrike" baseline="0" dirty="0">
                <a:latin typeface="TimesNewRomanPSMT"/>
              </a:rPr>
              <a:t> 107d, 116). The prophet does not speak of a momentary lapse or a single offense: the priests acted this way as a matter of course. The full extent of their contempt is shown in the use of this word in Isaiah 53:3 as it related to Messiah: “He is despised and rejected of men . . . he was despised, and we esteemed him not.” The word picture is graphic indeed, showing the depth of the priests’ condescension toward the Almighty. It is also found in Genesis 25:34, indicating Esau’s profane attitude towards his birthright.</a:t>
            </a:r>
            <a:endParaRPr sz="1300" dirty="0"/>
          </a:p>
        </p:txBody>
      </p:sp>
    </p:spTree>
    <p:extLst>
      <p:ext uri="{BB962C8B-B14F-4D97-AF65-F5344CB8AC3E}">
        <p14:creationId xmlns:p14="http://schemas.microsoft.com/office/powerpoint/2010/main" val="65082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300" b="0" i="0" u="none" strike="noStrike" baseline="0" dirty="0">
                <a:latin typeface="TimesNewRomanPSMT"/>
              </a:rPr>
              <a:t>The offerings were </a:t>
            </a:r>
            <a:r>
              <a:rPr lang="en-US" sz="1300" b="1" i="0" u="none" strike="noStrike" baseline="0" dirty="0">
                <a:latin typeface="TimesNewRomanPS-BoldMT"/>
              </a:rPr>
              <a:t>polluted </a:t>
            </a:r>
            <a:r>
              <a:rPr lang="en-US" sz="1300" b="0" i="0" u="none" strike="noStrike" baseline="0" dirty="0">
                <a:latin typeface="TimesNewRomanPSMT"/>
              </a:rPr>
              <a:t>(</a:t>
            </a:r>
            <a:r>
              <a:rPr lang="en-US" sz="1300" b="0" i="1" u="none" strike="noStrike" baseline="0" dirty="0" err="1">
                <a:latin typeface="TranslitLSAKKItalic"/>
              </a:rPr>
              <a:t>gOE</a:t>
            </a:r>
            <a:r>
              <a:rPr lang="en-US" sz="1300" b="0" i="1" u="none" strike="noStrike" baseline="0" dirty="0" err="1">
                <a:latin typeface="TimesNewRomanPS-ItalicMT"/>
              </a:rPr>
              <a:t>’al</a:t>
            </a:r>
            <a:r>
              <a:rPr lang="en-US" sz="1300" b="0" i="0" u="none" strike="noStrike" baseline="0" dirty="0">
                <a:latin typeface="TimesNewRomanPSMT"/>
              </a:rPr>
              <a:t>), defiled, unfit for the designated purpose. The Law of Moses restricted blemished sacrifices </a:t>
            </a:r>
            <a:r>
              <a:rPr lang="fr-FR" sz="1300" b="0" i="0" u="none" strike="noStrike" baseline="0" dirty="0">
                <a:latin typeface="TimesNewRomanPSMT"/>
              </a:rPr>
              <a:t>(</a:t>
            </a:r>
            <a:r>
              <a:rPr lang="fr-FR" sz="1300" b="0" i="0" u="none" strike="noStrike" baseline="0" dirty="0" err="1">
                <a:latin typeface="TimesNewRomanPSMT"/>
              </a:rPr>
              <a:t>Exod</a:t>
            </a:r>
            <a:r>
              <a:rPr lang="fr-FR" sz="1300" b="0" i="0" u="none" strike="noStrike" baseline="0" dirty="0">
                <a:latin typeface="TimesNewRomanPSMT"/>
              </a:rPr>
              <a:t>. 12:5; Lev. 22:18ff; </a:t>
            </a:r>
            <a:r>
              <a:rPr lang="fr-FR" sz="1300" b="0" i="0" u="none" strike="noStrike" baseline="0" dirty="0" err="1">
                <a:latin typeface="TimesNewRomanPSMT"/>
              </a:rPr>
              <a:t>Num</a:t>
            </a:r>
            <a:r>
              <a:rPr lang="fr-FR" sz="1300" b="0" i="0" u="none" strike="noStrike" baseline="0" dirty="0">
                <a:latin typeface="TimesNewRomanPSMT"/>
              </a:rPr>
              <a:t>. 6:14; </a:t>
            </a:r>
            <a:r>
              <a:rPr lang="fr-FR" sz="1300" b="0" i="0" u="none" strike="noStrike" baseline="0" dirty="0" err="1">
                <a:latin typeface="TimesNewRomanPSMT"/>
              </a:rPr>
              <a:t>Deut</a:t>
            </a:r>
            <a:r>
              <a:rPr lang="fr-FR" sz="1300" b="0" i="0" u="none" strike="noStrike" baseline="0" dirty="0">
                <a:latin typeface="TimesNewRomanPSMT"/>
              </a:rPr>
              <a:t>. 15:21; 17:1; </a:t>
            </a:r>
            <a:r>
              <a:rPr lang="fr-FR" sz="1300" b="0" i="0" u="none" strike="noStrike" baseline="0" dirty="0" err="1">
                <a:latin typeface="TimesNewRomanPSMT"/>
              </a:rPr>
              <a:t>etc</a:t>
            </a:r>
            <a:r>
              <a:rPr lang="fr-FR" sz="1300" b="0" i="0" u="none" strike="noStrike" baseline="0" dirty="0">
                <a:latin typeface="TimesNewRomanPSMT"/>
              </a:rPr>
              <a:t>). </a:t>
            </a:r>
            <a:r>
              <a:rPr lang="en-US" sz="1300" b="0" i="0" u="none" strike="noStrike" baseline="0" dirty="0">
                <a:latin typeface="TimesNewRomanPSMT"/>
              </a:rPr>
              <a:t>Certainly, perfect sacrifices belong to God. “The earth is the Lord’s and the fulness thereof” (Ps. 24:1). </a:t>
            </a:r>
            <a:r>
              <a:rPr lang="en-US" sz="1300" b="1" i="0" u="none" strike="noStrike" baseline="0" dirty="0">
                <a:latin typeface="TimesNewRomanPSMT"/>
              </a:rPr>
              <a:t>This is enforced by the concept of “</a:t>
            </a:r>
            <a:r>
              <a:rPr lang="en-US" sz="1300" b="1" i="0" u="none" strike="noStrike" baseline="0" dirty="0" err="1">
                <a:latin typeface="TimesNewRomanPSMT"/>
              </a:rPr>
              <a:t>firstfruits</a:t>
            </a:r>
            <a:r>
              <a:rPr lang="en-US" sz="1300" b="1" i="0" u="none" strike="noStrike" baseline="0" dirty="0">
                <a:latin typeface="TimesNewRomanPSMT"/>
              </a:rPr>
              <a:t>”</a:t>
            </a:r>
            <a:r>
              <a:rPr lang="en-US" sz="1300" b="0" i="0" u="none" strike="noStrike" baseline="0" dirty="0">
                <a:latin typeface="TimesNewRomanPSMT"/>
              </a:rPr>
              <a:t> (</a:t>
            </a:r>
            <a:r>
              <a:rPr lang="en-US" sz="1300" b="1" i="0" u="none" strike="noStrike" baseline="0" dirty="0">
                <a:latin typeface="TimesNewRomanPSMT"/>
              </a:rPr>
              <a:t>Exod. 23:19; Lev. 2:12; Num. 18:12</a:t>
            </a:r>
            <a:r>
              <a:rPr lang="en-US" sz="1300" b="0" i="0" u="none" strike="noStrike" baseline="0" dirty="0">
                <a:latin typeface="TimesNewRomanPSMT"/>
              </a:rPr>
              <a:t>; etc.) by which “</a:t>
            </a:r>
            <a:r>
              <a:rPr lang="en-US" sz="1300" b="1" i="0" u="none" strike="noStrike" baseline="0" dirty="0">
                <a:latin typeface="TimesNewRomanPSMT"/>
              </a:rPr>
              <a:t>the best” of everything was brought to God</a:t>
            </a:r>
            <a:r>
              <a:rPr lang="en-US" sz="1300" b="0" i="0" u="none" strike="noStrike" baseline="0" dirty="0">
                <a:latin typeface="TimesNewRomanPSMT"/>
              </a:rPr>
              <a:t>. Even the ministering priest must be without blemish (Lev. 21:17).</a:t>
            </a:r>
          </a:p>
          <a:p>
            <a:pPr algn="l"/>
            <a:r>
              <a:rPr lang="en-US" sz="1300" dirty="0"/>
              <a:t>Note in 1 Samuel 8:14 that when they asked for a king, Samuel said that the king would “take the best” of their produce. Even King Saul in his disobedience understood this principle. 1 Samuel 15:15 - the “people spared the best of the sheep and oxen to sacrifice to the Lord”. To obey is better than sacrifice.</a:t>
            </a:r>
            <a:endParaRPr sz="1300" dirty="0"/>
          </a:p>
        </p:txBody>
      </p:sp>
    </p:spTree>
    <p:extLst>
      <p:ext uri="{BB962C8B-B14F-4D97-AF65-F5344CB8AC3E}">
        <p14:creationId xmlns:p14="http://schemas.microsoft.com/office/powerpoint/2010/main" val="105107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300" b="1" i="1" dirty="0">
                <a:solidFill>
                  <a:srgbClr val="020406"/>
                </a:solidFill>
              </a:rPr>
              <a:t>“Will you not entreat </a:t>
            </a:r>
            <a:r>
              <a:rPr lang="en-US" sz="1300" dirty="0">
                <a:solidFill>
                  <a:srgbClr val="020406"/>
                </a:solidFill>
              </a:rPr>
              <a:t>(lit., “entreat, please”)</a:t>
            </a:r>
            <a:r>
              <a:rPr lang="en-US" sz="1300" b="1" i="1" dirty="0">
                <a:solidFill>
                  <a:srgbClr val="020406"/>
                </a:solidFill>
              </a:rPr>
              <a:t> God’s favor?”</a:t>
            </a:r>
            <a:r>
              <a:rPr lang="en-US" sz="1300" b="1" dirty="0">
                <a:solidFill>
                  <a:srgbClr val="020406"/>
                </a:solidFill>
              </a:rPr>
              <a:t> (vs. 9)</a:t>
            </a:r>
          </a:p>
          <a:p>
            <a:pPr algn="l"/>
            <a:endParaRPr lang="en-US" sz="1300" b="0" i="0" u="none" strike="noStrike" baseline="0" dirty="0">
              <a:latin typeface="TimesNewRomanPSMT"/>
            </a:endParaRPr>
          </a:p>
          <a:p>
            <a:pPr algn="l"/>
            <a:r>
              <a:rPr lang="en-US" sz="1300" b="0" i="0" u="none" strike="noStrike" baseline="0" dirty="0">
                <a:latin typeface="TimesNewRomanPSMT"/>
              </a:rPr>
              <a:t>The offerings were </a:t>
            </a:r>
            <a:r>
              <a:rPr lang="en-US" sz="1300" b="1" i="0" u="none" strike="noStrike" baseline="0" dirty="0">
                <a:latin typeface="TimesNewRomanPS-BoldMT"/>
              </a:rPr>
              <a:t>polluted </a:t>
            </a:r>
            <a:r>
              <a:rPr lang="en-US" sz="1300" b="0" i="0" u="none" strike="noStrike" baseline="0" dirty="0">
                <a:latin typeface="TimesNewRomanPSMT"/>
              </a:rPr>
              <a:t>(</a:t>
            </a:r>
            <a:r>
              <a:rPr lang="en-US" sz="1300" b="0" i="1" u="none" strike="noStrike" baseline="0" dirty="0" err="1">
                <a:latin typeface="TranslitLSAKKItalic"/>
              </a:rPr>
              <a:t>gOE</a:t>
            </a:r>
            <a:r>
              <a:rPr lang="en-US" sz="1300" b="0" i="1" u="none" strike="noStrike" baseline="0" dirty="0" err="1">
                <a:latin typeface="TimesNewRomanPS-ItalicMT"/>
              </a:rPr>
              <a:t>’al</a:t>
            </a:r>
            <a:r>
              <a:rPr lang="en-US" sz="1300" b="0" i="0" u="none" strike="noStrike" baseline="0" dirty="0">
                <a:latin typeface="TimesNewRomanPSMT"/>
              </a:rPr>
              <a:t>), defiled, unfit for the designated purpose. The Law of Moses restricted blemished sacrifices </a:t>
            </a:r>
            <a:r>
              <a:rPr lang="fr-FR" sz="1300" b="0" i="0" u="none" strike="noStrike" baseline="0" dirty="0">
                <a:latin typeface="TimesNewRomanPSMT"/>
              </a:rPr>
              <a:t>(</a:t>
            </a:r>
            <a:r>
              <a:rPr lang="fr-FR" sz="1300" b="0" i="0" u="none" strike="noStrike" baseline="0" dirty="0" err="1">
                <a:latin typeface="TimesNewRomanPSMT"/>
              </a:rPr>
              <a:t>Exod</a:t>
            </a:r>
            <a:r>
              <a:rPr lang="fr-FR" sz="1300" b="0" i="0" u="none" strike="noStrike" baseline="0" dirty="0">
                <a:latin typeface="TimesNewRomanPSMT"/>
              </a:rPr>
              <a:t>. 12:5; Lev. 22:18ff; </a:t>
            </a:r>
            <a:r>
              <a:rPr lang="fr-FR" sz="1300" b="0" i="0" u="none" strike="noStrike" baseline="0" dirty="0" err="1">
                <a:latin typeface="TimesNewRomanPSMT"/>
              </a:rPr>
              <a:t>Num</a:t>
            </a:r>
            <a:r>
              <a:rPr lang="fr-FR" sz="1300" b="0" i="0" u="none" strike="noStrike" baseline="0" dirty="0">
                <a:latin typeface="TimesNewRomanPSMT"/>
              </a:rPr>
              <a:t>. 6:14; </a:t>
            </a:r>
            <a:r>
              <a:rPr lang="fr-FR" sz="1300" b="0" i="0" u="none" strike="noStrike" baseline="0" dirty="0" err="1">
                <a:latin typeface="TimesNewRomanPSMT"/>
              </a:rPr>
              <a:t>Deut</a:t>
            </a:r>
            <a:r>
              <a:rPr lang="fr-FR" sz="1300" b="0" i="0" u="none" strike="noStrike" baseline="0" dirty="0">
                <a:latin typeface="TimesNewRomanPSMT"/>
              </a:rPr>
              <a:t>. 15:21; 17:1; </a:t>
            </a:r>
            <a:r>
              <a:rPr lang="fr-FR" sz="1300" b="0" i="0" u="none" strike="noStrike" baseline="0" dirty="0" err="1">
                <a:latin typeface="TimesNewRomanPSMT"/>
              </a:rPr>
              <a:t>etc</a:t>
            </a:r>
            <a:r>
              <a:rPr lang="fr-FR" sz="1300" b="0" i="0" u="none" strike="noStrike" baseline="0" dirty="0">
                <a:latin typeface="TimesNewRomanPSMT"/>
              </a:rPr>
              <a:t>). </a:t>
            </a:r>
            <a:r>
              <a:rPr lang="en-US" sz="1300" b="0" i="0" u="none" strike="noStrike" baseline="0" dirty="0">
                <a:latin typeface="TimesNewRomanPSMT"/>
              </a:rPr>
              <a:t>Certainly, perfect sacrifices belong to God. “The earth is the Lord’s and the fulness thereof” (Ps. 24:1). </a:t>
            </a:r>
            <a:r>
              <a:rPr lang="en-US" sz="1300" b="1" i="0" u="none" strike="noStrike" baseline="0" dirty="0">
                <a:latin typeface="TimesNewRomanPSMT"/>
              </a:rPr>
              <a:t>This is enforced by the concept of “</a:t>
            </a:r>
            <a:r>
              <a:rPr lang="en-US" sz="1300" b="1" i="0" u="none" strike="noStrike" baseline="0" dirty="0" err="1">
                <a:latin typeface="TimesNewRomanPSMT"/>
              </a:rPr>
              <a:t>firstfruits</a:t>
            </a:r>
            <a:r>
              <a:rPr lang="en-US" sz="1300" b="1" i="0" u="none" strike="noStrike" baseline="0" dirty="0">
                <a:latin typeface="TimesNewRomanPSMT"/>
              </a:rPr>
              <a:t>”</a:t>
            </a:r>
            <a:r>
              <a:rPr lang="en-US" sz="1300" b="0" i="0" u="none" strike="noStrike" baseline="0" dirty="0">
                <a:latin typeface="TimesNewRomanPSMT"/>
              </a:rPr>
              <a:t> (</a:t>
            </a:r>
            <a:r>
              <a:rPr lang="en-US" sz="1300" b="1" i="0" u="none" strike="noStrike" baseline="0" dirty="0">
                <a:latin typeface="TimesNewRomanPSMT"/>
              </a:rPr>
              <a:t>Exod. 23:19; Lev. 2:12; Num. 18:12</a:t>
            </a:r>
            <a:r>
              <a:rPr lang="en-US" sz="1300" b="0" i="0" u="none" strike="noStrike" baseline="0" dirty="0">
                <a:latin typeface="TimesNewRomanPSMT"/>
              </a:rPr>
              <a:t>; etc.) by which “</a:t>
            </a:r>
            <a:r>
              <a:rPr lang="en-US" sz="1300" b="1" i="0" u="none" strike="noStrike" baseline="0" dirty="0">
                <a:latin typeface="TimesNewRomanPSMT"/>
              </a:rPr>
              <a:t>the best” of everything was brought to God</a:t>
            </a:r>
            <a:r>
              <a:rPr lang="en-US" sz="1300" b="0" i="0" u="none" strike="noStrike" baseline="0" dirty="0">
                <a:latin typeface="TimesNewRomanPSMT"/>
              </a:rPr>
              <a:t>. Even the ministering priest must be without blemish (Lev. 21:17).</a:t>
            </a:r>
          </a:p>
          <a:p>
            <a:pPr algn="l"/>
            <a:r>
              <a:rPr lang="en-US" sz="1300" dirty="0"/>
              <a:t>When will it be over? Amos 8:5</a:t>
            </a:r>
          </a:p>
          <a:p>
            <a:pPr algn="l"/>
            <a:r>
              <a:rPr lang="en-US" sz="1300" dirty="0"/>
              <a:t>How wearying! Lit. what a trouble…</a:t>
            </a:r>
            <a:endParaRPr sz="1300" dirty="0"/>
          </a:p>
        </p:txBody>
      </p:sp>
    </p:spTree>
    <p:extLst>
      <p:ext uri="{BB962C8B-B14F-4D97-AF65-F5344CB8AC3E}">
        <p14:creationId xmlns:p14="http://schemas.microsoft.com/office/powerpoint/2010/main" val="49438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1139200" y="645549"/>
            <a:ext cx="6865800" cy="26959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Questions For God?</a:t>
            </a:r>
            <a:br>
              <a:rPr lang="en" sz="4400" dirty="0"/>
            </a:br>
            <a:r>
              <a:rPr lang="en" sz="4400" dirty="0">
                <a:solidFill>
                  <a:schemeClr val="accent2">
                    <a:lumMod val="60000"/>
                    <a:lumOff val="40000"/>
                  </a:schemeClr>
                </a:solidFill>
              </a:rPr>
              <a:t>Lessons From Malachi</a:t>
            </a:r>
            <a:endParaRPr sz="4400" dirty="0">
              <a:solidFill>
                <a:schemeClr val="accent2">
                  <a:lumMod val="60000"/>
                  <a:lumOff val="40000"/>
                </a:schemeClr>
              </a:solidFill>
            </a:endParaRPr>
          </a:p>
        </p:txBody>
      </p:sp>
      <p:pic>
        <p:nvPicPr>
          <p:cNvPr id="2" name="Picture 1">
            <a:extLst>
              <a:ext uri="{FF2B5EF4-FFF2-40B4-BE49-F238E27FC236}">
                <a16:creationId xmlns:a16="http://schemas.microsoft.com/office/drawing/2014/main" id="{CC5ABD3E-BEA0-95D3-B93A-0B376351EC13}"/>
              </a:ext>
            </a:extLst>
          </p:cNvPr>
          <p:cNvPicPr>
            <a:picLocks noChangeAspect="1"/>
          </p:cNvPicPr>
          <p:nvPr/>
        </p:nvPicPr>
        <p:blipFill>
          <a:blip r:embed="rId3"/>
          <a:stretch>
            <a:fillRect/>
          </a:stretch>
        </p:blipFill>
        <p:spPr>
          <a:xfrm>
            <a:off x="7553610" y="1925204"/>
            <a:ext cx="540523" cy="4545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77334" y="648725"/>
            <a:ext cx="7464166"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Context Of Malachi - </a:t>
            </a:r>
            <a:r>
              <a:rPr lang="en" sz="2400" b="0" dirty="0"/>
              <a:t>“</a:t>
            </a:r>
            <a:r>
              <a:rPr lang="en" sz="2400" dirty="0"/>
              <a:t>My Messenger</a:t>
            </a:r>
            <a:r>
              <a:rPr lang="en" sz="2400" b="0" dirty="0"/>
              <a:t>”</a:t>
            </a:r>
            <a:endParaRPr sz="1400" b="0" dirty="0"/>
          </a:p>
        </p:txBody>
      </p:sp>
      <p:sp>
        <p:nvSpPr>
          <p:cNvPr id="113" name="Google Shape;113;p18"/>
          <p:cNvSpPr txBox="1">
            <a:spLocks noGrp="1"/>
          </p:cNvSpPr>
          <p:nvPr>
            <p:ph type="body" idx="1"/>
          </p:nvPr>
        </p:nvSpPr>
        <p:spPr>
          <a:xfrm>
            <a:off x="677334" y="1320125"/>
            <a:ext cx="7789332" cy="3174650"/>
          </a:xfrm>
          <a:prstGeom prst="rect">
            <a:avLst/>
          </a:prstGeom>
        </p:spPr>
        <p:txBody>
          <a:bodyPr spcFirstLastPara="1" wrap="square" lIns="91425" tIns="91425" rIns="91425" bIns="91425" anchor="t" anchorCtr="0">
            <a:noAutofit/>
          </a:bodyPr>
          <a:lstStyle/>
          <a:p>
            <a:pPr marL="225425" lvl="0" indent="-225425" algn="l" rtl="0">
              <a:lnSpc>
                <a:spcPts val="2600"/>
              </a:lnSpc>
              <a:spcBef>
                <a:spcPts val="400"/>
              </a:spcBef>
              <a:spcAft>
                <a:spcPts val="0"/>
              </a:spcAft>
              <a:buSzPts val="2400"/>
              <a:buFont typeface="Wingdings" panose="05000000000000000000" pitchFamily="2" charset="2"/>
              <a:buChar char="§"/>
            </a:pPr>
            <a:r>
              <a:rPr lang="en" b="1" dirty="0"/>
              <a:t>606 BC </a:t>
            </a:r>
            <a:r>
              <a:rPr lang="en" dirty="0"/>
              <a:t>- first captives taken by Babylon.</a:t>
            </a:r>
          </a:p>
          <a:p>
            <a:pPr marL="225425" lvl="0" indent="-225425" algn="l" rtl="0">
              <a:lnSpc>
                <a:spcPts val="2600"/>
              </a:lnSpc>
              <a:spcBef>
                <a:spcPts val="400"/>
              </a:spcBef>
              <a:spcAft>
                <a:spcPts val="0"/>
              </a:spcAft>
              <a:buSzPts val="2400"/>
              <a:buFont typeface="Wingdings" panose="05000000000000000000" pitchFamily="2" charset="2"/>
              <a:buChar char="§"/>
            </a:pPr>
            <a:r>
              <a:rPr lang="en" dirty="0"/>
              <a:t>597 BC - second group taken captive.</a:t>
            </a:r>
          </a:p>
          <a:p>
            <a:pPr marL="225425" lvl="0" indent="-225425" algn="l" rtl="0">
              <a:lnSpc>
                <a:spcPts val="2600"/>
              </a:lnSpc>
              <a:spcBef>
                <a:spcPts val="400"/>
              </a:spcBef>
              <a:spcAft>
                <a:spcPts val="600"/>
              </a:spcAft>
              <a:buSzPts val="2400"/>
              <a:buFont typeface="Wingdings" panose="05000000000000000000" pitchFamily="2" charset="2"/>
              <a:buChar char="§"/>
            </a:pPr>
            <a:r>
              <a:rPr lang="en" b="1" dirty="0"/>
              <a:t>586 BC </a:t>
            </a:r>
            <a:r>
              <a:rPr lang="en" dirty="0"/>
              <a:t>- Jerusalem and temple destroyed.</a:t>
            </a:r>
          </a:p>
          <a:p>
            <a:pPr marL="0" lvl="0" indent="0" algn="ctr" rtl="0">
              <a:lnSpc>
                <a:spcPts val="2600"/>
              </a:lnSpc>
              <a:spcBef>
                <a:spcPts val="400"/>
              </a:spcBef>
              <a:spcAft>
                <a:spcPts val="600"/>
              </a:spcAft>
              <a:buSzPts val="2400"/>
              <a:buNone/>
            </a:pPr>
            <a:r>
              <a:rPr lang="en" sz="2800" dirty="0"/>
              <a:t>Babylonian Captivity</a:t>
            </a:r>
          </a:p>
          <a:p>
            <a:pPr marL="225425" lvl="0" indent="-225425" algn="l" rtl="0">
              <a:lnSpc>
                <a:spcPts val="2600"/>
              </a:lnSpc>
              <a:spcBef>
                <a:spcPts val="400"/>
              </a:spcBef>
              <a:spcAft>
                <a:spcPts val="0"/>
              </a:spcAft>
              <a:buSzPts val="2400"/>
              <a:buFont typeface="Wingdings" panose="05000000000000000000" pitchFamily="2" charset="2"/>
              <a:buChar char="§"/>
            </a:pPr>
            <a:r>
              <a:rPr lang="en" b="1" dirty="0"/>
              <a:t>536 BC </a:t>
            </a:r>
            <a:r>
              <a:rPr lang="en" dirty="0"/>
              <a:t>- 2 years after Babylon falls to the Medes/Persians, Cyrus allows the Jews to return after 70 years. </a:t>
            </a:r>
            <a:br>
              <a:rPr lang="en" dirty="0"/>
            </a:br>
            <a:r>
              <a:rPr lang="en" dirty="0"/>
              <a:t>(Jeremiah 29:10-14)</a:t>
            </a:r>
          </a:p>
        </p:txBody>
      </p:sp>
      <p:sp>
        <p:nvSpPr>
          <p:cNvPr id="114" name="Google Shape;114;p18"/>
          <p:cNvSpPr txBox="1">
            <a:spLocks noGrp="1"/>
          </p:cNvSpPr>
          <p:nvPr>
            <p:ph type="sldNum" idx="12"/>
          </p:nvPr>
        </p:nvSpPr>
        <p:spPr>
          <a:xfrm>
            <a:off x="8552356"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13" name="Freeform: Shape 12">
            <a:extLst>
              <a:ext uri="{FF2B5EF4-FFF2-40B4-BE49-F238E27FC236}">
                <a16:creationId xmlns:a16="http://schemas.microsoft.com/office/drawing/2014/main" id="{01C42F39-C515-079F-7179-FD2E007182DB}"/>
              </a:ext>
            </a:extLst>
          </p:cNvPr>
          <p:cNvSpPr/>
          <p:nvPr/>
        </p:nvSpPr>
        <p:spPr>
          <a:xfrm>
            <a:off x="407029" y="1632656"/>
            <a:ext cx="676703" cy="1516944"/>
          </a:xfrm>
          <a:custGeom>
            <a:avLst/>
            <a:gdLst>
              <a:gd name="connsiteX0" fmla="*/ 508160 w 553316"/>
              <a:gd name="connsiteY0" fmla="*/ 0 h 790223"/>
              <a:gd name="connsiteX1" fmla="*/ 160 w 553316"/>
              <a:gd name="connsiteY1" fmla="*/ 474134 h 790223"/>
              <a:gd name="connsiteX2" fmla="*/ 553316 w 553316"/>
              <a:gd name="connsiteY2" fmla="*/ 790223 h 790223"/>
            </a:gdLst>
            <a:ahLst/>
            <a:cxnLst>
              <a:cxn ang="0">
                <a:pos x="connsiteX0" y="connsiteY0"/>
              </a:cxn>
              <a:cxn ang="0">
                <a:pos x="connsiteX1" y="connsiteY1"/>
              </a:cxn>
              <a:cxn ang="0">
                <a:pos x="connsiteX2" y="connsiteY2"/>
              </a:cxn>
            </a:cxnLst>
            <a:rect l="l" t="t" r="r" b="b"/>
            <a:pathLst>
              <a:path w="553316" h="790223">
                <a:moveTo>
                  <a:pt x="508160" y="0"/>
                </a:moveTo>
                <a:cubicBezTo>
                  <a:pt x="250397" y="171215"/>
                  <a:pt x="-7366" y="342430"/>
                  <a:pt x="160" y="474134"/>
                </a:cubicBezTo>
                <a:cubicBezTo>
                  <a:pt x="7686" y="605838"/>
                  <a:pt x="280501" y="698030"/>
                  <a:pt x="553316" y="790223"/>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8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77334" y="648725"/>
            <a:ext cx="7464166"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Context Of Malachi - </a:t>
            </a:r>
            <a:r>
              <a:rPr lang="en" sz="2400" b="0" dirty="0"/>
              <a:t>“My Messenger”</a:t>
            </a:r>
            <a:endParaRPr sz="1400" b="0" dirty="0"/>
          </a:p>
        </p:txBody>
      </p:sp>
      <p:sp>
        <p:nvSpPr>
          <p:cNvPr id="113" name="Google Shape;113;p18"/>
          <p:cNvSpPr txBox="1">
            <a:spLocks noGrp="1"/>
          </p:cNvSpPr>
          <p:nvPr>
            <p:ph type="body" idx="1"/>
          </p:nvPr>
        </p:nvSpPr>
        <p:spPr>
          <a:xfrm>
            <a:off x="677334" y="1320125"/>
            <a:ext cx="7789332" cy="3174650"/>
          </a:xfrm>
          <a:prstGeom prst="rect">
            <a:avLst/>
          </a:prstGeom>
        </p:spPr>
        <p:txBody>
          <a:bodyPr spcFirstLastPara="1" wrap="square" lIns="91425" tIns="91425" rIns="91425" bIns="91425" anchor="t" anchorCtr="0">
            <a:noAutofit/>
          </a:bodyPr>
          <a:lstStyle/>
          <a:p>
            <a:pPr marL="225425" lvl="0" indent="-225425" algn="l" rtl="0">
              <a:lnSpc>
                <a:spcPts val="2600"/>
              </a:lnSpc>
              <a:spcBef>
                <a:spcPts val="400"/>
              </a:spcBef>
              <a:spcAft>
                <a:spcPts val="0"/>
              </a:spcAft>
              <a:buSzPts val="2400"/>
              <a:buFont typeface="Wingdings" panose="05000000000000000000" pitchFamily="2" charset="2"/>
              <a:buChar char="§"/>
            </a:pPr>
            <a:r>
              <a:rPr lang="en" b="1" dirty="0"/>
              <a:t>536 BC </a:t>
            </a:r>
            <a:r>
              <a:rPr lang="en" dirty="0"/>
              <a:t>- 2 years after Babylon falls to the Medes/Persians, Cyrus allows the Jews to return. (Jeremiah 29:10-14)</a:t>
            </a:r>
          </a:p>
          <a:p>
            <a:pPr marL="225425" lvl="0" indent="-225425" algn="l" rtl="0">
              <a:lnSpc>
                <a:spcPts val="2600"/>
              </a:lnSpc>
              <a:spcBef>
                <a:spcPts val="400"/>
              </a:spcBef>
              <a:spcAft>
                <a:spcPts val="0"/>
              </a:spcAft>
              <a:buSzPts val="2400"/>
              <a:buFont typeface="Wingdings" panose="05000000000000000000" pitchFamily="2" charset="2"/>
              <a:buChar char="§"/>
            </a:pPr>
            <a:r>
              <a:rPr lang="en" b="1" dirty="0"/>
              <a:t>520</a:t>
            </a:r>
            <a:r>
              <a:rPr lang="en" dirty="0"/>
              <a:t>-</a:t>
            </a:r>
            <a:r>
              <a:rPr lang="en" b="1" dirty="0"/>
              <a:t>516 BC </a:t>
            </a:r>
            <a:r>
              <a:rPr lang="en" dirty="0"/>
              <a:t>- Temple finally completed. (Ezra 6:15)</a:t>
            </a:r>
          </a:p>
          <a:p>
            <a:pPr marL="225425" lvl="0" indent="-225425" algn="l" rtl="0">
              <a:lnSpc>
                <a:spcPts val="2600"/>
              </a:lnSpc>
              <a:spcBef>
                <a:spcPts val="400"/>
              </a:spcBef>
              <a:spcAft>
                <a:spcPts val="0"/>
              </a:spcAft>
              <a:buSzPts val="2400"/>
              <a:buFont typeface="Wingdings" panose="05000000000000000000" pitchFamily="2" charset="2"/>
              <a:buChar char="§"/>
            </a:pPr>
            <a:r>
              <a:rPr lang="en" dirty="0"/>
              <a:t>458 BC - </a:t>
            </a:r>
            <a:r>
              <a:rPr lang="en" b="1" dirty="0"/>
              <a:t>Ezra</a:t>
            </a:r>
            <a:r>
              <a:rPr lang="en" dirty="0"/>
              <a:t> leads a </a:t>
            </a:r>
            <a:r>
              <a:rPr lang="en" b="1" dirty="0"/>
              <a:t>2</a:t>
            </a:r>
            <a:r>
              <a:rPr lang="en" b="1" baseline="30000" dirty="0"/>
              <a:t>nd</a:t>
            </a:r>
            <a:r>
              <a:rPr lang="en" b="1" dirty="0"/>
              <a:t> remnant </a:t>
            </a:r>
            <a:r>
              <a:rPr lang="en" dirty="0"/>
              <a:t>to return and leads the people to restore </a:t>
            </a:r>
            <a:r>
              <a:rPr lang="en" b="1" dirty="0"/>
              <a:t>temple worship</a:t>
            </a:r>
            <a:r>
              <a:rPr lang="en" dirty="0"/>
              <a:t>. </a:t>
            </a:r>
          </a:p>
          <a:p>
            <a:pPr marL="225425" lvl="0" indent="-225425" algn="l" rtl="0">
              <a:lnSpc>
                <a:spcPts val="2600"/>
              </a:lnSpc>
              <a:spcBef>
                <a:spcPts val="400"/>
              </a:spcBef>
              <a:spcAft>
                <a:spcPts val="0"/>
              </a:spcAft>
              <a:buSzPts val="2400"/>
              <a:buFont typeface="Wingdings" panose="05000000000000000000" pitchFamily="2" charset="2"/>
              <a:buChar char="§"/>
            </a:pPr>
            <a:r>
              <a:rPr lang="en" dirty="0"/>
              <a:t>444 BC - </a:t>
            </a:r>
            <a:r>
              <a:rPr lang="en" b="1" dirty="0"/>
              <a:t>Nehemiah</a:t>
            </a:r>
            <a:r>
              <a:rPr lang="en" dirty="0"/>
              <a:t> leads a </a:t>
            </a:r>
            <a:r>
              <a:rPr lang="en" b="1" dirty="0"/>
              <a:t>3</a:t>
            </a:r>
            <a:r>
              <a:rPr lang="en" b="1" baseline="30000" dirty="0"/>
              <a:t>rd</a:t>
            </a:r>
            <a:r>
              <a:rPr lang="en" b="1" dirty="0"/>
              <a:t> remanant </a:t>
            </a:r>
            <a:r>
              <a:rPr lang="en" dirty="0"/>
              <a:t>to return and </a:t>
            </a:r>
            <a:r>
              <a:rPr lang="en" b="1" dirty="0"/>
              <a:t>rebuilds the walls of Jerusalem</a:t>
            </a:r>
            <a:r>
              <a:rPr lang="en" dirty="0"/>
              <a:t>.</a:t>
            </a:r>
          </a:p>
          <a:p>
            <a:pPr marL="225425" lvl="0" indent="-225425" algn="l" rtl="0">
              <a:lnSpc>
                <a:spcPts val="2600"/>
              </a:lnSpc>
              <a:spcBef>
                <a:spcPts val="400"/>
              </a:spcBef>
              <a:spcAft>
                <a:spcPts val="0"/>
              </a:spcAft>
              <a:buSzPts val="2400"/>
              <a:buFont typeface="Wingdings" panose="05000000000000000000" pitchFamily="2" charset="2"/>
              <a:buChar char="§"/>
            </a:pPr>
            <a:r>
              <a:rPr lang="en" b="1" dirty="0"/>
              <a:t>432 BC </a:t>
            </a:r>
            <a:r>
              <a:rPr lang="en" dirty="0"/>
              <a:t>- Malachi prophsies continuing Nehemiah’s work.</a:t>
            </a:r>
          </a:p>
        </p:txBody>
      </p:sp>
      <p:sp>
        <p:nvSpPr>
          <p:cNvPr id="114" name="Google Shape;114;p18"/>
          <p:cNvSpPr txBox="1">
            <a:spLocks noGrp="1"/>
          </p:cNvSpPr>
          <p:nvPr>
            <p:ph type="sldNum" idx="12"/>
          </p:nvPr>
        </p:nvSpPr>
        <p:spPr>
          <a:xfrm>
            <a:off x="8552356"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25417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77334" y="648725"/>
            <a:ext cx="7464166"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Message Of Malachi - </a:t>
            </a:r>
            <a:r>
              <a:rPr lang="en" sz="2400" b="0" dirty="0"/>
              <a:t>“My Messenger”</a:t>
            </a:r>
            <a:endParaRPr sz="1400" b="0" dirty="0"/>
          </a:p>
        </p:txBody>
      </p:sp>
      <p:sp>
        <p:nvSpPr>
          <p:cNvPr id="113" name="Google Shape;113;p18"/>
          <p:cNvSpPr txBox="1">
            <a:spLocks noGrp="1"/>
          </p:cNvSpPr>
          <p:nvPr>
            <p:ph type="body" idx="1"/>
          </p:nvPr>
        </p:nvSpPr>
        <p:spPr>
          <a:xfrm>
            <a:off x="677334" y="1320125"/>
            <a:ext cx="7875022" cy="3174650"/>
          </a:xfrm>
          <a:prstGeom prst="rect">
            <a:avLst/>
          </a:prstGeom>
        </p:spPr>
        <p:txBody>
          <a:bodyPr spcFirstLastPara="1" wrap="square" lIns="91425" tIns="91425" rIns="91425" bIns="91425" anchor="t" anchorCtr="0">
            <a:noAutofit/>
          </a:bodyPr>
          <a:lstStyle/>
          <a:p>
            <a:pPr marL="225425" indent="-225425">
              <a:lnSpc>
                <a:spcPts val="2600"/>
              </a:lnSpc>
              <a:spcBef>
                <a:spcPts val="400"/>
              </a:spcBef>
              <a:buFont typeface="Wingdings" panose="05000000000000000000" pitchFamily="2" charset="2"/>
              <a:buChar char="§"/>
            </a:pPr>
            <a:r>
              <a:rPr lang="en" dirty="0"/>
              <a:t>This is God’s message! </a:t>
            </a:r>
            <a:r>
              <a:rPr lang="en" b="1" i="1" dirty="0"/>
              <a:t>“Thus says the Lord of Hosts”</a:t>
            </a:r>
            <a:r>
              <a:rPr lang="en" dirty="0"/>
              <a:t> used 55 times.</a:t>
            </a:r>
          </a:p>
          <a:p>
            <a:pPr marL="225425" lvl="0" indent="-225425" algn="l" rtl="0">
              <a:lnSpc>
                <a:spcPts val="2600"/>
              </a:lnSpc>
              <a:spcBef>
                <a:spcPts val="400"/>
              </a:spcBef>
              <a:spcAft>
                <a:spcPts val="0"/>
              </a:spcAft>
              <a:buSzPts val="2400"/>
              <a:buFont typeface="Wingdings" panose="05000000000000000000" pitchFamily="2" charset="2"/>
              <a:buChar char="§"/>
            </a:pPr>
            <a:r>
              <a:rPr lang="en-US" b="1" dirty="0"/>
              <a:t>U</a:t>
            </a:r>
            <a:r>
              <a:rPr lang="en" b="1" dirty="0"/>
              <a:t>nique literary style</a:t>
            </a:r>
            <a:r>
              <a:rPr lang="en" dirty="0"/>
              <a:t> in the form of a debate or challenge. </a:t>
            </a:r>
          </a:p>
          <a:p>
            <a:pPr marL="225425" lvl="0" indent="-225425" algn="l" rtl="0">
              <a:lnSpc>
                <a:spcPts val="2600"/>
              </a:lnSpc>
              <a:spcBef>
                <a:spcPts val="400"/>
              </a:spcBef>
              <a:spcAft>
                <a:spcPts val="0"/>
              </a:spcAft>
              <a:buSzPts val="2400"/>
              <a:buFont typeface="Wingdings" panose="05000000000000000000" pitchFamily="2" charset="2"/>
              <a:buChar char="§"/>
            </a:pPr>
            <a:r>
              <a:rPr lang="en" b="1" dirty="0"/>
              <a:t>“Didactic-dialectic” </a:t>
            </a:r>
            <a:r>
              <a:rPr lang="en" dirty="0"/>
              <a:t>form of public speaking.</a:t>
            </a:r>
          </a:p>
          <a:p>
            <a:pPr lvl="0" indent="-457200" algn="l" rtl="0">
              <a:lnSpc>
                <a:spcPts val="2600"/>
              </a:lnSpc>
              <a:spcBef>
                <a:spcPts val="400"/>
              </a:spcBef>
              <a:spcAft>
                <a:spcPts val="0"/>
              </a:spcAft>
              <a:buSzPts val="2400"/>
              <a:buFont typeface="+mj-lt"/>
              <a:buAutoNum type="arabicPeriod"/>
            </a:pPr>
            <a:r>
              <a:rPr lang="en" b="1" dirty="0"/>
              <a:t>Assertion or charge </a:t>
            </a:r>
            <a:r>
              <a:rPr lang="en" dirty="0"/>
              <a:t>is made.</a:t>
            </a:r>
          </a:p>
          <a:p>
            <a:pPr lvl="0" indent="-457200" algn="l" rtl="0">
              <a:lnSpc>
                <a:spcPts val="2600"/>
              </a:lnSpc>
              <a:spcBef>
                <a:spcPts val="400"/>
              </a:spcBef>
              <a:spcAft>
                <a:spcPts val="0"/>
              </a:spcAft>
              <a:buSzPts val="2400"/>
              <a:buFont typeface="+mj-lt"/>
              <a:buAutoNum type="arabicPeriod"/>
            </a:pPr>
            <a:r>
              <a:rPr lang="en-US" b="1" dirty="0"/>
              <a:t>A</a:t>
            </a:r>
            <a:r>
              <a:rPr lang="en" b="1" dirty="0"/>
              <a:t>n objection to the charge </a:t>
            </a:r>
            <a:r>
              <a:rPr lang="en" dirty="0"/>
              <a:t>is made </a:t>
            </a:r>
            <a:r>
              <a:rPr lang="en" b="1" dirty="0"/>
              <a:t>in the form of a question</a:t>
            </a:r>
            <a:r>
              <a:rPr lang="en" dirty="0"/>
              <a:t>. </a:t>
            </a:r>
          </a:p>
          <a:p>
            <a:pPr lvl="0" indent="-457200" algn="l" rtl="0">
              <a:lnSpc>
                <a:spcPts val="2600"/>
              </a:lnSpc>
              <a:spcBef>
                <a:spcPts val="400"/>
              </a:spcBef>
              <a:spcAft>
                <a:spcPts val="0"/>
              </a:spcAft>
              <a:buSzPts val="2400"/>
              <a:buFont typeface="+mj-lt"/>
              <a:buAutoNum type="arabicPeriod"/>
            </a:pPr>
            <a:r>
              <a:rPr lang="en" dirty="0"/>
              <a:t>The </a:t>
            </a:r>
            <a:r>
              <a:rPr lang="en" b="1" dirty="0"/>
              <a:t>objection is responded to </a:t>
            </a:r>
            <a:r>
              <a:rPr lang="en" dirty="0"/>
              <a:t>with evidence. </a:t>
            </a:r>
          </a:p>
        </p:txBody>
      </p:sp>
      <p:sp>
        <p:nvSpPr>
          <p:cNvPr id="114" name="Google Shape;114;p18"/>
          <p:cNvSpPr txBox="1">
            <a:spLocks noGrp="1"/>
          </p:cNvSpPr>
          <p:nvPr>
            <p:ph type="sldNum" idx="12"/>
          </p:nvPr>
        </p:nvSpPr>
        <p:spPr>
          <a:xfrm>
            <a:off x="8552356"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4</a:t>
            </a:fld>
            <a:endParaRPr dirty="0"/>
          </a:p>
        </p:txBody>
      </p:sp>
    </p:spTree>
    <p:extLst>
      <p:ext uri="{BB962C8B-B14F-4D97-AF65-F5344CB8AC3E}">
        <p14:creationId xmlns:p14="http://schemas.microsoft.com/office/powerpoint/2010/main" val="41421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
                                            <p:txEl>
                                              <p:pRg st="5" end="5"/>
                                            </p:txEl>
                                          </p:spTgt>
                                        </p:tgtEl>
                                        <p:attrNameLst>
                                          <p:attrName>style.visibility</p:attrName>
                                        </p:attrNameLst>
                                      </p:cBhvr>
                                      <p:to>
                                        <p:strVal val="visible"/>
                                      </p:to>
                                    </p:set>
                                    <p:animEffect transition="in" filter="fade">
                                      <p:cBhvr>
                                        <p:cTn id="32" dur="500"/>
                                        <p:tgtEl>
                                          <p:spTgt spid="1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1 - How Have You Loved Us? </a:t>
            </a:r>
            <a:r>
              <a:rPr lang="en" sz="1400" dirty="0"/>
              <a:t>(1:2)</a:t>
            </a:r>
            <a:endParaRPr sz="1400" dirty="0"/>
          </a:p>
        </p:txBody>
      </p:sp>
      <p:sp>
        <p:nvSpPr>
          <p:cNvPr id="113" name="Google Shape;113;p18"/>
          <p:cNvSpPr txBox="1">
            <a:spLocks noGrp="1"/>
          </p:cNvSpPr>
          <p:nvPr>
            <p:ph type="body" idx="1"/>
          </p:nvPr>
        </p:nvSpPr>
        <p:spPr>
          <a:xfrm>
            <a:off x="673768" y="1146413"/>
            <a:ext cx="7772400" cy="3437620"/>
          </a:xfrm>
          <a:prstGeom prst="rect">
            <a:avLst/>
          </a:prstGeom>
        </p:spPr>
        <p:txBody>
          <a:bodyPr spcFirstLastPara="1" wrap="square" lIns="91425" tIns="91425" rIns="91425" bIns="91425" anchor="t" anchorCtr="0">
            <a:noAutofit/>
          </a:bodyPr>
          <a:lstStyle/>
          <a:p>
            <a:pPr marL="228600" lvl="0" indent="-228600" algn="l" rtl="0">
              <a:spcBef>
                <a:spcPts val="600"/>
              </a:spcBef>
              <a:spcAft>
                <a:spcPts val="0"/>
              </a:spcAft>
              <a:buSzPts val="2400"/>
              <a:buFont typeface="Wingdings" panose="05000000000000000000" pitchFamily="2" charset="2"/>
              <a:buChar char="§"/>
            </a:pPr>
            <a:r>
              <a:rPr lang="en" dirty="0"/>
              <a:t>Response to God’s assertion, </a:t>
            </a:r>
            <a:r>
              <a:rPr lang="en" b="1" i="1" dirty="0"/>
              <a:t>“I have loved you”</a:t>
            </a:r>
            <a:r>
              <a:rPr lang="en" dirty="0"/>
              <a:t>. </a:t>
            </a:r>
          </a:p>
          <a:p>
            <a:pPr marL="228600" indent="-228600">
              <a:buFont typeface="Wingdings" panose="05000000000000000000" pitchFamily="2" charset="2"/>
              <a:buChar char="§"/>
            </a:pPr>
            <a:r>
              <a:rPr lang="en" b="1" dirty="0"/>
              <a:t>God chose the descendants of Jacob</a:t>
            </a:r>
            <a:r>
              <a:rPr lang="en" dirty="0"/>
              <a:t> to bestow His love. (Deuteronomy 4:37; 7:7-8) </a:t>
            </a:r>
          </a:p>
          <a:p>
            <a:pPr marL="228600" lvl="0" indent="-228600" algn="l" rtl="0">
              <a:spcBef>
                <a:spcPts val="600"/>
              </a:spcBef>
              <a:spcAft>
                <a:spcPts val="0"/>
              </a:spcAft>
              <a:buSzPts val="2400"/>
              <a:buFont typeface="Wingdings" panose="05000000000000000000" pitchFamily="2" charset="2"/>
              <a:buChar char="§"/>
            </a:pPr>
            <a:r>
              <a:rPr lang="en" dirty="0"/>
              <a:t>God loved us and chose us! (John 3:16; 2 Thess. 2:13)</a:t>
            </a:r>
          </a:p>
          <a:p>
            <a:pPr marL="228600" lvl="0" indent="-228600" algn="l" rtl="0">
              <a:spcBef>
                <a:spcPts val="600"/>
              </a:spcBef>
              <a:spcAft>
                <a:spcPts val="0"/>
              </a:spcAft>
              <a:buSzPts val="2400"/>
              <a:buFont typeface="Wingdings" panose="05000000000000000000" pitchFamily="2" charset="2"/>
              <a:buChar char="§"/>
            </a:pPr>
            <a:r>
              <a:rPr lang="en" b="1" dirty="0"/>
              <a:t>Do we doubt God’s love for us </a:t>
            </a:r>
            <a:r>
              <a:rPr lang="en" dirty="0"/>
              <a:t>when we suffer? </a:t>
            </a:r>
            <a:br>
              <a:rPr lang="en" dirty="0"/>
            </a:br>
            <a:r>
              <a:rPr lang="en" dirty="0"/>
              <a:t>(Romans 8:31-39; Hebrews 12:6)</a:t>
            </a:r>
          </a:p>
          <a:p>
            <a:pPr marL="228600" lvl="0" indent="-228600" algn="l" rtl="0">
              <a:spcBef>
                <a:spcPts val="600"/>
              </a:spcBef>
              <a:spcAft>
                <a:spcPts val="0"/>
              </a:spcAft>
              <a:buSzPts val="2400"/>
              <a:buFont typeface="Wingdings" panose="05000000000000000000" pitchFamily="2" charset="2"/>
              <a:buChar char="§"/>
            </a:pPr>
            <a:r>
              <a:rPr lang="en" dirty="0"/>
              <a:t>Even when we’re </a:t>
            </a:r>
            <a:r>
              <a:rPr lang="en" b="1" i="1" dirty="0"/>
              <a:t>“backsliding”</a:t>
            </a:r>
            <a:r>
              <a:rPr lang="en" dirty="0"/>
              <a:t> (Hosea 14:4; NKJV) and rebellious, God still loves us! (Romans 5:6-8)</a:t>
            </a:r>
            <a:endParaRPr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71444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2 - </a:t>
            </a:r>
            <a:r>
              <a:rPr lang="en" sz="3000" dirty="0"/>
              <a:t>How Have We Despised Your Name? </a:t>
            </a:r>
            <a:r>
              <a:rPr lang="en" sz="1400" dirty="0"/>
              <a:t>(1:6)</a:t>
            </a:r>
            <a:endParaRPr sz="1400" dirty="0"/>
          </a:p>
        </p:txBody>
      </p:sp>
      <p:sp>
        <p:nvSpPr>
          <p:cNvPr id="113" name="Google Shape;113;p18"/>
          <p:cNvSpPr txBox="1">
            <a:spLocks noGrp="1"/>
          </p:cNvSpPr>
          <p:nvPr>
            <p:ph type="body" idx="1"/>
          </p:nvPr>
        </p:nvSpPr>
        <p:spPr>
          <a:xfrm>
            <a:off x="632177" y="1160060"/>
            <a:ext cx="7845777" cy="3054990"/>
          </a:xfrm>
          <a:prstGeom prst="rect">
            <a:avLst/>
          </a:prstGeom>
        </p:spPr>
        <p:txBody>
          <a:bodyPr spcFirstLastPara="1" wrap="square" lIns="91425" tIns="91425" rIns="91425" bIns="91425" anchor="t" anchorCtr="0">
            <a:noAutofit/>
          </a:bodyPr>
          <a:lstStyle/>
          <a:p>
            <a:pPr marL="231775" lvl="0" indent="-231775" algn="l" rtl="0">
              <a:spcBef>
                <a:spcPts val="600"/>
              </a:spcBef>
              <a:spcAft>
                <a:spcPts val="0"/>
              </a:spcAft>
              <a:buSzPts val="2400"/>
              <a:buFont typeface="Wingdings" panose="05000000000000000000" pitchFamily="2" charset="2"/>
              <a:buChar char="§"/>
            </a:pPr>
            <a:r>
              <a:rPr lang="en" dirty="0"/>
              <a:t>God’s assertion, you are “</a:t>
            </a:r>
            <a:r>
              <a:rPr lang="en" b="1" i="1" dirty="0">
                <a:solidFill>
                  <a:srgbClr val="020406"/>
                </a:solidFill>
              </a:rPr>
              <a:t>priests, who despise My name</a:t>
            </a:r>
            <a:r>
              <a:rPr lang="en" dirty="0"/>
              <a:t>.” </a:t>
            </a:r>
          </a:p>
          <a:p>
            <a:pPr marL="231775" lvl="0" indent="-231775" algn="l" rtl="0">
              <a:spcBef>
                <a:spcPts val="600"/>
              </a:spcBef>
              <a:spcAft>
                <a:spcPts val="0"/>
              </a:spcAft>
              <a:buSzPts val="2400"/>
              <a:buFont typeface="Wingdings" panose="05000000000000000000" pitchFamily="2" charset="2"/>
              <a:buChar char="§"/>
            </a:pPr>
            <a:r>
              <a:rPr lang="en-US" dirty="0"/>
              <a:t>By “</a:t>
            </a:r>
            <a:r>
              <a:rPr lang="en-US" b="1" i="1" dirty="0">
                <a:solidFill>
                  <a:srgbClr val="020406"/>
                </a:solidFill>
              </a:rPr>
              <a:t>presenting defiled food on My altar</a:t>
            </a:r>
            <a:r>
              <a:rPr lang="en-US" dirty="0"/>
              <a:t>”. (vs. 7)</a:t>
            </a:r>
          </a:p>
          <a:p>
            <a:pPr marL="231775" lvl="0" indent="-231775" algn="l" rtl="0">
              <a:spcBef>
                <a:spcPts val="600"/>
              </a:spcBef>
              <a:spcAft>
                <a:spcPts val="0"/>
              </a:spcAft>
              <a:buSzPts val="2400"/>
              <a:buFont typeface="Wingdings" panose="05000000000000000000" pitchFamily="2" charset="2"/>
              <a:buChar char="§"/>
            </a:pPr>
            <a:r>
              <a:rPr lang="en-US" dirty="0"/>
              <a:t>“</a:t>
            </a:r>
            <a:r>
              <a:rPr lang="en-US" i="1" dirty="0"/>
              <a:t>But you say</a:t>
            </a:r>
            <a:r>
              <a:rPr lang="en-US" b="1" i="1" dirty="0"/>
              <a:t>’ how have we defiled You</a:t>
            </a:r>
            <a:r>
              <a:rPr lang="en-US" dirty="0"/>
              <a:t>?” </a:t>
            </a:r>
          </a:p>
          <a:p>
            <a:pPr marL="231775" lvl="0" indent="-231775" algn="l" rtl="0">
              <a:spcBef>
                <a:spcPts val="600"/>
              </a:spcBef>
              <a:spcAft>
                <a:spcPts val="0"/>
              </a:spcAft>
              <a:buSzPts val="2400"/>
              <a:buFont typeface="Wingdings" panose="05000000000000000000" pitchFamily="2" charset="2"/>
              <a:buChar char="§"/>
            </a:pPr>
            <a:r>
              <a:rPr lang="en-US" dirty="0"/>
              <a:t>“You say, ‘</a:t>
            </a:r>
            <a:r>
              <a:rPr lang="en-US" b="1" i="1" dirty="0">
                <a:solidFill>
                  <a:srgbClr val="020406"/>
                </a:solidFill>
              </a:rPr>
              <a:t>the table of the Lord is to be despised</a:t>
            </a:r>
            <a:r>
              <a:rPr lang="en-US" dirty="0"/>
              <a:t>’”. (vs. 7)</a:t>
            </a:r>
          </a:p>
          <a:p>
            <a:pPr marL="231775" lvl="0" indent="-231775" algn="l" rtl="0">
              <a:spcBef>
                <a:spcPts val="600"/>
              </a:spcBef>
              <a:spcAft>
                <a:spcPts val="0"/>
              </a:spcAft>
              <a:buSzPts val="2400"/>
              <a:buFont typeface="Wingdings" panose="05000000000000000000" pitchFamily="2" charset="2"/>
              <a:buChar char="§"/>
            </a:pPr>
            <a:r>
              <a:rPr lang="en-US" b="1" i="1" dirty="0"/>
              <a:t>“How have we despised Your name?”</a:t>
            </a:r>
          </a:p>
          <a:p>
            <a:pPr marL="231775" lvl="0" indent="-231775" algn="l" rtl="0">
              <a:spcBef>
                <a:spcPts val="600"/>
              </a:spcBef>
              <a:spcAft>
                <a:spcPts val="0"/>
              </a:spcAft>
              <a:buSzPts val="2400"/>
              <a:buFont typeface="Wingdings" panose="05000000000000000000" pitchFamily="2" charset="2"/>
              <a:buChar char="§"/>
            </a:pPr>
            <a:r>
              <a:rPr lang="en-US" dirty="0">
                <a:solidFill>
                  <a:srgbClr val="020406"/>
                </a:solidFill>
              </a:rPr>
              <a:t>God’s argument:</a:t>
            </a:r>
            <a:r>
              <a:rPr lang="en-US" b="1" dirty="0">
                <a:solidFill>
                  <a:srgbClr val="020406"/>
                </a:solidFill>
              </a:rPr>
              <a:t> you treat your fathers (w/ honor) </a:t>
            </a:r>
            <a:r>
              <a:rPr lang="en-US" dirty="0">
                <a:solidFill>
                  <a:srgbClr val="020406"/>
                </a:solidFill>
              </a:rPr>
              <a:t>and</a:t>
            </a:r>
            <a:r>
              <a:rPr lang="en-US" b="1" dirty="0">
                <a:solidFill>
                  <a:srgbClr val="020406"/>
                </a:solidFill>
              </a:rPr>
              <a:t> masters (w/ fear) better than Me!</a:t>
            </a:r>
            <a:endParaRPr b="1" dirty="0">
              <a:solidFill>
                <a:srgbClr val="020406"/>
              </a:solidFill>
            </a:endParaRPr>
          </a:p>
        </p:txBody>
      </p:sp>
    </p:spTree>
    <p:extLst>
      <p:ext uri="{BB962C8B-B14F-4D97-AF65-F5344CB8AC3E}">
        <p14:creationId xmlns:p14="http://schemas.microsoft.com/office/powerpoint/2010/main" val="55375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2 - </a:t>
            </a:r>
            <a:r>
              <a:rPr lang="en" sz="3000" dirty="0"/>
              <a:t>How Have We Despised Your Name? </a:t>
            </a:r>
            <a:r>
              <a:rPr lang="en" sz="1400" dirty="0"/>
              <a:t>(1:6)</a:t>
            </a:r>
            <a:endParaRPr sz="1400" dirty="0"/>
          </a:p>
        </p:txBody>
      </p:sp>
      <p:sp>
        <p:nvSpPr>
          <p:cNvPr id="113" name="Google Shape;113;p18"/>
          <p:cNvSpPr txBox="1">
            <a:spLocks noGrp="1"/>
          </p:cNvSpPr>
          <p:nvPr>
            <p:ph type="body" idx="1"/>
          </p:nvPr>
        </p:nvSpPr>
        <p:spPr>
          <a:xfrm>
            <a:off x="632177" y="1160059"/>
            <a:ext cx="7845777" cy="333471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SzPts val="2400"/>
              <a:buNone/>
            </a:pPr>
            <a:r>
              <a:rPr lang="en-US" i="1" dirty="0"/>
              <a:t>“</a:t>
            </a:r>
            <a:r>
              <a:rPr lang="en-US" b="1" i="1" dirty="0">
                <a:solidFill>
                  <a:srgbClr val="020406"/>
                </a:solidFill>
              </a:rPr>
              <a:t>When you present the blind (and the lame and the sick) for sacrifice, is it not evil</a:t>
            </a:r>
            <a:r>
              <a:rPr lang="en-US" i="1" dirty="0">
                <a:solidFill>
                  <a:srgbClr val="020406"/>
                </a:solidFill>
              </a:rPr>
              <a:t>? …Why not offer it to your Governor? Would he be pleased with you?” </a:t>
            </a:r>
            <a:r>
              <a:rPr lang="en-US" dirty="0"/>
              <a:t>(vs. 8)</a:t>
            </a:r>
          </a:p>
          <a:p>
            <a:pPr marL="342900" lvl="0" indent="-342900" algn="l" rtl="0">
              <a:spcBef>
                <a:spcPts val="600"/>
              </a:spcBef>
              <a:spcAft>
                <a:spcPts val="0"/>
              </a:spcAft>
              <a:buSzPts val="2400"/>
              <a:buFont typeface="Arial" panose="020B0604020202020204" pitchFamily="34" charset="0"/>
              <a:buChar char="•"/>
            </a:pPr>
            <a:r>
              <a:rPr lang="en-US" dirty="0"/>
              <a:t>Understanding </a:t>
            </a:r>
            <a:r>
              <a:rPr lang="en-US" b="1" dirty="0"/>
              <a:t>the </a:t>
            </a:r>
            <a:r>
              <a:rPr lang="en-US" b="1" dirty="0">
                <a:solidFill>
                  <a:srgbClr val="25516C"/>
                </a:solidFill>
              </a:rPr>
              <a:t>law</a:t>
            </a:r>
            <a:r>
              <a:rPr lang="en-US" b="1" dirty="0"/>
              <a:t> of first/best fruits</a:t>
            </a:r>
            <a:r>
              <a:rPr lang="en-US" dirty="0"/>
              <a:t>. </a:t>
            </a:r>
            <a:r>
              <a:rPr lang="en-US" sz="2300" dirty="0"/>
              <a:t>(Exodus 23:19; Proverbs 3:19) Does Matthew 6:33 apply?</a:t>
            </a:r>
          </a:p>
          <a:p>
            <a:pPr marL="0" lvl="0" indent="0" algn="l" rtl="0">
              <a:spcBef>
                <a:spcPts val="600"/>
              </a:spcBef>
              <a:spcAft>
                <a:spcPts val="0"/>
              </a:spcAft>
              <a:buSzPts val="2400"/>
              <a:buNone/>
            </a:pPr>
            <a:r>
              <a:rPr lang="en-US" dirty="0">
                <a:solidFill>
                  <a:srgbClr val="020406"/>
                </a:solidFill>
              </a:rPr>
              <a:t>It begs the question, </a:t>
            </a:r>
            <a:r>
              <a:rPr lang="en-US" b="1" dirty="0">
                <a:solidFill>
                  <a:srgbClr val="C00000"/>
                </a:solidFill>
              </a:rPr>
              <a:t>what is it that we sacrifice to God? </a:t>
            </a:r>
            <a:r>
              <a:rPr lang="en-US" dirty="0">
                <a:solidFill>
                  <a:srgbClr val="020406"/>
                </a:solidFill>
              </a:rPr>
              <a:t>(Romans 12:1-2; 1 Peter 2:5; Hebrews 13:15; 2 Samuel 24:24) </a:t>
            </a:r>
            <a:br>
              <a:rPr lang="en-US" b="1" dirty="0">
                <a:solidFill>
                  <a:srgbClr val="C00000"/>
                </a:solidFill>
              </a:rPr>
            </a:br>
            <a:r>
              <a:rPr lang="en-US" b="1" dirty="0">
                <a:solidFill>
                  <a:srgbClr val="C00000"/>
                </a:solidFill>
              </a:rPr>
              <a:t>The first and the best of our time, blessings &amp; abilities?</a:t>
            </a:r>
          </a:p>
        </p:txBody>
      </p:sp>
    </p:spTree>
    <p:extLst>
      <p:ext uri="{BB962C8B-B14F-4D97-AF65-F5344CB8AC3E}">
        <p14:creationId xmlns:p14="http://schemas.microsoft.com/office/powerpoint/2010/main" val="229776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32178" y="648725"/>
            <a:ext cx="7845778" cy="6607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2 - </a:t>
            </a:r>
            <a:r>
              <a:rPr lang="en" sz="3000" dirty="0"/>
              <a:t>How Have We Despised Your Name? </a:t>
            </a:r>
            <a:r>
              <a:rPr lang="en" sz="1400" dirty="0"/>
              <a:t>(1:6)</a:t>
            </a:r>
            <a:endParaRPr sz="1400" dirty="0"/>
          </a:p>
        </p:txBody>
      </p:sp>
      <p:sp>
        <p:nvSpPr>
          <p:cNvPr id="113" name="Google Shape;113;p18"/>
          <p:cNvSpPr txBox="1">
            <a:spLocks noGrp="1"/>
          </p:cNvSpPr>
          <p:nvPr>
            <p:ph type="body" idx="1"/>
          </p:nvPr>
        </p:nvSpPr>
        <p:spPr>
          <a:xfrm>
            <a:off x="632177" y="1160060"/>
            <a:ext cx="7845777" cy="323414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SzPts val="2400"/>
              <a:buNone/>
            </a:pPr>
            <a:r>
              <a:rPr lang="en-US" b="1" dirty="0">
                <a:solidFill>
                  <a:srgbClr val="020406"/>
                </a:solidFill>
              </a:rPr>
              <a:t>The solution: </a:t>
            </a:r>
            <a:r>
              <a:rPr lang="en-US" b="1" i="1" dirty="0">
                <a:solidFill>
                  <a:srgbClr val="020406"/>
                </a:solidFill>
              </a:rPr>
              <a:t>“Will you not entreat God’s favor?”</a:t>
            </a:r>
            <a:r>
              <a:rPr lang="en-US" b="1" dirty="0">
                <a:solidFill>
                  <a:srgbClr val="020406"/>
                </a:solidFill>
              </a:rPr>
              <a:t> (vs. 9)</a:t>
            </a:r>
          </a:p>
          <a:p>
            <a:pPr marL="342900" lvl="0" indent="-342900" algn="l" rtl="0">
              <a:spcBef>
                <a:spcPts val="600"/>
              </a:spcBef>
              <a:spcAft>
                <a:spcPts val="0"/>
              </a:spcAft>
              <a:buSzPts val="2400"/>
              <a:buFont typeface="Arial" panose="020B0604020202020204" pitchFamily="34" charset="0"/>
              <a:buChar char="•"/>
            </a:pPr>
            <a:r>
              <a:rPr lang="en-US" b="1" dirty="0">
                <a:solidFill>
                  <a:srgbClr val="020406"/>
                </a:solidFill>
              </a:rPr>
              <a:t>Will we seek God’s favor by sacrificing unto Him our first and best? (Joel 2:12-14) </a:t>
            </a:r>
            <a:r>
              <a:rPr lang="en-US" b="1" u="sng" dirty="0">
                <a:solidFill>
                  <a:srgbClr val="020406"/>
                </a:solidFill>
              </a:rPr>
              <a:t>If we do</a:t>
            </a:r>
            <a:r>
              <a:rPr lang="en-US" b="1" dirty="0">
                <a:solidFill>
                  <a:srgbClr val="020406"/>
                </a:solidFill>
              </a:rPr>
              <a:t>, </a:t>
            </a:r>
            <a:r>
              <a:rPr lang="en-US" dirty="0">
                <a:solidFill>
                  <a:srgbClr val="020406"/>
                </a:solidFill>
              </a:rPr>
              <a:t>will He not bless? </a:t>
            </a:r>
          </a:p>
          <a:p>
            <a:pPr marL="342900" lvl="0" indent="-342900" algn="l" rtl="0">
              <a:spcBef>
                <a:spcPts val="600"/>
              </a:spcBef>
              <a:spcAft>
                <a:spcPts val="0"/>
              </a:spcAft>
              <a:buSzPts val="2400"/>
              <a:buFont typeface="Arial" panose="020B0604020202020204" pitchFamily="34" charset="0"/>
              <a:buChar char="•"/>
            </a:pPr>
            <a:r>
              <a:rPr lang="en-US" b="1" u="sng" dirty="0">
                <a:solidFill>
                  <a:srgbClr val="020406"/>
                </a:solidFill>
              </a:rPr>
              <a:t>If not</a:t>
            </a:r>
            <a:r>
              <a:rPr lang="en-US" b="1" dirty="0">
                <a:solidFill>
                  <a:srgbClr val="020406"/>
                </a:solidFill>
              </a:rPr>
              <a:t>, </a:t>
            </a:r>
            <a:r>
              <a:rPr lang="en-US" dirty="0">
                <a:solidFill>
                  <a:srgbClr val="020406"/>
                </a:solidFill>
              </a:rPr>
              <a:t>if</a:t>
            </a:r>
            <a:r>
              <a:rPr lang="en-US" b="1" dirty="0">
                <a:solidFill>
                  <a:srgbClr val="020406"/>
                </a:solidFill>
              </a:rPr>
              <a:t> worship is wearying (Isaiah 43:22; 1 John 5:3), </a:t>
            </a:r>
            <a:r>
              <a:rPr lang="en-US" dirty="0">
                <a:solidFill>
                  <a:srgbClr val="020406"/>
                </a:solidFill>
              </a:rPr>
              <a:t>God says, </a:t>
            </a:r>
            <a:r>
              <a:rPr lang="en-US" b="1" i="1" dirty="0">
                <a:solidFill>
                  <a:srgbClr val="020406"/>
                </a:solidFill>
              </a:rPr>
              <a:t>“shut the gates” </a:t>
            </a:r>
            <a:r>
              <a:rPr lang="en-US" b="1" dirty="0">
                <a:solidFill>
                  <a:srgbClr val="020406"/>
                </a:solidFill>
              </a:rPr>
              <a:t>(cf., Isaiah 1:13). (vs. 10-14)</a:t>
            </a:r>
          </a:p>
          <a:p>
            <a:pPr marL="342900" lvl="0" indent="-342900" algn="l" rtl="0">
              <a:spcBef>
                <a:spcPts val="600"/>
              </a:spcBef>
              <a:spcAft>
                <a:spcPts val="0"/>
              </a:spcAft>
              <a:buSzPts val="2400"/>
              <a:buFont typeface="Arial" panose="020B0604020202020204" pitchFamily="34" charset="0"/>
              <a:buChar char="•"/>
            </a:pPr>
            <a:r>
              <a:rPr lang="en-US" b="1" dirty="0">
                <a:solidFill>
                  <a:srgbClr val="020406"/>
                </a:solidFill>
              </a:rPr>
              <a:t>By failing to “</a:t>
            </a:r>
            <a:r>
              <a:rPr lang="en-US" b="1" i="1" dirty="0">
                <a:solidFill>
                  <a:srgbClr val="020406"/>
                </a:solidFill>
              </a:rPr>
              <a:t>take it to heart</a:t>
            </a:r>
            <a:r>
              <a:rPr lang="en-US" b="1" dirty="0">
                <a:solidFill>
                  <a:srgbClr val="020406"/>
                </a:solidFill>
              </a:rPr>
              <a:t>” &amp; preach/teach God’s word faithfully. </a:t>
            </a:r>
            <a:r>
              <a:rPr lang="en-US" sz="2200" b="1" dirty="0">
                <a:solidFill>
                  <a:srgbClr val="020406"/>
                </a:solidFill>
              </a:rPr>
              <a:t>(2:1-9)</a:t>
            </a:r>
          </a:p>
        </p:txBody>
      </p:sp>
    </p:spTree>
    <p:extLst>
      <p:ext uri="{BB962C8B-B14F-4D97-AF65-F5344CB8AC3E}">
        <p14:creationId xmlns:p14="http://schemas.microsoft.com/office/powerpoint/2010/main" val="2050918283"/>
      </p:ext>
    </p:extLst>
  </p:cSld>
  <p:clrMapOvr>
    <a:masterClrMapping/>
  </p:clrMapOvr>
</p:sld>
</file>

<file path=ppt/theme/theme1.xml><?xml version="1.0" encoding="utf-8"?>
<a:theme xmlns:a="http://schemas.openxmlformats.org/drawingml/2006/main" name="Gremio template">
  <a:themeElements>
    <a:clrScheme name="Custom 347">
      <a:dk1>
        <a:srgbClr val="25516C"/>
      </a:dk1>
      <a:lt1>
        <a:srgbClr val="FFFFFF"/>
      </a:lt1>
      <a:dk2>
        <a:srgbClr val="666666"/>
      </a:dk2>
      <a:lt2>
        <a:srgbClr val="E2E7E9"/>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6995</TotalTime>
  <Words>1874</Words>
  <Application>Microsoft Office PowerPoint</Application>
  <PresentationFormat>On-screen Show (16:9)</PresentationFormat>
  <Paragraphs>83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Source Sans Pro</vt:lpstr>
      <vt:lpstr>Montserrat</vt:lpstr>
      <vt:lpstr>TranslitLSAKKItalic</vt:lpstr>
      <vt:lpstr>TimesNewRomanPS-BoldMT</vt:lpstr>
      <vt:lpstr>Wingdings</vt:lpstr>
      <vt:lpstr>Arial</vt:lpstr>
      <vt:lpstr>TimesNewRomanPSMT</vt:lpstr>
      <vt:lpstr>TimesNewRomanPS-ItalicMT</vt:lpstr>
      <vt:lpstr>Gremio template</vt:lpstr>
      <vt:lpstr>Questions For God? Lessons From Malachi</vt:lpstr>
      <vt:lpstr>Context Of Malachi - “My Messenger”</vt:lpstr>
      <vt:lpstr>Context Of Malachi - “My Messenger”</vt:lpstr>
      <vt:lpstr>Message Of Malachi - “My Messenger”</vt:lpstr>
      <vt:lpstr>1 - How Have You Loved Us? (1:2)</vt:lpstr>
      <vt:lpstr>2 - How Have We Despised Your Name? (1:6)</vt:lpstr>
      <vt:lpstr>2 - How Have We Despised Your Name? (1:6)</vt:lpstr>
      <vt:lpstr>2 - How Have We Despised Your Name?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13</cp:revision>
  <dcterms:modified xsi:type="dcterms:W3CDTF">2023-03-22T19:56:12Z</dcterms:modified>
</cp:coreProperties>
</file>