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12"/>
  </p:notesMasterIdLst>
  <p:handoutMasterIdLst>
    <p:handoutMasterId r:id="rId13"/>
  </p:handoutMasterIdLst>
  <p:sldIdLst>
    <p:sldId id="256" r:id="rId2"/>
    <p:sldId id="306" r:id="rId3"/>
    <p:sldId id="305" r:id="rId4"/>
    <p:sldId id="303" r:id="rId5"/>
    <p:sldId id="307" r:id="rId6"/>
    <p:sldId id="298" r:id="rId7"/>
    <p:sldId id="299" r:id="rId8"/>
    <p:sldId id="301" r:id="rId9"/>
    <p:sldId id="302" r:id="rId10"/>
    <p:sldId id="300" r:id="rId11"/>
  </p:sldIdLst>
  <p:sldSz cx="9144000" cy="5143500" type="screen16x9"/>
  <p:notesSz cx="7102475" cy="9388475"/>
  <p:embeddedFontLst>
    <p:embeddedFont>
      <p:font typeface="Montserrat" panose="020B0604020202020204" pitchFamily="2" charset="0"/>
      <p:regular r:id="rId14"/>
      <p:bold r:id="rId15"/>
      <p:italic r:id="rId16"/>
      <p:boldItalic r:id="rId17"/>
    </p:embeddedFont>
    <p:embeddedFont>
      <p:font typeface="Source Sans Pro" panose="020B0503030403020204" pitchFamily="34" charset="0"/>
      <p:regular r:id="rId18"/>
      <p:bold r:id="rId19"/>
      <p:italic r:id="rId20"/>
      <p:boldItalic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0406"/>
    <a:srgbClr val="25516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B8F55BA-1D26-4A3C-8808-3F048720A6A3}">
  <a:tblStyle styleId="{CB8F55BA-1D26-4A3C-8808-3F048720A6A3}"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3BF1B525-2FAF-47DF-B33A-905AB876B22A}"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8085" autoAdjust="0"/>
  </p:normalViewPr>
  <p:slideViewPr>
    <p:cSldViewPr snapToGrid="0">
      <p:cViewPr varScale="1">
        <p:scale>
          <a:sx n="70" d="100"/>
          <a:sy n="70" d="100"/>
        </p:scale>
        <p:origin x="1302" y="60"/>
      </p:cViewPr>
      <p:guideLst/>
    </p:cSldViewPr>
  </p:slideViewPr>
  <p:notesTextViewPr>
    <p:cViewPr>
      <p:scale>
        <a:sx n="1" d="1"/>
        <a:sy n="1" d="1"/>
      </p:scale>
      <p:origin x="0" y="0"/>
    </p:cViewPr>
  </p:notesTextViewPr>
  <p:notesViewPr>
    <p:cSldViewPr snapToGrid="0">
      <p:cViewPr varScale="1">
        <p:scale>
          <a:sx n="53" d="100"/>
          <a:sy n="53" d="100"/>
        </p:scale>
        <p:origin x="2844"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4.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74F7830-7FF4-58BC-EB1C-23D95A0029E0}"/>
              </a:ext>
            </a:extLst>
          </p:cNvPr>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a:extLst>
              <a:ext uri="{FF2B5EF4-FFF2-40B4-BE49-F238E27FC236}">
                <a16:creationId xmlns:a16="http://schemas.microsoft.com/office/drawing/2014/main" id="{192215C5-0AF9-7E7D-67B5-71A838EE7BE1}"/>
              </a:ext>
            </a:extLst>
          </p:cNvPr>
          <p:cNvSpPr>
            <a:spLocks noGrp="1"/>
          </p:cNvSpPr>
          <p:nvPr>
            <p:ph type="dt" sz="quarter" idx="1"/>
          </p:nvPr>
        </p:nvSpPr>
        <p:spPr>
          <a:xfrm>
            <a:off x="4023092" y="0"/>
            <a:ext cx="3077739" cy="471054"/>
          </a:xfrm>
          <a:prstGeom prst="rect">
            <a:avLst/>
          </a:prstGeom>
        </p:spPr>
        <p:txBody>
          <a:bodyPr vert="horz" lIns="94229" tIns="47114" rIns="94229" bIns="47114" rtlCol="0"/>
          <a:lstStyle>
            <a:lvl1pPr algn="r">
              <a:defRPr sz="1200"/>
            </a:lvl1pPr>
          </a:lstStyle>
          <a:p>
            <a:r>
              <a:rPr lang="en-US"/>
              <a:t>01/01/2023</a:t>
            </a:r>
          </a:p>
        </p:txBody>
      </p:sp>
      <p:sp>
        <p:nvSpPr>
          <p:cNvPr id="4" name="Footer Placeholder 3">
            <a:extLst>
              <a:ext uri="{FF2B5EF4-FFF2-40B4-BE49-F238E27FC236}">
                <a16:creationId xmlns:a16="http://schemas.microsoft.com/office/drawing/2014/main" id="{301C4698-D669-831F-2D9C-7BD1DBED69AB}"/>
              </a:ext>
            </a:extLst>
          </p:cNvPr>
          <p:cNvSpPr>
            <a:spLocks noGrp="1"/>
          </p:cNvSpPr>
          <p:nvPr>
            <p:ph type="ftr" sz="quarter" idx="2"/>
          </p:nvPr>
        </p:nvSpPr>
        <p:spPr>
          <a:xfrm>
            <a:off x="0" y="8917422"/>
            <a:ext cx="3077739" cy="471053"/>
          </a:xfrm>
          <a:prstGeom prst="rect">
            <a:avLst/>
          </a:prstGeom>
        </p:spPr>
        <p:txBody>
          <a:bodyPr vert="horz" lIns="94229" tIns="47114" rIns="94229" bIns="47114" rtlCol="0" anchor="b"/>
          <a:lstStyle>
            <a:lvl1pPr algn="l">
              <a:defRPr sz="1200"/>
            </a:lvl1pPr>
          </a:lstStyle>
          <a:p>
            <a:r>
              <a:rPr lang="en-US"/>
              <a:t>Questions For God - Lessons From Malachi</a:t>
            </a:r>
          </a:p>
        </p:txBody>
      </p:sp>
      <p:sp>
        <p:nvSpPr>
          <p:cNvPr id="5" name="Slide Number Placeholder 4">
            <a:extLst>
              <a:ext uri="{FF2B5EF4-FFF2-40B4-BE49-F238E27FC236}">
                <a16:creationId xmlns:a16="http://schemas.microsoft.com/office/drawing/2014/main" id="{311F54AA-F6EB-2E9D-19D1-D3F980605F8B}"/>
              </a:ext>
            </a:extLst>
          </p:cNvPr>
          <p:cNvSpPr>
            <a:spLocks noGrp="1"/>
          </p:cNvSpPr>
          <p:nvPr>
            <p:ph type="sldNum" sz="quarter" idx="3"/>
          </p:nvPr>
        </p:nvSpPr>
        <p:spPr>
          <a:xfrm>
            <a:off x="4023092" y="8917422"/>
            <a:ext cx="3077739" cy="471053"/>
          </a:xfrm>
          <a:prstGeom prst="rect">
            <a:avLst/>
          </a:prstGeom>
        </p:spPr>
        <p:txBody>
          <a:bodyPr vert="horz" lIns="94229" tIns="47114" rIns="94229" bIns="47114" rtlCol="0" anchor="b"/>
          <a:lstStyle>
            <a:lvl1pPr algn="r">
              <a:defRPr sz="1200"/>
            </a:lvl1pPr>
          </a:lstStyle>
          <a:p>
            <a:fld id="{516E004B-8DF6-44C4-92AE-795B6552B172}" type="slidenum">
              <a:rPr lang="en-US" smtClean="0"/>
              <a:t>‹#›</a:t>
            </a:fld>
            <a:endParaRPr lang="en-US"/>
          </a:p>
        </p:txBody>
      </p:sp>
    </p:spTree>
    <p:extLst>
      <p:ext uri="{BB962C8B-B14F-4D97-AF65-F5344CB8AC3E}">
        <p14:creationId xmlns:p14="http://schemas.microsoft.com/office/powerpoint/2010/main" val="591823038"/>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423863" y="704850"/>
            <a:ext cx="6256337" cy="35194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10248" y="4459526"/>
            <a:ext cx="5681980" cy="4224814"/>
          </a:xfrm>
          <a:prstGeom prst="rect">
            <a:avLst/>
          </a:prstGeom>
          <a:noFill/>
          <a:ln>
            <a:noFill/>
          </a:ln>
        </p:spPr>
        <p:txBody>
          <a:bodyPr spcFirstLastPara="1" wrap="square" lIns="94213" tIns="94213" rIns="94213" bIns="94213"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hf hdr="0"/>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35f391192_00: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35f391192_00: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marL="0" indent="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p: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marL="0" indent="0">
              <a:buNone/>
            </a:pPr>
            <a:r>
              <a:rPr lang="en-US" dirty="0"/>
              <a:t>God wants us to return. Nehemiah 1:9</a:t>
            </a:r>
          </a:p>
          <a:p>
            <a:pPr marL="0" indent="0">
              <a:buNone/>
            </a:pPr>
            <a:endParaRPr dirty="0"/>
          </a:p>
        </p:txBody>
      </p:sp>
    </p:spTree>
    <p:extLst>
      <p:ext uri="{BB962C8B-B14F-4D97-AF65-F5344CB8AC3E}">
        <p14:creationId xmlns:p14="http://schemas.microsoft.com/office/powerpoint/2010/main" val="27299464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p: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marL="0" indent="0" defTabSz="942289">
              <a:buNone/>
              <a:defRPr/>
            </a:pPr>
            <a:r>
              <a:rPr lang="en" dirty="0"/>
              <a:t>Little </a:t>
            </a:r>
            <a:r>
              <a:rPr lang="en-US" dirty="0" err="1"/>
              <a:t>kn</a:t>
            </a:r>
            <a:r>
              <a:rPr lang="en" dirty="0"/>
              <a:t>own of Malachi. </a:t>
            </a:r>
            <a:r>
              <a:rPr lang="en-US" dirty="0"/>
              <a:t>Q</a:t>
            </a:r>
            <a:r>
              <a:rPr lang="en" dirty="0"/>
              <a:t>uoted in the NT. Matt. 11:10)</a:t>
            </a:r>
          </a:p>
          <a:p>
            <a:pPr marL="0" indent="0" defTabSz="942289">
              <a:buNone/>
              <a:defRPr/>
            </a:pPr>
            <a:endParaRPr lang="en" dirty="0"/>
          </a:p>
          <a:p>
            <a:pPr marL="0" indent="0" defTabSz="942289">
              <a:buNone/>
              <a:defRPr/>
            </a:pPr>
            <a:r>
              <a:rPr lang="en" dirty="0"/>
              <a:t>Many speculate that Malachi prophesied after Nehemiah returned to “the king” before returning one last time to Jerusalem. (Neh. 5:14; 13:6</a:t>
            </a:r>
          </a:p>
          <a:p>
            <a:pPr marL="0" indent="0">
              <a:buNone/>
            </a:pPr>
            <a:endParaRPr lang="en-US" dirty="0"/>
          </a:p>
          <a:p>
            <a:pPr marL="0" indent="0">
              <a:buNone/>
            </a:pPr>
            <a:r>
              <a:rPr lang="en-US" dirty="0"/>
              <a:t>Situation:</a:t>
            </a:r>
          </a:p>
          <a:p>
            <a:pPr marL="0" indent="0">
              <a:buNone/>
            </a:pPr>
            <a:r>
              <a:rPr lang="en-US" dirty="0"/>
              <a:t>Back home but still the Persians ruled the world, though religious freedoms granted. Some “neighbors” made life difficult. </a:t>
            </a:r>
          </a:p>
          <a:p>
            <a:pPr marL="0" indent="0">
              <a:buNone/>
            </a:pPr>
            <a:endParaRPr lang="en-US" dirty="0"/>
          </a:p>
          <a:p>
            <a:pPr marL="0" indent="0">
              <a:buNone/>
            </a:pPr>
            <a:r>
              <a:rPr lang="en-US" dirty="0"/>
              <a:t>Over 100 years after their return. About 80 years after Haggai and Zechariah challenged the people to “consider their ways” and show reverence to God.</a:t>
            </a:r>
          </a:p>
          <a:p>
            <a:pPr marL="0" indent="0">
              <a:buNone/>
            </a:pPr>
            <a:r>
              <a:rPr lang="en-US" dirty="0"/>
              <a:t>About 25 years since Ezra led efforts to return to true worship. </a:t>
            </a:r>
          </a:p>
          <a:p>
            <a:pPr marL="0" indent="0">
              <a:buNone/>
            </a:pPr>
            <a:endParaRPr lang="en-US" dirty="0"/>
          </a:p>
          <a:p>
            <a:pPr marL="0" indent="0">
              <a:buNone/>
            </a:pPr>
            <a:r>
              <a:rPr lang="en-US" dirty="0"/>
              <a:t>Messianic prophecies “did not materialize immediately” and apathy and indifference resurfaced as Haggai’s time toward God and worship. Worship became at best; ritualistic, and at worst, an annoyance and bother. </a:t>
            </a:r>
            <a:endParaRPr dirty="0"/>
          </a:p>
        </p:txBody>
      </p:sp>
    </p:spTree>
    <p:extLst>
      <p:ext uri="{BB962C8B-B14F-4D97-AF65-F5344CB8AC3E}">
        <p14:creationId xmlns:p14="http://schemas.microsoft.com/office/powerpoint/2010/main" val="23100063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p: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marL="0" indent="0">
              <a:buNone/>
            </a:pPr>
            <a:r>
              <a:rPr lang="en-US" sz="1300" dirty="0"/>
              <a:t>10 occurrences of this debate.</a:t>
            </a:r>
          </a:p>
          <a:p>
            <a:pPr marL="0" indent="0">
              <a:buNone/>
            </a:pPr>
            <a:endParaRPr lang="en-US" sz="1300" dirty="0"/>
          </a:p>
          <a:p>
            <a:pPr algn="l"/>
            <a:r>
              <a:rPr lang="en-US" sz="1300" dirty="0">
                <a:latin typeface="TimesNewRomanPSMT"/>
              </a:rPr>
              <a:t>As Job learned, and as Israel is about to learn, it is folly to debate with God. (Joh 13:3, 15, 22</a:t>
            </a:r>
            <a:endParaRPr lang="en-US" sz="1300" dirty="0"/>
          </a:p>
        </p:txBody>
      </p:sp>
    </p:spTree>
    <p:extLst>
      <p:ext uri="{BB962C8B-B14F-4D97-AF65-F5344CB8AC3E}">
        <p14:creationId xmlns:p14="http://schemas.microsoft.com/office/powerpoint/2010/main" val="31682722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p: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algn="l"/>
            <a:r>
              <a:rPr lang="en-US" sz="1400" dirty="0">
                <a:latin typeface="TimesNewRomanPSMT"/>
              </a:rPr>
              <a:t>Running throughout the book, this repeated disputation originates from God’s charge against the people, their implied response and his affirmative proof. It is not essential to insist that the negative responses to God’s affirmations were verbally stated by any particular priest or Israelite. Job knew at the last that “no thought can be withholden from thee” (42:2), even before lips speak the matter. Iniquity was in the heart of Israel and God read it aright, putting their thoughts into words: “O priests that despise my name” (1:6), “It is vain to serve God” (3:14), etc. It was not necessary that Malachi had personally heard these rebellious words. God knew their hearts and expressed what they felt.</a:t>
            </a:r>
          </a:p>
          <a:p>
            <a:pPr algn="l"/>
            <a:endParaRPr lang="en-US" sz="1200" dirty="0">
              <a:latin typeface="TimesNewRomanPSMT"/>
            </a:endParaRPr>
          </a:p>
          <a:p>
            <a:pPr marL="143961" indent="0">
              <a:buNone/>
            </a:pPr>
            <a:r>
              <a:rPr lang="en-US" sz="1300" dirty="0"/>
              <a:t>Only an ungrateful child can sit among a heap of toys and petulantly say to a parent, “You don’t love me.” </a:t>
            </a:r>
            <a:r>
              <a:rPr lang="en-US" sz="1300" dirty="0">
                <a:latin typeface="TimesNewRomanPSMT"/>
              </a:rPr>
              <a:t>Yet the question contains an implied challenge, “Prove that you love us.”</a:t>
            </a:r>
          </a:p>
          <a:p>
            <a:pPr marL="143961" indent="0">
              <a:buNone/>
            </a:pPr>
            <a:endParaRPr lang="en-US" sz="1300" dirty="0">
              <a:latin typeface="TimesNewRomanPSMT"/>
            </a:endParaRPr>
          </a:p>
          <a:p>
            <a:pPr marL="143961" indent="0">
              <a:buNone/>
            </a:pPr>
            <a:r>
              <a:rPr lang="en-US" sz="1300" dirty="0">
                <a:latin typeface="TimesNewRomanPSMT"/>
              </a:rPr>
              <a:t>Like the friends of Job, these Jews connected suffering to chastisement from the Lord. Eliphaz falsely advised Job: “Remember, I pray thee, who ever perished, being innocent? Or where were the righteous cut off?” (Job 4:7).</a:t>
            </a:r>
          </a:p>
          <a:p>
            <a:pPr marL="143961" indent="0">
              <a:buNone/>
            </a:pPr>
            <a:endParaRPr lang="en-US" sz="1300" dirty="0">
              <a:latin typeface="TimesNewRomanPSMT"/>
            </a:endParaRPr>
          </a:p>
          <a:p>
            <a:pPr marL="143961" indent="0">
              <a:buNone/>
            </a:pPr>
            <a:r>
              <a:rPr lang="en-US" sz="1300" dirty="0">
                <a:latin typeface="TimesNewRomanPSMT"/>
              </a:rPr>
              <a:t>Haggai and Zechariah had promised such blessings when they encouraged the building of the Temple. Such were the promises, but where was the fulfillment? But a carnal mind would fail to comprehend the Messianic nature of such promises and, in the lack of physical fulfillment, feel that God had failed to prove his love. The harsh realities of their life under continued Persian rule, the minor role they played on the world stage compared to the Solomonic glory, and the rigors of famine (Mal. 3:11) all combined to fuel a resentment against God who was perceived to have abandoned them.</a:t>
            </a:r>
          </a:p>
          <a:p>
            <a:pPr marL="143961" indent="0">
              <a:buNone/>
            </a:pPr>
            <a:endParaRPr lang="en-US" sz="1300" dirty="0">
              <a:latin typeface="TimesNewRomanPSMT"/>
            </a:endParaRPr>
          </a:p>
          <a:p>
            <a:pPr marL="143961" indent="0">
              <a:buNone/>
            </a:pPr>
            <a:r>
              <a:rPr lang="en-US" sz="1300" dirty="0">
                <a:latin typeface="TimesNewRomanPSMT"/>
              </a:rPr>
              <a:t>The choice of Jacob as “supplanter” over Esau, decided by God while the twins were in the womb of Rebekah (Gen. 25:20-26; 27:36) bore testimony to the right of God as Potter over the clay to decide vessels (individuals or nations) to be of honor or dishonor (Rom. 9:21-24). “I will be gracious to whom I will be gracious” (Exod. 33:19b).</a:t>
            </a:r>
          </a:p>
          <a:p>
            <a:pPr marL="143961" indent="0">
              <a:buNone/>
            </a:pPr>
            <a:endParaRPr lang="en-US" sz="1300" dirty="0">
              <a:latin typeface="TimesNewRomanPSMT"/>
            </a:endParaRPr>
          </a:p>
          <a:p>
            <a:pPr marL="143961" indent="0">
              <a:buNone/>
            </a:pPr>
            <a:r>
              <a:rPr lang="en-US" sz="1300" dirty="0">
                <a:latin typeface="TimesNewRomanPSMT"/>
              </a:rPr>
              <a:t>The calling of Jacob and the rejection of Esau did not determine their personal salvation or damnation. It did, however, effectively telegraph God’s love for Israel as well as lay the foundation in the Messiah for election, grace, and justification by faith (Rom. 1:16-17; Gal. 3:3-9).</a:t>
            </a:r>
            <a:endParaRPr sz="1300" dirty="0"/>
          </a:p>
        </p:txBody>
      </p:sp>
    </p:spTree>
    <p:extLst>
      <p:ext uri="{BB962C8B-B14F-4D97-AF65-F5344CB8AC3E}">
        <p14:creationId xmlns:p14="http://schemas.microsoft.com/office/powerpoint/2010/main" val="15123480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p: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algn="l"/>
            <a:r>
              <a:rPr lang="en-US" sz="1300" dirty="0">
                <a:latin typeface="TimesNewRomanPSMT"/>
              </a:rPr>
              <a:t>The offerings were </a:t>
            </a:r>
            <a:r>
              <a:rPr lang="en-US" sz="1300" b="1" dirty="0">
                <a:latin typeface="TimesNewRomanPS-BoldMT"/>
              </a:rPr>
              <a:t>polluted </a:t>
            </a:r>
            <a:r>
              <a:rPr lang="en-US" sz="1300" dirty="0">
                <a:latin typeface="TimesNewRomanPSMT"/>
              </a:rPr>
              <a:t>(</a:t>
            </a:r>
            <a:r>
              <a:rPr lang="en-US" sz="1300" i="1" dirty="0" err="1">
                <a:latin typeface="TranslitLSAKKItalic"/>
              </a:rPr>
              <a:t>gOE</a:t>
            </a:r>
            <a:r>
              <a:rPr lang="en-US" sz="1300" i="1" dirty="0" err="1">
                <a:latin typeface="TimesNewRomanPS-ItalicMT"/>
              </a:rPr>
              <a:t>’al</a:t>
            </a:r>
            <a:r>
              <a:rPr lang="en-US" sz="1300" dirty="0">
                <a:latin typeface="TimesNewRomanPSMT"/>
              </a:rPr>
              <a:t>), defiled, unfit for the designated purpose. The Law of Moses restricted blemished sacrifices </a:t>
            </a:r>
            <a:r>
              <a:rPr lang="fr-FR" sz="1300" dirty="0">
                <a:latin typeface="TimesNewRomanPSMT"/>
              </a:rPr>
              <a:t>(</a:t>
            </a:r>
            <a:r>
              <a:rPr lang="fr-FR" sz="1300" dirty="0" err="1">
                <a:latin typeface="TimesNewRomanPSMT"/>
              </a:rPr>
              <a:t>Exod</a:t>
            </a:r>
            <a:r>
              <a:rPr lang="fr-FR" sz="1300" dirty="0">
                <a:latin typeface="TimesNewRomanPSMT"/>
              </a:rPr>
              <a:t>. 12:5; Lev. 22:18ff; </a:t>
            </a:r>
            <a:r>
              <a:rPr lang="fr-FR" sz="1300" dirty="0" err="1">
                <a:latin typeface="TimesNewRomanPSMT"/>
              </a:rPr>
              <a:t>Num</a:t>
            </a:r>
            <a:r>
              <a:rPr lang="fr-FR" sz="1300" dirty="0">
                <a:latin typeface="TimesNewRomanPSMT"/>
              </a:rPr>
              <a:t>. 6:14; </a:t>
            </a:r>
            <a:r>
              <a:rPr lang="fr-FR" sz="1300" dirty="0" err="1">
                <a:latin typeface="TimesNewRomanPSMT"/>
              </a:rPr>
              <a:t>Deut</a:t>
            </a:r>
            <a:r>
              <a:rPr lang="fr-FR" sz="1300" dirty="0">
                <a:latin typeface="TimesNewRomanPSMT"/>
              </a:rPr>
              <a:t>. 15:21; 17:1; </a:t>
            </a:r>
            <a:r>
              <a:rPr lang="fr-FR" sz="1300" dirty="0" err="1">
                <a:latin typeface="TimesNewRomanPSMT"/>
              </a:rPr>
              <a:t>etc</a:t>
            </a:r>
            <a:r>
              <a:rPr lang="fr-FR" sz="1300" dirty="0">
                <a:latin typeface="TimesNewRomanPSMT"/>
              </a:rPr>
              <a:t>). </a:t>
            </a:r>
            <a:r>
              <a:rPr lang="en-US" sz="1300" dirty="0">
                <a:latin typeface="TimesNewRomanPSMT"/>
              </a:rPr>
              <a:t>Certainly, perfect sacrifices belong to God. “The earth is the Lord’s and the fulness thereof” (Ps. 24:1). </a:t>
            </a:r>
            <a:r>
              <a:rPr lang="en-US" sz="1300" b="1" dirty="0">
                <a:latin typeface="TimesNewRomanPSMT"/>
              </a:rPr>
              <a:t>This is enforced by the concept of “</a:t>
            </a:r>
            <a:r>
              <a:rPr lang="en-US" sz="1300" b="1" dirty="0" err="1">
                <a:latin typeface="TimesNewRomanPSMT"/>
              </a:rPr>
              <a:t>firstfruits</a:t>
            </a:r>
            <a:r>
              <a:rPr lang="en-US" sz="1300" b="1" dirty="0">
                <a:latin typeface="TimesNewRomanPSMT"/>
              </a:rPr>
              <a:t>”</a:t>
            </a:r>
            <a:r>
              <a:rPr lang="en-US" sz="1300" dirty="0">
                <a:latin typeface="TimesNewRomanPSMT"/>
              </a:rPr>
              <a:t> (</a:t>
            </a:r>
            <a:r>
              <a:rPr lang="en-US" sz="1300" b="1" dirty="0">
                <a:latin typeface="TimesNewRomanPSMT"/>
              </a:rPr>
              <a:t>Exod. 23:19; Lev. 2:12; Num. 18:12</a:t>
            </a:r>
            <a:r>
              <a:rPr lang="en-US" sz="1300" dirty="0">
                <a:latin typeface="TimesNewRomanPSMT"/>
              </a:rPr>
              <a:t>; etc.) by which “</a:t>
            </a:r>
            <a:r>
              <a:rPr lang="en-US" sz="1300" b="1" dirty="0">
                <a:latin typeface="TimesNewRomanPSMT"/>
              </a:rPr>
              <a:t>the best” of everything was brought to God</a:t>
            </a:r>
            <a:r>
              <a:rPr lang="en-US" sz="1300" dirty="0">
                <a:latin typeface="TimesNewRomanPSMT"/>
              </a:rPr>
              <a:t>. Even the ministering priest must be without blemish (Lev. 21:17).</a:t>
            </a:r>
          </a:p>
          <a:p>
            <a:pPr algn="l"/>
            <a:r>
              <a:rPr lang="en-US" sz="1300" dirty="0"/>
              <a:t>Note in 1 Samuel 8:14 that when they asked for a king, Samuel said that the king would “take the best” of their produce. Even King Saul in his disobedience understood this principle. 1 Samuel 15:15 - the “people spared the best of the sheep and oxen to sacrifice to the Lord”. To obey is better than sacrifice.</a:t>
            </a:r>
            <a:endParaRPr sz="1300" dirty="0"/>
          </a:p>
        </p:txBody>
      </p:sp>
    </p:spTree>
    <p:extLst>
      <p:ext uri="{BB962C8B-B14F-4D97-AF65-F5344CB8AC3E}">
        <p14:creationId xmlns:p14="http://schemas.microsoft.com/office/powerpoint/2010/main" val="10510726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p: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marL="0" indent="0">
              <a:buNone/>
            </a:pPr>
            <a:endParaRPr/>
          </a:p>
        </p:txBody>
      </p:sp>
    </p:spTree>
    <p:extLst>
      <p:ext uri="{BB962C8B-B14F-4D97-AF65-F5344CB8AC3E}">
        <p14:creationId xmlns:p14="http://schemas.microsoft.com/office/powerpoint/2010/main" val="39204067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p: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marL="0" indent="0">
              <a:buNone/>
            </a:pPr>
            <a:endParaRPr/>
          </a:p>
        </p:txBody>
      </p:sp>
    </p:spTree>
    <p:extLst>
      <p:ext uri="{BB962C8B-B14F-4D97-AF65-F5344CB8AC3E}">
        <p14:creationId xmlns:p14="http://schemas.microsoft.com/office/powerpoint/2010/main" val="14956079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p: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marL="0" indent="0">
              <a:buNone/>
            </a:pPr>
            <a:endParaRPr/>
          </a:p>
        </p:txBody>
      </p:sp>
    </p:spTree>
    <p:extLst>
      <p:ext uri="{BB962C8B-B14F-4D97-AF65-F5344CB8AC3E}">
        <p14:creationId xmlns:p14="http://schemas.microsoft.com/office/powerpoint/2010/main" val="14460167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p: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marL="0" indent="0">
              <a:buNone/>
            </a:pPr>
            <a:endParaRPr dirty="0"/>
          </a:p>
        </p:txBody>
      </p:sp>
    </p:spTree>
    <p:extLst>
      <p:ext uri="{BB962C8B-B14F-4D97-AF65-F5344CB8AC3E}">
        <p14:creationId xmlns:p14="http://schemas.microsoft.com/office/powerpoint/2010/main" val="29186942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p:nvPr/>
        </p:nvSpPr>
        <p:spPr>
          <a:xfrm>
            <a:off x="-25" y="0"/>
            <a:ext cx="9144000" cy="2571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 name="Google Shape;11;p2" descr="marco.png"/>
          <p:cNvPicPr preferRelativeResize="0"/>
          <p:nvPr/>
        </p:nvPicPr>
        <p:blipFill>
          <a:blip r:embed="rId2">
            <a:alphaModFix/>
          </a:blip>
          <a:stretch>
            <a:fillRect/>
          </a:stretch>
        </p:blipFill>
        <p:spPr>
          <a:xfrm>
            <a:off x="0" y="0"/>
            <a:ext cx="9144000" cy="5143500"/>
          </a:xfrm>
          <a:prstGeom prst="rect">
            <a:avLst/>
          </a:prstGeom>
          <a:noFill/>
          <a:ln>
            <a:noFill/>
          </a:ln>
        </p:spPr>
      </p:pic>
      <p:sp>
        <p:nvSpPr>
          <p:cNvPr id="12" name="Google Shape;12;p2"/>
          <p:cNvSpPr txBox="1">
            <a:spLocks noGrp="1"/>
          </p:cNvSpPr>
          <p:nvPr>
            <p:ph type="ctrTitle"/>
          </p:nvPr>
        </p:nvSpPr>
        <p:spPr>
          <a:xfrm>
            <a:off x="1139200" y="645550"/>
            <a:ext cx="6865800" cy="1926300"/>
          </a:xfrm>
          <a:prstGeom prst="rect">
            <a:avLst/>
          </a:prstGeom>
        </p:spPr>
        <p:txBody>
          <a:bodyPr spcFirstLastPara="1" wrap="square" lIns="91425" tIns="91425" rIns="91425" bIns="91425" anchor="b" anchorCtr="0">
            <a:noAutofit/>
          </a:bodyPr>
          <a:lstStyle>
            <a:lvl1pPr lvl="0">
              <a:spcBef>
                <a:spcPts val="0"/>
              </a:spcBef>
              <a:spcAft>
                <a:spcPts val="0"/>
              </a:spcAft>
              <a:buClr>
                <a:srgbClr val="FFFFFF"/>
              </a:buClr>
              <a:buSzPts val="3600"/>
              <a:buNone/>
              <a:defRPr sz="3600">
                <a:solidFill>
                  <a:srgbClr val="FFFFFF"/>
                </a:solidFill>
              </a:defRPr>
            </a:lvl1pPr>
            <a:lvl2pPr lvl="1">
              <a:spcBef>
                <a:spcPts val="0"/>
              </a:spcBef>
              <a:spcAft>
                <a:spcPts val="0"/>
              </a:spcAft>
              <a:buClr>
                <a:srgbClr val="FFFFFF"/>
              </a:buClr>
              <a:buSzPts val="3600"/>
              <a:buNone/>
              <a:defRPr sz="3600">
                <a:solidFill>
                  <a:srgbClr val="FFFFFF"/>
                </a:solidFill>
              </a:defRPr>
            </a:lvl2pPr>
            <a:lvl3pPr lvl="2">
              <a:spcBef>
                <a:spcPts val="0"/>
              </a:spcBef>
              <a:spcAft>
                <a:spcPts val="0"/>
              </a:spcAft>
              <a:buClr>
                <a:srgbClr val="FFFFFF"/>
              </a:buClr>
              <a:buSzPts val="3600"/>
              <a:buNone/>
              <a:defRPr sz="3600">
                <a:solidFill>
                  <a:srgbClr val="FFFFFF"/>
                </a:solidFill>
              </a:defRPr>
            </a:lvl3pPr>
            <a:lvl4pPr lvl="3">
              <a:spcBef>
                <a:spcPts val="0"/>
              </a:spcBef>
              <a:spcAft>
                <a:spcPts val="0"/>
              </a:spcAft>
              <a:buClr>
                <a:srgbClr val="FFFFFF"/>
              </a:buClr>
              <a:buSzPts val="3600"/>
              <a:buNone/>
              <a:defRPr sz="3600">
                <a:solidFill>
                  <a:srgbClr val="FFFFFF"/>
                </a:solidFill>
              </a:defRPr>
            </a:lvl4pPr>
            <a:lvl5pPr lvl="4">
              <a:spcBef>
                <a:spcPts val="0"/>
              </a:spcBef>
              <a:spcAft>
                <a:spcPts val="0"/>
              </a:spcAft>
              <a:buClr>
                <a:srgbClr val="FFFFFF"/>
              </a:buClr>
              <a:buSzPts val="3600"/>
              <a:buNone/>
              <a:defRPr sz="3600">
                <a:solidFill>
                  <a:srgbClr val="FFFFFF"/>
                </a:solidFill>
              </a:defRPr>
            </a:lvl5pPr>
            <a:lvl6pPr lvl="5">
              <a:spcBef>
                <a:spcPts val="0"/>
              </a:spcBef>
              <a:spcAft>
                <a:spcPts val="0"/>
              </a:spcAft>
              <a:buClr>
                <a:srgbClr val="FFFFFF"/>
              </a:buClr>
              <a:buSzPts val="3600"/>
              <a:buNone/>
              <a:defRPr sz="3600">
                <a:solidFill>
                  <a:srgbClr val="FFFFFF"/>
                </a:solidFill>
              </a:defRPr>
            </a:lvl6pPr>
            <a:lvl7pPr lvl="6">
              <a:spcBef>
                <a:spcPts val="0"/>
              </a:spcBef>
              <a:spcAft>
                <a:spcPts val="0"/>
              </a:spcAft>
              <a:buClr>
                <a:srgbClr val="FFFFFF"/>
              </a:buClr>
              <a:buSzPts val="3600"/>
              <a:buNone/>
              <a:defRPr sz="3600">
                <a:solidFill>
                  <a:srgbClr val="FFFFFF"/>
                </a:solidFill>
              </a:defRPr>
            </a:lvl7pPr>
            <a:lvl8pPr lvl="7">
              <a:spcBef>
                <a:spcPts val="0"/>
              </a:spcBef>
              <a:spcAft>
                <a:spcPts val="0"/>
              </a:spcAft>
              <a:buClr>
                <a:srgbClr val="FFFFFF"/>
              </a:buClr>
              <a:buSzPts val="3600"/>
              <a:buNone/>
              <a:defRPr sz="3600">
                <a:solidFill>
                  <a:srgbClr val="FFFFFF"/>
                </a:solidFill>
              </a:defRPr>
            </a:lvl8pPr>
            <a:lvl9pPr lvl="8">
              <a:spcBef>
                <a:spcPts val="0"/>
              </a:spcBef>
              <a:spcAft>
                <a:spcPts val="0"/>
              </a:spcAft>
              <a:buClr>
                <a:srgbClr val="FFFFFF"/>
              </a:buClr>
              <a:buSzPts val="3600"/>
              <a:buNone/>
              <a:defRPr sz="3600">
                <a:solidFill>
                  <a:srgbClr val="FFFFFF"/>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4"/>
        <p:cNvGrpSpPr/>
        <p:nvPr/>
      </p:nvGrpSpPr>
      <p:grpSpPr>
        <a:xfrm>
          <a:off x="0" y="0"/>
          <a:ext cx="0" cy="0"/>
          <a:chOff x="0" y="0"/>
          <a:chExt cx="0" cy="0"/>
        </a:xfrm>
      </p:grpSpPr>
      <p:sp>
        <p:nvSpPr>
          <p:cNvPr id="25" name="Google Shape;25;p5"/>
          <p:cNvSpPr/>
          <p:nvPr/>
        </p:nvSpPr>
        <p:spPr>
          <a:xfrm>
            <a:off x="-25" y="0"/>
            <a:ext cx="9144000" cy="1312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6" name="Google Shape;26;p5" descr="marco.png"/>
          <p:cNvPicPr preferRelativeResize="0"/>
          <p:nvPr/>
        </p:nvPicPr>
        <p:blipFill>
          <a:blip r:embed="rId2">
            <a:alphaModFix/>
          </a:blip>
          <a:stretch>
            <a:fillRect/>
          </a:stretch>
        </p:blipFill>
        <p:spPr>
          <a:xfrm>
            <a:off x="0" y="0"/>
            <a:ext cx="9144000" cy="5143500"/>
          </a:xfrm>
          <a:prstGeom prst="rect">
            <a:avLst/>
          </a:prstGeom>
          <a:noFill/>
          <a:ln>
            <a:noFill/>
          </a:ln>
        </p:spPr>
      </p:pic>
      <p:sp>
        <p:nvSpPr>
          <p:cNvPr id="27" name="Google Shape;27;p5"/>
          <p:cNvSpPr txBox="1">
            <a:spLocks noGrp="1"/>
          </p:cNvSpPr>
          <p:nvPr>
            <p:ph type="title"/>
          </p:nvPr>
        </p:nvSpPr>
        <p:spPr>
          <a:xfrm>
            <a:off x="1010200" y="648725"/>
            <a:ext cx="7131300" cy="671400"/>
          </a:xfrm>
          <a:prstGeom prst="rect">
            <a:avLst/>
          </a:prstGeom>
        </p:spPr>
        <p:txBody>
          <a:bodyPr spcFirstLastPara="1" wrap="square" lIns="91425" tIns="91425" rIns="91425" bIns="91425" anchor="b"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5"/>
          <p:cNvSpPr txBox="1">
            <a:spLocks noGrp="1"/>
          </p:cNvSpPr>
          <p:nvPr>
            <p:ph type="body" idx="1"/>
          </p:nvPr>
        </p:nvSpPr>
        <p:spPr>
          <a:xfrm>
            <a:off x="1010200" y="1434950"/>
            <a:ext cx="7131300" cy="2780100"/>
          </a:xfrm>
          <a:prstGeom prst="rect">
            <a:avLst/>
          </a:prstGeom>
        </p:spPr>
        <p:txBody>
          <a:bodyPr spcFirstLastPara="1" wrap="square" lIns="91425" tIns="91425" rIns="91425" bIns="91425" anchor="t" anchorCtr="0">
            <a:noAutofit/>
          </a:bodyPr>
          <a:lstStyle>
            <a:lvl1pPr marL="457200" lvl="0" indent="-381000">
              <a:spcBef>
                <a:spcPts val="600"/>
              </a:spcBef>
              <a:spcAft>
                <a:spcPts val="0"/>
              </a:spcAft>
              <a:buSzPts val="2400"/>
              <a:buChar char="»"/>
              <a:defRPr/>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81000">
              <a:spcBef>
                <a:spcPts val="0"/>
              </a:spcBef>
              <a:spcAft>
                <a:spcPts val="0"/>
              </a:spcAft>
              <a:buSzPts val="2400"/>
              <a:buChar char="●"/>
              <a:defRPr/>
            </a:lvl4pPr>
            <a:lvl5pPr marL="2286000" lvl="4" indent="-381000">
              <a:spcBef>
                <a:spcPts val="0"/>
              </a:spcBef>
              <a:spcAft>
                <a:spcPts val="0"/>
              </a:spcAft>
              <a:buSzPts val="2400"/>
              <a:buChar char="○"/>
              <a:defRPr/>
            </a:lvl5pPr>
            <a:lvl6pPr marL="2743200" lvl="5" indent="-381000">
              <a:spcBef>
                <a:spcPts val="0"/>
              </a:spcBef>
              <a:spcAft>
                <a:spcPts val="0"/>
              </a:spcAft>
              <a:buSzPts val="2400"/>
              <a:buChar char="■"/>
              <a:defRPr/>
            </a:lvl6pPr>
            <a:lvl7pPr marL="3200400" lvl="6" indent="-381000">
              <a:spcBef>
                <a:spcPts val="0"/>
              </a:spcBef>
              <a:spcAft>
                <a:spcPts val="0"/>
              </a:spcAft>
              <a:buSzPts val="2400"/>
              <a:buChar char="●"/>
              <a:defRPr/>
            </a:lvl7pPr>
            <a:lvl8pPr marL="3657600" lvl="7" indent="-381000">
              <a:spcBef>
                <a:spcPts val="0"/>
              </a:spcBef>
              <a:spcAft>
                <a:spcPts val="0"/>
              </a:spcAft>
              <a:buSzPts val="2400"/>
              <a:buChar char="○"/>
              <a:defRPr/>
            </a:lvl8pPr>
            <a:lvl9pPr marL="4114800" lvl="8" indent="-381000">
              <a:spcBef>
                <a:spcPts val="0"/>
              </a:spcBef>
              <a:spcAft>
                <a:spcPts val="0"/>
              </a:spcAft>
              <a:buSzPts val="2400"/>
              <a:buChar char="■"/>
              <a:defRPr/>
            </a:lvl9pPr>
          </a:lstStyle>
          <a:p>
            <a:endParaRPr/>
          </a:p>
        </p:txBody>
      </p:sp>
      <p:sp>
        <p:nvSpPr>
          <p:cNvPr id="29" name="Google Shape;29;p5"/>
          <p:cNvSpPr txBox="1">
            <a:spLocks noGrp="1"/>
          </p:cNvSpPr>
          <p:nvPr>
            <p:ph type="sldNum" idx="12"/>
          </p:nvPr>
        </p:nvSpPr>
        <p:spPr>
          <a:xfrm>
            <a:off x="7766425" y="648725"/>
            <a:ext cx="548700" cy="671400"/>
          </a:xfrm>
          <a:prstGeom prst="rect">
            <a:avLst/>
          </a:prstGeom>
        </p:spPr>
        <p:txBody>
          <a:bodyPr spcFirstLastPara="1" wrap="square" lIns="91425" tIns="91425" rIns="91425" bIns="91425" anchor="b"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010200" y="648725"/>
            <a:ext cx="7131300" cy="6714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chemeClr val="lt1"/>
              </a:buClr>
              <a:buSzPts val="1400"/>
              <a:buFont typeface="Montserrat"/>
              <a:buNone/>
              <a:defRPr b="1">
                <a:solidFill>
                  <a:schemeClr val="lt1"/>
                </a:solidFill>
                <a:latin typeface="Montserrat"/>
                <a:ea typeface="Montserrat"/>
                <a:cs typeface="Montserrat"/>
                <a:sym typeface="Montserrat"/>
              </a:defRPr>
            </a:lvl1pPr>
            <a:lvl2pPr lvl="1">
              <a:spcBef>
                <a:spcPts val="0"/>
              </a:spcBef>
              <a:spcAft>
                <a:spcPts val="0"/>
              </a:spcAft>
              <a:buClr>
                <a:schemeClr val="lt1"/>
              </a:buClr>
              <a:buSzPts val="1400"/>
              <a:buFont typeface="Montserrat"/>
              <a:buNone/>
              <a:defRPr b="1">
                <a:solidFill>
                  <a:schemeClr val="lt1"/>
                </a:solidFill>
                <a:latin typeface="Montserrat"/>
                <a:ea typeface="Montserrat"/>
                <a:cs typeface="Montserrat"/>
                <a:sym typeface="Montserrat"/>
              </a:defRPr>
            </a:lvl2pPr>
            <a:lvl3pPr lvl="2">
              <a:spcBef>
                <a:spcPts val="0"/>
              </a:spcBef>
              <a:spcAft>
                <a:spcPts val="0"/>
              </a:spcAft>
              <a:buClr>
                <a:schemeClr val="lt1"/>
              </a:buClr>
              <a:buSzPts val="1400"/>
              <a:buFont typeface="Montserrat"/>
              <a:buNone/>
              <a:defRPr b="1">
                <a:solidFill>
                  <a:schemeClr val="lt1"/>
                </a:solidFill>
                <a:latin typeface="Montserrat"/>
                <a:ea typeface="Montserrat"/>
                <a:cs typeface="Montserrat"/>
                <a:sym typeface="Montserrat"/>
              </a:defRPr>
            </a:lvl3pPr>
            <a:lvl4pPr lvl="3">
              <a:spcBef>
                <a:spcPts val="0"/>
              </a:spcBef>
              <a:spcAft>
                <a:spcPts val="0"/>
              </a:spcAft>
              <a:buClr>
                <a:schemeClr val="lt1"/>
              </a:buClr>
              <a:buSzPts val="1400"/>
              <a:buFont typeface="Montserrat"/>
              <a:buNone/>
              <a:defRPr b="1">
                <a:solidFill>
                  <a:schemeClr val="lt1"/>
                </a:solidFill>
                <a:latin typeface="Montserrat"/>
                <a:ea typeface="Montserrat"/>
                <a:cs typeface="Montserrat"/>
                <a:sym typeface="Montserrat"/>
              </a:defRPr>
            </a:lvl4pPr>
            <a:lvl5pPr lvl="4">
              <a:spcBef>
                <a:spcPts val="0"/>
              </a:spcBef>
              <a:spcAft>
                <a:spcPts val="0"/>
              </a:spcAft>
              <a:buClr>
                <a:schemeClr val="lt1"/>
              </a:buClr>
              <a:buSzPts val="1400"/>
              <a:buFont typeface="Montserrat"/>
              <a:buNone/>
              <a:defRPr b="1">
                <a:solidFill>
                  <a:schemeClr val="lt1"/>
                </a:solidFill>
                <a:latin typeface="Montserrat"/>
                <a:ea typeface="Montserrat"/>
                <a:cs typeface="Montserrat"/>
                <a:sym typeface="Montserrat"/>
              </a:defRPr>
            </a:lvl5pPr>
            <a:lvl6pPr lvl="5">
              <a:spcBef>
                <a:spcPts val="0"/>
              </a:spcBef>
              <a:spcAft>
                <a:spcPts val="0"/>
              </a:spcAft>
              <a:buClr>
                <a:schemeClr val="lt1"/>
              </a:buClr>
              <a:buSzPts val="1400"/>
              <a:buFont typeface="Montserrat"/>
              <a:buNone/>
              <a:defRPr b="1">
                <a:solidFill>
                  <a:schemeClr val="lt1"/>
                </a:solidFill>
                <a:latin typeface="Montserrat"/>
                <a:ea typeface="Montserrat"/>
                <a:cs typeface="Montserrat"/>
                <a:sym typeface="Montserrat"/>
              </a:defRPr>
            </a:lvl6pPr>
            <a:lvl7pPr lvl="6">
              <a:spcBef>
                <a:spcPts val="0"/>
              </a:spcBef>
              <a:spcAft>
                <a:spcPts val="0"/>
              </a:spcAft>
              <a:buClr>
                <a:schemeClr val="lt1"/>
              </a:buClr>
              <a:buSzPts val="1400"/>
              <a:buFont typeface="Montserrat"/>
              <a:buNone/>
              <a:defRPr b="1">
                <a:solidFill>
                  <a:schemeClr val="lt1"/>
                </a:solidFill>
                <a:latin typeface="Montserrat"/>
                <a:ea typeface="Montserrat"/>
                <a:cs typeface="Montserrat"/>
                <a:sym typeface="Montserrat"/>
              </a:defRPr>
            </a:lvl7pPr>
            <a:lvl8pPr lvl="7">
              <a:spcBef>
                <a:spcPts val="0"/>
              </a:spcBef>
              <a:spcAft>
                <a:spcPts val="0"/>
              </a:spcAft>
              <a:buClr>
                <a:schemeClr val="lt1"/>
              </a:buClr>
              <a:buSzPts val="1400"/>
              <a:buFont typeface="Montserrat"/>
              <a:buNone/>
              <a:defRPr b="1">
                <a:solidFill>
                  <a:schemeClr val="lt1"/>
                </a:solidFill>
                <a:latin typeface="Montserrat"/>
                <a:ea typeface="Montserrat"/>
                <a:cs typeface="Montserrat"/>
                <a:sym typeface="Montserrat"/>
              </a:defRPr>
            </a:lvl8pPr>
            <a:lvl9pPr lvl="8">
              <a:spcBef>
                <a:spcPts val="0"/>
              </a:spcBef>
              <a:spcAft>
                <a:spcPts val="0"/>
              </a:spcAft>
              <a:buClr>
                <a:schemeClr val="lt1"/>
              </a:buClr>
              <a:buSzPts val="1400"/>
              <a:buFont typeface="Montserrat"/>
              <a:buNone/>
              <a:defRPr b="1">
                <a:solidFill>
                  <a:schemeClr val="lt1"/>
                </a:solidFill>
                <a:latin typeface="Montserrat"/>
                <a:ea typeface="Montserrat"/>
                <a:cs typeface="Montserrat"/>
                <a:sym typeface="Montserrat"/>
              </a:defRPr>
            </a:lvl9pPr>
          </a:lstStyle>
          <a:p>
            <a:endParaRPr/>
          </a:p>
        </p:txBody>
      </p:sp>
      <p:sp>
        <p:nvSpPr>
          <p:cNvPr id="7" name="Google Shape;7;p1"/>
          <p:cNvSpPr txBox="1">
            <a:spLocks noGrp="1"/>
          </p:cNvSpPr>
          <p:nvPr>
            <p:ph type="body" idx="1"/>
          </p:nvPr>
        </p:nvSpPr>
        <p:spPr>
          <a:xfrm>
            <a:off x="1010200" y="1434950"/>
            <a:ext cx="7131300" cy="2780100"/>
          </a:xfrm>
          <a:prstGeom prst="rect">
            <a:avLst/>
          </a:prstGeom>
          <a:noFill/>
          <a:ln>
            <a:noFill/>
          </a:ln>
        </p:spPr>
        <p:txBody>
          <a:bodyPr spcFirstLastPara="1" wrap="square" lIns="91425" tIns="91425" rIns="91425" bIns="91425" anchor="t" anchorCtr="0">
            <a:noAutofit/>
          </a:bodyPr>
          <a:lstStyle>
            <a:lvl1pPr marL="457200" lvl="0" indent="-381000">
              <a:spcBef>
                <a:spcPts val="600"/>
              </a:spcBef>
              <a:spcAft>
                <a:spcPts val="0"/>
              </a:spcAft>
              <a:buClr>
                <a:schemeClr val="accent1"/>
              </a:buClr>
              <a:buSzPts val="2400"/>
              <a:buFont typeface="Source Sans Pro"/>
              <a:buChar char="»"/>
              <a:defRPr sz="2400">
                <a:solidFill>
                  <a:schemeClr val="dk1"/>
                </a:solidFill>
                <a:latin typeface="Source Sans Pro"/>
                <a:ea typeface="Source Sans Pro"/>
                <a:cs typeface="Source Sans Pro"/>
                <a:sym typeface="Source Sans Pro"/>
              </a:defRPr>
            </a:lvl1pPr>
            <a:lvl2pPr marL="914400" lvl="1" indent="-381000">
              <a:spcBef>
                <a:spcPts val="0"/>
              </a:spcBef>
              <a:spcAft>
                <a:spcPts val="0"/>
              </a:spcAft>
              <a:buClr>
                <a:schemeClr val="accent1"/>
              </a:buClr>
              <a:buSzPts val="2400"/>
              <a:buFont typeface="Source Sans Pro"/>
              <a:buChar char="»"/>
              <a:defRPr sz="2400">
                <a:solidFill>
                  <a:schemeClr val="dk1"/>
                </a:solidFill>
                <a:latin typeface="Source Sans Pro"/>
                <a:ea typeface="Source Sans Pro"/>
                <a:cs typeface="Source Sans Pro"/>
                <a:sym typeface="Source Sans Pro"/>
              </a:defRPr>
            </a:lvl2pPr>
            <a:lvl3pPr marL="1371600" lvl="2" indent="-381000">
              <a:spcBef>
                <a:spcPts val="0"/>
              </a:spcBef>
              <a:spcAft>
                <a:spcPts val="0"/>
              </a:spcAft>
              <a:buClr>
                <a:schemeClr val="accent1"/>
              </a:buClr>
              <a:buSzPts val="2400"/>
              <a:buFont typeface="Source Sans Pro"/>
              <a:buChar char="»"/>
              <a:defRPr sz="2400">
                <a:solidFill>
                  <a:schemeClr val="dk1"/>
                </a:solidFill>
                <a:latin typeface="Source Sans Pro"/>
                <a:ea typeface="Source Sans Pro"/>
                <a:cs typeface="Source Sans Pro"/>
                <a:sym typeface="Source Sans Pro"/>
              </a:defRPr>
            </a:lvl3pPr>
            <a:lvl4pPr marL="1828800" lvl="3" indent="-381000">
              <a:spcBef>
                <a:spcPts val="0"/>
              </a:spcBef>
              <a:spcAft>
                <a:spcPts val="0"/>
              </a:spcAft>
              <a:buClr>
                <a:schemeClr val="dk1"/>
              </a:buClr>
              <a:buSzPts val="2400"/>
              <a:buFont typeface="Source Sans Pro"/>
              <a:buChar char="●"/>
              <a:defRPr sz="2400">
                <a:solidFill>
                  <a:schemeClr val="dk1"/>
                </a:solidFill>
                <a:latin typeface="Source Sans Pro"/>
                <a:ea typeface="Source Sans Pro"/>
                <a:cs typeface="Source Sans Pro"/>
                <a:sym typeface="Source Sans Pro"/>
              </a:defRPr>
            </a:lvl4pPr>
            <a:lvl5pPr marL="2286000" lvl="4" indent="-381000">
              <a:spcBef>
                <a:spcPts val="0"/>
              </a:spcBef>
              <a:spcAft>
                <a:spcPts val="0"/>
              </a:spcAft>
              <a:buClr>
                <a:schemeClr val="dk1"/>
              </a:buClr>
              <a:buSzPts val="2400"/>
              <a:buFont typeface="Source Sans Pro"/>
              <a:buChar char="○"/>
              <a:defRPr sz="2400">
                <a:solidFill>
                  <a:schemeClr val="dk1"/>
                </a:solidFill>
                <a:latin typeface="Source Sans Pro"/>
                <a:ea typeface="Source Sans Pro"/>
                <a:cs typeface="Source Sans Pro"/>
                <a:sym typeface="Source Sans Pro"/>
              </a:defRPr>
            </a:lvl5pPr>
            <a:lvl6pPr marL="2743200" lvl="5" indent="-381000">
              <a:spcBef>
                <a:spcPts val="0"/>
              </a:spcBef>
              <a:spcAft>
                <a:spcPts val="0"/>
              </a:spcAft>
              <a:buClr>
                <a:schemeClr val="dk1"/>
              </a:buClr>
              <a:buSzPts val="2400"/>
              <a:buFont typeface="Source Sans Pro"/>
              <a:buChar char="■"/>
              <a:defRPr sz="2400">
                <a:solidFill>
                  <a:schemeClr val="dk1"/>
                </a:solidFill>
                <a:latin typeface="Source Sans Pro"/>
                <a:ea typeface="Source Sans Pro"/>
                <a:cs typeface="Source Sans Pro"/>
                <a:sym typeface="Source Sans Pro"/>
              </a:defRPr>
            </a:lvl6pPr>
            <a:lvl7pPr marL="3200400" lvl="6" indent="-381000">
              <a:spcBef>
                <a:spcPts val="0"/>
              </a:spcBef>
              <a:spcAft>
                <a:spcPts val="0"/>
              </a:spcAft>
              <a:buClr>
                <a:schemeClr val="dk1"/>
              </a:buClr>
              <a:buSzPts val="2400"/>
              <a:buFont typeface="Source Sans Pro"/>
              <a:buChar char="●"/>
              <a:defRPr sz="2400">
                <a:solidFill>
                  <a:schemeClr val="dk1"/>
                </a:solidFill>
                <a:latin typeface="Source Sans Pro"/>
                <a:ea typeface="Source Sans Pro"/>
                <a:cs typeface="Source Sans Pro"/>
                <a:sym typeface="Source Sans Pro"/>
              </a:defRPr>
            </a:lvl7pPr>
            <a:lvl8pPr marL="3657600" lvl="7" indent="-381000">
              <a:spcBef>
                <a:spcPts val="0"/>
              </a:spcBef>
              <a:spcAft>
                <a:spcPts val="0"/>
              </a:spcAft>
              <a:buClr>
                <a:schemeClr val="dk1"/>
              </a:buClr>
              <a:buSzPts val="2400"/>
              <a:buFont typeface="Source Sans Pro"/>
              <a:buChar char="○"/>
              <a:defRPr sz="2400">
                <a:solidFill>
                  <a:schemeClr val="dk1"/>
                </a:solidFill>
                <a:latin typeface="Source Sans Pro"/>
                <a:ea typeface="Source Sans Pro"/>
                <a:cs typeface="Source Sans Pro"/>
                <a:sym typeface="Source Sans Pro"/>
              </a:defRPr>
            </a:lvl8pPr>
            <a:lvl9pPr marL="4114800" lvl="8" indent="-381000">
              <a:spcBef>
                <a:spcPts val="0"/>
              </a:spcBef>
              <a:spcAft>
                <a:spcPts val="0"/>
              </a:spcAft>
              <a:buClr>
                <a:schemeClr val="dk1"/>
              </a:buClr>
              <a:buSzPts val="2400"/>
              <a:buFont typeface="Source Sans Pro"/>
              <a:buChar char="■"/>
              <a:defRPr sz="2400">
                <a:solidFill>
                  <a:schemeClr val="dk1"/>
                </a:solidFill>
                <a:latin typeface="Source Sans Pro"/>
                <a:ea typeface="Source Sans Pro"/>
                <a:cs typeface="Source Sans Pro"/>
                <a:sym typeface="Source Sans Pro"/>
              </a:defRPr>
            </a:lvl9pPr>
          </a:lstStyle>
          <a:p>
            <a:endParaRPr/>
          </a:p>
        </p:txBody>
      </p:sp>
      <p:sp>
        <p:nvSpPr>
          <p:cNvPr id="8" name="Google Shape;8;p1"/>
          <p:cNvSpPr txBox="1">
            <a:spLocks noGrp="1"/>
          </p:cNvSpPr>
          <p:nvPr>
            <p:ph type="sldNum" idx="12"/>
          </p:nvPr>
        </p:nvSpPr>
        <p:spPr>
          <a:xfrm>
            <a:off x="7766425" y="648725"/>
            <a:ext cx="548700" cy="671400"/>
          </a:xfrm>
          <a:prstGeom prst="rect">
            <a:avLst/>
          </a:prstGeom>
          <a:noFill/>
          <a:ln>
            <a:noFill/>
          </a:ln>
        </p:spPr>
        <p:txBody>
          <a:bodyPr spcFirstLastPara="1" wrap="square" lIns="91425" tIns="91425" rIns="91425" bIns="91425" anchor="b" anchorCtr="0">
            <a:noAutofit/>
          </a:bodyPr>
          <a:lstStyle>
            <a:lvl1pPr lvl="0" algn="r">
              <a:buNone/>
              <a:defRPr sz="1200">
                <a:solidFill>
                  <a:schemeClr val="lt1"/>
                </a:solidFill>
                <a:latin typeface="Montserrat"/>
                <a:ea typeface="Montserrat"/>
                <a:cs typeface="Montserrat"/>
                <a:sym typeface="Montserrat"/>
              </a:defRPr>
            </a:lvl1pPr>
            <a:lvl2pPr lvl="1" algn="r">
              <a:buNone/>
              <a:defRPr sz="1200">
                <a:solidFill>
                  <a:schemeClr val="lt1"/>
                </a:solidFill>
                <a:latin typeface="Montserrat"/>
                <a:ea typeface="Montserrat"/>
                <a:cs typeface="Montserrat"/>
                <a:sym typeface="Montserrat"/>
              </a:defRPr>
            </a:lvl2pPr>
            <a:lvl3pPr lvl="2" algn="r">
              <a:buNone/>
              <a:defRPr sz="1200">
                <a:solidFill>
                  <a:schemeClr val="lt1"/>
                </a:solidFill>
                <a:latin typeface="Montserrat"/>
                <a:ea typeface="Montserrat"/>
                <a:cs typeface="Montserrat"/>
                <a:sym typeface="Montserrat"/>
              </a:defRPr>
            </a:lvl3pPr>
            <a:lvl4pPr lvl="3" algn="r">
              <a:buNone/>
              <a:defRPr sz="1200">
                <a:solidFill>
                  <a:schemeClr val="lt1"/>
                </a:solidFill>
                <a:latin typeface="Montserrat"/>
                <a:ea typeface="Montserrat"/>
                <a:cs typeface="Montserrat"/>
                <a:sym typeface="Montserrat"/>
              </a:defRPr>
            </a:lvl4pPr>
            <a:lvl5pPr lvl="4" algn="r">
              <a:buNone/>
              <a:defRPr sz="1200">
                <a:solidFill>
                  <a:schemeClr val="lt1"/>
                </a:solidFill>
                <a:latin typeface="Montserrat"/>
                <a:ea typeface="Montserrat"/>
                <a:cs typeface="Montserrat"/>
                <a:sym typeface="Montserrat"/>
              </a:defRPr>
            </a:lvl5pPr>
            <a:lvl6pPr lvl="5" algn="r">
              <a:buNone/>
              <a:defRPr sz="1200">
                <a:solidFill>
                  <a:schemeClr val="lt1"/>
                </a:solidFill>
                <a:latin typeface="Montserrat"/>
                <a:ea typeface="Montserrat"/>
                <a:cs typeface="Montserrat"/>
                <a:sym typeface="Montserrat"/>
              </a:defRPr>
            </a:lvl6pPr>
            <a:lvl7pPr lvl="6" algn="r">
              <a:buNone/>
              <a:defRPr sz="1200">
                <a:solidFill>
                  <a:schemeClr val="lt1"/>
                </a:solidFill>
                <a:latin typeface="Montserrat"/>
                <a:ea typeface="Montserrat"/>
                <a:cs typeface="Montserrat"/>
                <a:sym typeface="Montserrat"/>
              </a:defRPr>
            </a:lvl7pPr>
            <a:lvl8pPr lvl="7" algn="r">
              <a:buNone/>
              <a:defRPr sz="1200">
                <a:solidFill>
                  <a:schemeClr val="lt1"/>
                </a:solidFill>
                <a:latin typeface="Montserrat"/>
                <a:ea typeface="Montserrat"/>
                <a:cs typeface="Montserrat"/>
                <a:sym typeface="Montserrat"/>
              </a:defRPr>
            </a:lvl8pPr>
            <a:lvl9pPr lvl="8" algn="r">
              <a:buNone/>
              <a:defRPr sz="1200">
                <a:solidFill>
                  <a:schemeClr val="lt1"/>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3"/>
          <p:cNvSpPr txBox="1">
            <a:spLocks noGrp="1"/>
          </p:cNvSpPr>
          <p:nvPr>
            <p:ph type="ctrTitle"/>
          </p:nvPr>
        </p:nvSpPr>
        <p:spPr>
          <a:xfrm>
            <a:off x="1139200" y="645549"/>
            <a:ext cx="6865800" cy="2695961"/>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4400" dirty="0"/>
              <a:t>Questions For God?</a:t>
            </a:r>
            <a:br>
              <a:rPr lang="en" sz="4400" dirty="0"/>
            </a:br>
            <a:r>
              <a:rPr lang="en" sz="4400" dirty="0">
                <a:solidFill>
                  <a:schemeClr val="accent2">
                    <a:lumMod val="60000"/>
                    <a:lumOff val="40000"/>
                  </a:schemeClr>
                </a:solidFill>
              </a:rPr>
              <a:t>Lessons From Malachi</a:t>
            </a:r>
            <a:endParaRPr sz="4400" dirty="0">
              <a:solidFill>
                <a:schemeClr val="accent2">
                  <a:lumMod val="60000"/>
                  <a:lumOff val="40000"/>
                </a:schemeClr>
              </a:solidFill>
            </a:endParaRPr>
          </a:p>
        </p:txBody>
      </p:sp>
      <p:pic>
        <p:nvPicPr>
          <p:cNvPr id="2" name="Picture 1">
            <a:extLst>
              <a:ext uri="{FF2B5EF4-FFF2-40B4-BE49-F238E27FC236}">
                <a16:creationId xmlns:a16="http://schemas.microsoft.com/office/drawing/2014/main" id="{CC5ABD3E-BEA0-95D3-B93A-0B376351EC13}"/>
              </a:ext>
            </a:extLst>
          </p:cNvPr>
          <p:cNvPicPr>
            <a:picLocks noChangeAspect="1"/>
          </p:cNvPicPr>
          <p:nvPr/>
        </p:nvPicPr>
        <p:blipFill>
          <a:blip r:embed="rId3"/>
          <a:stretch>
            <a:fillRect/>
          </a:stretch>
        </p:blipFill>
        <p:spPr>
          <a:xfrm>
            <a:off x="7553610" y="1925204"/>
            <a:ext cx="540523" cy="45453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8"/>
          <p:cNvSpPr txBox="1">
            <a:spLocks noGrp="1"/>
          </p:cNvSpPr>
          <p:nvPr>
            <p:ph type="title"/>
          </p:nvPr>
        </p:nvSpPr>
        <p:spPr>
          <a:xfrm>
            <a:off x="632178" y="648725"/>
            <a:ext cx="7845778" cy="660786"/>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200" dirty="0"/>
              <a:t>7 - How Shall We Return? </a:t>
            </a:r>
            <a:r>
              <a:rPr lang="en" sz="1400" dirty="0"/>
              <a:t>(3:7)</a:t>
            </a:r>
            <a:endParaRPr sz="1400" dirty="0"/>
          </a:p>
        </p:txBody>
      </p:sp>
      <p:sp>
        <p:nvSpPr>
          <p:cNvPr id="113" name="Google Shape;113;p18"/>
          <p:cNvSpPr txBox="1">
            <a:spLocks noGrp="1"/>
          </p:cNvSpPr>
          <p:nvPr>
            <p:ph type="body" idx="1"/>
          </p:nvPr>
        </p:nvSpPr>
        <p:spPr>
          <a:xfrm>
            <a:off x="632178" y="1434950"/>
            <a:ext cx="7845778" cy="2780100"/>
          </a:xfrm>
          <a:prstGeom prst="rect">
            <a:avLst/>
          </a:prstGeom>
        </p:spPr>
        <p:txBody>
          <a:bodyPr spcFirstLastPara="1" wrap="square" lIns="91425" tIns="91425" rIns="91425" bIns="91425" anchor="t" anchorCtr="0">
            <a:noAutofit/>
          </a:bodyPr>
          <a:lstStyle/>
          <a:p>
            <a:pPr marL="231775" lvl="0" indent="-217488" algn="l" rtl="0">
              <a:spcBef>
                <a:spcPts val="600"/>
              </a:spcBef>
              <a:spcAft>
                <a:spcPts val="0"/>
              </a:spcAft>
              <a:buSzPts val="2400"/>
              <a:buFont typeface="Wingdings" panose="05000000000000000000" pitchFamily="2" charset="2"/>
              <a:buChar char="§"/>
            </a:pPr>
            <a:r>
              <a:rPr lang="en" b="1" dirty="0"/>
              <a:t>God wants us back! </a:t>
            </a:r>
            <a:r>
              <a:rPr lang="en" dirty="0"/>
              <a:t>(Zechariah 1:3; Deut. 4:30; 30:2)</a:t>
            </a:r>
          </a:p>
          <a:p>
            <a:pPr marL="231775" lvl="0" indent="-217488" algn="l" rtl="0">
              <a:spcBef>
                <a:spcPts val="600"/>
              </a:spcBef>
              <a:spcAft>
                <a:spcPts val="0"/>
              </a:spcAft>
              <a:buSzPts val="2400"/>
              <a:buFont typeface="Wingdings" panose="05000000000000000000" pitchFamily="2" charset="2"/>
              <a:buChar char="§"/>
            </a:pPr>
            <a:r>
              <a:rPr lang="en" b="1" dirty="0"/>
              <a:t>Give Him our best </a:t>
            </a:r>
            <a:r>
              <a:rPr lang="en" dirty="0"/>
              <a:t>and</a:t>
            </a:r>
            <a:r>
              <a:rPr lang="en" b="1" dirty="0"/>
              <a:t> find joy in worship </a:t>
            </a:r>
            <a:r>
              <a:rPr lang="en" dirty="0"/>
              <a:t>and service!</a:t>
            </a:r>
          </a:p>
          <a:p>
            <a:pPr marL="231775" lvl="0" indent="-217488" algn="l" rtl="0">
              <a:spcBef>
                <a:spcPts val="600"/>
              </a:spcBef>
              <a:spcAft>
                <a:spcPts val="0"/>
              </a:spcAft>
              <a:buSzPts val="2400"/>
              <a:buFont typeface="Wingdings" panose="05000000000000000000" pitchFamily="2" charset="2"/>
              <a:buChar char="§"/>
            </a:pPr>
            <a:r>
              <a:rPr lang="en" b="1" dirty="0"/>
              <a:t>Seek Him reverently and humbly with our whole heart</a:t>
            </a:r>
            <a:r>
              <a:rPr lang="en" dirty="0"/>
              <a:t>! (3:16-18; Jeremiah 24:7)</a:t>
            </a:r>
          </a:p>
          <a:p>
            <a:pPr marL="231775" lvl="0" indent="-217488" algn="l" rtl="0">
              <a:spcBef>
                <a:spcPts val="600"/>
              </a:spcBef>
              <a:spcAft>
                <a:spcPts val="0"/>
              </a:spcAft>
              <a:buSzPts val="2400"/>
              <a:buFont typeface="Wingdings" panose="05000000000000000000" pitchFamily="2" charset="2"/>
              <a:buChar char="§"/>
            </a:pPr>
            <a:r>
              <a:rPr lang="en" b="1" dirty="0"/>
              <a:t>Look to the future! </a:t>
            </a:r>
            <a:r>
              <a:rPr lang="en" dirty="0"/>
              <a:t>(4:1-6)</a:t>
            </a:r>
            <a:endParaRPr dirty="0"/>
          </a:p>
        </p:txBody>
      </p:sp>
    </p:spTree>
    <p:extLst>
      <p:ext uri="{BB962C8B-B14F-4D97-AF65-F5344CB8AC3E}">
        <p14:creationId xmlns:p14="http://schemas.microsoft.com/office/powerpoint/2010/main" val="33130766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8"/>
          <p:cNvSpPr txBox="1">
            <a:spLocks noGrp="1"/>
          </p:cNvSpPr>
          <p:nvPr>
            <p:ph type="title"/>
          </p:nvPr>
        </p:nvSpPr>
        <p:spPr>
          <a:xfrm>
            <a:off x="677334" y="648725"/>
            <a:ext cx="7464166" cy="671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200" dirty="0"/>
              <a:t>Context Of Malachi - </a:t>
            </a:r>
            <a:r>
              <a:rPr lang="en" sz="2400" b="0" dirty="0"/>
              <a:t>“My Messenger”</a:t>
            </a:r>
            <a:endParaRPr sz="1400" b="0" dirty="0"/>
          </a:p>
        </p:txBody>
      </p:sp>
      <p:sp>
        <p:nvSpPr>
          <p:cNvPr id="113" name="Google Shape;113;p18"/>
          <p:cNvSpPr txBox="1">
            <a:spLocks noGrp="1"/>
          </p:cNvSpPr>
          <p:nvPr>
            <p:ph type="body" idx="1"/>
          </p:nvPr>
        </p:nvSpPr>
        <p:spPr>
          <a:xfrm>
            <a:off x="677334" y="1320125"/>
            <a:ext cx="7789332" cy="3174650"/>
          </a:xfrm>
          <a:prstGeom prst="rect">
            <a:avLst/>
          </a:prstGeom>
        </p:spPr>
        <p:txBody>
          <a:bodyPr spcFirstLastPara="1" wrap="square" lIns="91425" tIns="91425" rIns="91425" bIns="91425" anchor="t" anchorCtr="0">
            <a:noAutofit/>
          </a:bodyPr>
          <a:lstStyle/>
          <a:p>
            <a:pPr marL="225425" lvl="0" indent="-225425" algn="l" rtl="0">
              <a:lnSpc>
                <a:spcPts val="2600"/>
              </a:lnSpc>
              <a:spcBef>
                <a:spcPts val="400"/>
              </a:spcBef>
              <a:spcAft>
                <a:spcPts val="0"/>
              </a:spcAft>
              <a:buSzPts val="2400"/>
              <a:buFont typeface="Wingdings" panose="05000000000000000000" pitchFamily="2" charset="2"/>
              <a:buChar char="§"/>
            </a:pPr>
            <a:r>
              <a:rPr lang="en" b="1" dirty="0"/>
              <a:t>432 BC </a:t>
            </a:r>
            <a:r>
              <a:rPr lang="en" dirty="0"/>
              <a:t>- Malachi prophsies continuing Nehemiah’s work. </a:t>
            </a:r>
          </a:p>
          <a:p>
            <a:pPr marL="225425" lvl="0" indent="-225425" algn="l" rtl="0">
              <a:lnSpc>
                <a:spcPts val="2600"/>
              </a:lnSpc>
              <a:spcBef>
                <a:spcPts val="400"/>
              </a:spcBef>
              <a:spcAft>
                <a:spcPts val="0"/>
              </a:spcAft>
              <a:buSzPts val="2400"/>
              <a:buFont typeface="Wingdings" panose="05000000000000000000" pitchFamily="2" charset="2"/>
              <a:buChar char="§"/>
            </a:pPr>
            <a:r>
              <a:rPr lang="en-US" dirty="0"/>
              <a:t>A</a:t>
            </a:r>
            <a:r>
              <a:rPr lang="en" dirty="0"/>
              <a:t>pproximately 100 years after the first remnant returned, or </a:t>
            </a:r>
          </a:p>
          <a:p>
            <a:pPr marL="225425" lvl="0" indent="-225425" algn="l" rtl="0">
              <a:lnSpc>
                <a:spcPts val="2600"/>
              </a:lnSpc>
              <a:spcBef>
                <a:spcPts val="400"/>
              </a:spcBef>
              <a:spcAft>
                <a:spcPts val="0"/>
              </a:spcAft>
              <a:buSzPts val="2400"/>
              <a:buFont typeface="Wingdings" panose="05000000000000000000" pitchFamily="2" charset="2"/>
              <a:buChar char="§"/>
            </a:pPr>
            <a:r>
              <a:rPr lang="en" dirty="0"/>
              <a:t>80 after the temple was rebuilt, or </a:t>
            </a:r>
          </a:p>
          <a:p>
            <a:pPr marL="225425" lvl="0" indent="-225425" algn="l" rtl="0">
              <a:lnSpc>
                <a:spcPts val="2600"/>
              </a:lnSpc>
              <a:spcBef>
                <a:spcPts val="400"/>
              </a:spcBef>
              <a:spcAft>
                <a:spcPts val="0"/>
              </a:spcAft>
              <a:buSzPts val="2400"/>
              <a:buFont typeface="Wingdings" panose="05000000000000000000" pitchFamily="2" charset="2"/>
              <a:buChar char="§"/>
            </a:pPr>
            <a:r>
              <a:rPr lang="en" dirty="0"/>
              <a:t>12 years after rebuilding the walls of Jerusalem.</a:t>
            </a:r>
          </a:p>
        </p:txBody>
      </p:sp>
      <p:sp>
        <p:nvSpPr>
          <p:cNvPr id="114" name="Google Shape;114;p18"/>
          <p:cNvSpPr txBox="1">
            <a:spLocks noGrp="1"/>
          </p:cNvSpPr>
          <p:nvPr>
            <p:ph type="sldNum" idx="12"/>
          </p:nvPr>
        </p:nvSpPr>
        <p:spPr>
          <a:xfrm>
            <a:off x="8552356" y="648725"/>
            <a:ext cx="548700" cy="6714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fld id="{00000000-1234-1234-1234-123412341234}" type="slidenum">
              <a:rPr lang="en"/>
              <a:t>2</a:t>
            </a:fld>
            <a:endParaRPr dirty="0"/>
          </a:p>
        </p:txBody>
      </p:sp>
    </p:spTree>
    <p:extLst>
      <p:ext uri="{BB962C8B-B14F-4D97-AF65-F5344CB8AC3E}">
        <p14:creationId xmlns:p14="http://schemas.microsoft.com/office/powerpoint/2010/main" val="2541745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3">
                                            <p:txEl>
                                              <p:pRg st="0" end="0"/>
                                            </p:txEl>
                                          </p:spTgt>
                                        </p:tgtEl>
                                        <p:attrNameLst>
                                          <p:attrName>style.visibility</p:attrName>
                                        </p:attrNameLst>
                                      </p:cBhvr>
                                      <p:to>
                                        <p:strVal val="visible"/>
                                      </p:to>
                                    </p:set>
                                    <p:animEffect transition="in" filter="fade">
                                      <p:cBhvr>
                                        <p:cTn id="7" dur="500"/>
                                        <p:tgtEl>
                                          <p:spTgt spid="1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3">
                                            <p:txEl>
                                              <p:pRg st="1" end="1"/>
                                            </p:txEl>
                                          </p:spTgt>
                                        </p:tgtEl>
                                        <p:attrNameLst>
                                          <p:attrName>style.visibility</p:attrName>
                                        </p:attrNameLst>
                                      </p:cBhvr>
                                      <p:to>
                                        <p:strVal val="visible"/>
                                      </p:to>
                                    </p:set>
                                    <p:animEffect transition="in" filter="fade">
                                      <p:cBhvr>
                                        <p:cTn id="12" dur="500"/>
                                        <p:tgtEl>
                                          <p:spTgt spid="11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3">
                                            <p:txEl>
                                              <p:pRg st="2" end="2"/>
                                            </p:txEl>
                                          </p:spTgt>
                                        </p:tgtEl>
                                        <p:attrNameLst>
                                          <p:attrName>style.visibility</p:attrName>
                                        </p:attrNameLst>
                                      </p:cBhvr>
                                      <p:to>
                                        <p:strVal val="visible"/>
                                      </p:to>
                                    </p:set>
                                    <p:animEffect transition="in" filter="fade">
                                      <p:cBhvr>
                                        <p:cTn id="17" dur="500"/>
                                        <p:tgtEl>
                                          <p:spTgt spid="11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3">
                                            <p:txEl>
                                              <p:pRg st="3" end="3"/>
                                            </p:txEl>
                                          </p:spTgt>
                                        </p:tgtEl>
                                        <p:attrNameLst>
                                          <p:attrName>style.visibility</p:attrName>
                                        </p:attrNameLst>
                                      </p:cBhvr>
                                      <p:to>
                                        <p:strVal val="visible"/>
                                      </p:to>
                                    </p:set>
                                    <p:animEffect transition="in" filter="fade">
                                      <p:cBhvr>
                                        <p:cTn id="22" dur="500"/>
                                        <p:tgtEl>
                                          <p:spTgt spid="11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8"/>
          <p:cNvSpPr txBox="1">
            <a:spLocks noGrp="1"/>
          </p:cNvSpPr>
          <p:nvPr>
            <p:ph type="title"/>
          </p:nvPr>
        </p:nvSpPr>
        <p:spPr>
          <a:xfrm>
            <a:off x="677334" y="648725"/>
            <a:ext cx="7464166" cy="671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200" dirty="0"/>
              <a:t>Message Of Malachi - </a:t>
            </a:r>
            <a:r>
              <a:rPr lang="en" sz="2400" b="0" dirty="0"/>
              <a:t>“My Messenger”</a:t>
            </a:r>
            <a:endParaRPr sz="1400" b="0" dirty="0"/>
          </a:p>
        </p:txBody>
      </p:sp>
      <p:sp>
        <p:nvSpPr>
          <p:cNvPr id="113" name="Google Shape;113;p18"/>
          <p:cNvSpPr txBox="1">
            <a:spLocks noGrp="1"/>
          </p:cNvSpPr>
          <p:nvPr>
            <p:ph type="body" idx="1"/>
          </p:nvPr>
        </p:nvSpPr>
        <p:spPr>
          <a:xfrm>
            <a:off x="677334" y="1320125"/>
            <a:ext cx="7875022" cy="3174650"/>
          </a:xfrm>
          <a:prstGeom prst="rect">
            <a:avLst/>
          </a:prstGeom>
        </p:spPr>
        <p:txBody>
          <a:bodyPr spcFirstLastPara="1" wrap="square" lIns="91425" tIns="91425" rIns="91425" bIns="91425" anchor="t" anchorCtr="0">
            <a:noAutofit/>
          </a:bodyPr>
          <a:lstStyle/>
          <a:p>
            <a:pPr marL="225425" indent="-225425">
              <a:lnSpc>
                <a:spcPts val="2600"/>
              </a:lnSpc>
              <a:spcBef>
                <a:spcPts val="400"/>
              </a:spcBef>
              <a:buFont typeface="Wingdings" panose="05000000000000000000" pitchFamily="2" charset="2"/>
              <a:buChar char="§"/>
            </a:pPr>
            <a:r>
              <a:rPr lang="en" dirty="0"/>
              <a:t>This is God’s message! </a:t>
            </a:r>
            <a:r>
              <a:rPr lang="en" b="1" i="1" dirty="0"/>
              <a:t>“Thus says the Lord of Hosts”</a:t>
            </a:r>
            <a:r>
              <a:rPr lang="en" dirty="0"/>
              <a:t> used 55 times.</a:t>
            </a:r>
          </a:p>
          <a:p>
            <a:pPr marL="225425" lvl="0" indent="-225425" algn="l" rtl="0">
              <a:lnSpc>
                <a:spcPts val="2600"/>
              </a:lnSpc>
              <a:spcBef>
                <a:spcPts val="400"/>
              </a:spcBef>
              <a:spcAft>
                <a:spcPts val="0"/>
              </a:spcAft>
              <a:buSzPts val="2400"/>
              <a:buFont typeface="Wingdings" panose="05000000000000000000" pitchFamily="2" charset="2"/>
              <a:buChar char="§"/>
            </a:pPr>
            <a:r>
              <a:rPr lang="en-US" b="1" dirty="0"/>
              <a:t>U</a:t>
            </a:r>
            <a:r>
              <a:rPr lang="en" b="1" dirty="0"/>
              <a:t>nique literary style</a:t>
            </a:r>
            <a:r>
              <a:rPr lang="en" dirty="0"/>
              <a:t> in the form of a debate or challenge. </a:t>
            </a:r>
          </a:p>
          <a:p>
            <a:pPr marL="225425" lvl="0" indent="-225425" algn="l" rtl="0">
              <a:lnSpc>
                <a:spcPts val="2600"/>
              </a:lnSpc>
              <a:spcBef>
                <a:spcPts val="400"/>
              </a:spcBef>
              <a:spcAft>
                <a:spcPts val="0"/>
              </a:spcAft>
              <a:buSzPts val="2400"/>
              <a:buFont typeface="Wingdings" panose="05000000000000000000" pitchFamily="2" charset="2"/>
              <a:buChar char="§"/>
            </a:pPr>
            <a:r>
              <a:rPr lang="en" b="1" dirty="0"/>
              <a:t>“Didactic-dialectic” </a:t>
            </a:r>
            <a:r>
              <a:rPr lang="en" dirty="0"/>
              <a:t>form of public speaking.</a:t>
            </a:r>
          </a:p>
          <a:p>
            <a:pPr lvl="0" indent="-457200" algn="l" rtl="0">
              <a:lnSpc>
                <a:spcPts val="2600"/>
              </a:lnSpc>
              <a:spcBef>
                <a:spcPts val="400"/>
              </a:spcBef>
              <a:spcAft>
                <a:spcPts val="0"/>
              </a:spcAft>
              <a:buSzPts val="2400"/>
              <a:buFont typeface="+mj-lt"/>
              <a:buAutoNum type="arabicPeriod"/>
            </a:pPr>
            <a:r>
              <a:rPr lang="en" b="1" dirty="0"/>
              <a:t>Assertion or charge </a:t>
            </a:r>
            <a:r>
              <a:rPr lang="en" dirty="0"/>
              <a:t>is made.</a:t>
            </a:r>
          </a:p>
          <a:p>
            <a:pPr lvl="0" indent="-457200" algn="l" rtl="0">
              <a:lnSpc>
                <a:spcPts val="2600"/>
              </a:lnSpc>
              <a:spcBef>
                <a:spcPts val="400"/>
              </a:spcBef>
              <a:spcAft>
                <a:spcPts val="0"/>
              </a:spcAft>
              <a:buSzPts val="2400"/>
              <a:buFont typeface="+mj-lt"/>
              <a:buAutoNum type="arabicPeriod"/>
            </a:pPr>
            <a:r>
              <a:rPr lang="en-US" b="1" dirty="0"/>
              <a:t>A</a:t>
            </a:r>
            <a:r>
              <a:rPr lang="en" b="1" dirty="0"/>
              <a:t>n objection to the charge </a:t>
            </a:r>
            <a:r>
              <a:rPr lang="en" dirty="0"/>
              <a:t>is made </a:t>
            </a:r>
            <a:r>
              <a:rPr lang="en" b="1" dirty="0"/>
              <a:t>in the form of a question</a:t>
            </a:r>
            <a:r>
              <a:rPr lang="en" dirty="0"/>
              <a:t>. </a:t>
            </a:r>
          </a:p>
          <a:p>
            <a:pPr lvl="0" indent="-457200" algn="l" rtl="0">
              <a:lnSpc>
                <a:spcPts val="2600"/>
              </a:lnSpc>
              <a:spcBef>
                <a:spcPts val="400"/>
              </a:spcBef>
              <a:spcAft>
                <a:spcPts val="0"/>
              </a:spcAft>
              <a:buSzPts val="2400"/>
              <a:buFont typeface="+mj-lt"/>
              <a:buAutoNum type="arabicPeriod"/>
            </a:pPr>
            <a:r>
              <a:rPr lang="en" dirty="0"/>
              <a:t>The </a:t>
            </a:r>
            <a:r>
              <a:rPr lang="en" b="1" dirty="0"/>
              <a:t>objection is responded to </a:t>
            </a:r>
            <a:r>
              <a:rPr lang="en" dirty="0"/>
              <a:t>with evidence. </a:t>
            </a:r>
          </a:p>
        </p:txBody>
      </p:sp>
      <p:sp>
        <p:nvSpPr>
          <p:cNvPr id="114" name="Google Shape;114;p18"/>
          <p:cNvSpPr txBox="1">
            <a:spLocks noGrp="1"/>
          </p:cNvSpPr>
          <p:nvPr>
            <p:ph type="sldNum" idx="12"/>
          </p:nvPr>
        </p:nvSpPr>
        <p:spPr>
          <a:xfrm>
            <a:off x="8552356" y="648725"/>
            <a:ext cx="548700" cy="6714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fld id="{00000000-1234-1234-1234-123412341234}" type="slidenum">
              <a:rPr lang="en"/>
              <a:t>3</a:t>
            </a:fld>
            <a:endParaRPr dirty="0"/>
          </a:p>
        </p:txBody>
      </p:sp>
    </p:spTree>
    <p:extLst>
      <p:ext uri="{BB962C8B-B14F-4D97-AF65-F5344CB8AC3E}">
        <p14:creationId xmlns:p14="http://schemas.microsoft.com/office/powerpoint/2010/main" val="4142183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3">
                                            <p:txEl>
                                              <p:pRg st="0" end="0"/>
                                            </p:txEl>
                                          </p:spTgt>
                                        </p:tgtEl>
                                        <p:attrNameLst>
                                          <p:attrName>style.visibility</p:attrName>
                                        </p:attrNameLst>
                                      </p:cBhvr>
                                      <p:to>
                                        <p:strVal val="visible"/>
                                      </p:to>
                                    </p:set>
                                    <p:animEffect transition="in" filter="fade">
                                      <p:cBhvr>
                                        <p:cTn id="7" dur="500"/>
                                        <p:tgtEl>
                                          <p:spTgt spid="1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3">
                                            <p:txEl>
                                              <p:pRg st="1" end="1"/>
                                            </p:txEl>
                                          </p:spTgt>
                                        </p:tgtEl>
                                        <p:attrNameLst>
                                          <p:attrName>style.visibility</p:attrName>
                                        </p:attrNameLst>
                                      </p:cBhvr>
                                      <p:to>
                                        <p:strVal val="visible"/>
                                      </p:to>
                                    </p:set>
                                    <p:animEffect transition="in" filter="fade">
                                      <p:cBhvr>
                                        <p:cTn id="12" dur="500"/>
                                        <p:tgtEl>
                                          <p:spTgt spid="11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3">
                                            <p:txEl>
                                              <p:pRg st="2" end="2"/>
                                            </p:txEl>
                                          </p:spTgt>
                                        </p:tgtEl>
                                        <p:attrNameLst>
                                          <p:attrName>style.visibility</p:attrName>
                                        </p:attrNameLst>
                                      </p:cBhvr>
                                      <p:to>
                                        <p:strVal val="visible"/>
                                      </p:to>
                                    </p:set>
                                    <p:animEffect transition="in" filter="fade">
                                      <p:cBhvr>
                                        <p:cTn id="17" dur="500"/>
                                        <p:tgtEl>
                                          <p:spTgt spid="11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3">
                                            <p:txEl>
                                              <p:pRg st="3" end="3"/>
                                            </p:txEl>
                                          </p:spTgt>
                                        </p:tgtEl>
                                        <p:attrNameLst>
                                          <p:attrName>style.visibility</p:attrName>
                                        </p:attrNameLst>
                                      </p:cBhvr>
                                      <p:to>
                                        <p:strVal val="visible"/>
                                      </p:to>
                                    </p:set>
                                    <p:animEffect transition="in" filter="fade">
                                      <p:cBhvr>
                                        <p:cTn id="22" dur="500"/>
                                        <p:tgtEl>
                                          <p:spTgt spid="11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3">
                                            <p:txEl>
                                              <p:pRg st="4" end="4"/>
                                            </p:txEl>
                                          </p:spTgt>
                                        </p:tgtEl>
                                        <p:attrNameLst>
                                          <p:attrName>style.visibility</p:attrName>
                                        </p:attrNameLst>
                                      </p:cBhvr>
                                      <p:to>
                                        <p:strVal val="visible"/>
                                      </p:to>
                                    </p:set>
                                    <p:animEffect transition="in" filter="fade">
                                      <p:cBhvr>
                                        <p:cTn id="27" dur="500"/>
                                        <p:tgtEl>
                                          <p:spTgt spid="11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3">
                                            <p:txEl>
                                              <p:pRg st="5" end="5"/>
                                            </p:txEl>
                                          </p:spTgt>
                                        </p:tgtEl>
                                        <p:attrNameLst>
                                          <p:attrName>style.visibility</p:attrName>
                                        </p:attrNameLst>
                                      </p:cBhvr>
                                      <p:to>
                                        <p:strVal val="visible"/>
                                      </p:to>
                                    </p:set>
                                    <p:animEffect transition="in" filter="fade">
                                      <p:cBhvr>
                                        <p:cTn id="32" dur="500"/>
                                        <p:tgtEl>
                                          <p:spTgt spid="11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8"/>
          <p:cNvSpPr txBox="1">
            <a:spLocks noGrp="1"/>
          </p:cNvSpPr>
          <p:nvPr>
            <p:ph type="title"/>
          </p:nvPr>
        </p:nvSpPr>
        <p:spPr>
          <a:xfrm>
            <a:off x="1010200" y="648725"/>
            <a:ext cx="7131300" cy="671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200" dirty="0"/>
              <a:t>1 - How Have You Loved Us? </a:t>
            </a:r>
            <a:r>
              <a:rPr lang="en" sz="1400" dirty="0"/>
              <a:t>(1:2)</a:t>
            </a:r>
            <a:endParaRPr sz="1400" dirty="0"/>
          </a:p>
        </p:txBody>
      </p:sp>
      <p:sp>
        <p:nvSpPr>
          <p:cNvPr id="113" name="Google Shape;113;p18"/>
          <p:cNvSpPr txBox="1">
            <a:spLocks noGrp="1"/>
          </p:cNvSpPr>
          <p:nvPr>
            <p:ph type="body" idx="1"/>
          </p:nvPr>
        </p:nvSpPr>
        <p:spPr>
          <a:xfrm>
            <a:off x="673768" y="1320125"/>
            <a:ext cx="7772400" cy="3263908"/>
          </a:xfrm>
          <a:prstGeom prst="rect">
            <a:avLst/>
          </a:prstGeom>
        </p:spPr>
        <p:txBody>
          <a:bodyPr spcFirstLastPara="1" wrap="square" lIns="91425" tIns="91425" rIns="91425" bIns="91425" anchor="t" anchorCtr="0">
            <a:noAutofit/>
          </a:bodyPr>
          <a:lstStyle/>
          <a:p>
            <a:pPr marL="228600" lvl="0" indent="-228600" algn="l" rtl="0">
              <a:spcBef>
                <a:spcPts val="600"/>
              </a:spcBef>
              <a:spcAft>
                <a:spcPts val="0"/>
              </a:spcAft>
              <a:buSzPts val="2400"/>
              <a:buFont typeface="Wingdings" panose="05000000000000000000" pitchFamily="2" charset="2"/>
              <a:buChar char="§"/>
            </a:pPr>
            <a:r>
              <a:rPr lang="en" sz="3200" dirty="0"/>
              <a:t>By choosing to redeem us and care enough to discipline us. </a:t>
            </a:r>
          </a:p>
          <a:p>
            <a:pPr marL="228600" lvl="0" indent="-228600" algn="l" rtl="0">
              <a:spcBef>
                <a:spcPts val="600"/>
              </a:spcBef>
              <a:spcAft>
                <a:spcPts val="0"/>
              </a:spcAft>
              <a:buSzPts val="2400"/>
              <a:buFont typeface="Wingdings" panose="05000000000000000000" pitchFamily="2" charset="2"/>
              <a:buChar char="§"/>
            </a:pPr>
            <a:r>
              <a:rPr lang="en" sz="3200" dirty="0"/>
              <a:t>By choosing to bless us beyond measure.</a:t>
            </a:r>
            <a:endParaRPr sz="3200" dirty="0"/>
          </a:p>
        </p:txBody>
      </p:sp>
      <p:sp>
        <p:nvSpPr>
          <p:cNvPr id="114" name="Google Shape;114;p18"/>
          <p:cNvSpPr txBox="1">
            <a:spLocks noGrp="1"/>
          </p:cNvSpPr>
          <p:nvPr>
            <p:ph type="sldNum" idx="12"/>
          </p:nvPr>
        </p:nvSpPr>
        <p:spPr>
          <a:xfrm>
            <a:off x="7766425" y="648725"/>
            <a:ext cx="548700" cy="6714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fld id="{00000000-1234-1234-1234-123412341234}" type="slidenum">
              <a:rPr lang="en"/>
              <a:t>4</a:t>
            </a:fld>
            <a:endParaRPr/>
          </a:p>
        </p:txBody>
      </p:sp>
    </p:spTree>
    <p:extLst>
      <p:ext uri="{BB962C8B-B14F-4D97-AF65-F5344CB8AC3E}">
        <p14:creationId xmlns:p14="http://schemas.microsoft.com/office/powerpoint/2010/main" val="27144422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8"/>
          <p:cNvSpPr txBox="1">
            <a:spLocks noGrp="1"/>
          </p:cNvSpPr>
          <p:nvPr>
            <p:ph type="title"/>
          </p:nvPr>
        </p:nvSpPr>
        <p:spPr>
          <a:xfrm>
            <a:off x="632178" y="648725"/>
            <a:ext cx="7845778" cy="660786"/>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800" dirty="0"/>
              <a:t>2 - </a:t>
            </a:r>
            <a:r>
              <a:rPr lang="en" sz="3000" dirty="0"/>
              <a:t>How Have We Despised Your Name? </a:t>
            </a:r>
            <a:r>
              <a:rPr lang="en" sz="1400" dirty="0"/>
              <a:t>(1:6)</a:t>
            </a:r>
            <a:endParaRPr sz="1400" dirty="0"/>
          </a:p>
        </p:txBody>
      </p:sp>
      <p:sp>
        <p:nvSpPr>
          <p:cNvPr id="113" name="Google Shape;113;p18"/>
          <p:cNvSpPr txBox="1">
            <a:spLocks noGrp="1"/>
          </p:cNvSpPr>
          <p:nvPr>
            <p:ph type="body" idx="1"/>
          </p:nvPr>
        </p:nvSpPr>
        <p:spPr>
          <a:xfrm>
            <a:off x="632177" y="1528549"/>
            <a:ext cx="7845777" cy="2966225"/>
          </a:xfrm>
          <a:prstGeom prst="rect">
            <a:avLst/>
          </a:prstGeom>
        </p:spPr>
        <p:txBody>
          <a:bodyPr spcFirstLastPara="1" wrap="square" lIns="91425" tIns="91425" rIns="91425" bIns="91425" anchor="t" anchorCtr="0">
            <a:noAutofit/>
          </a:bodyPr>
          <a:lstStyle/>
          <a:p>
            <a:pPr indent="-457200">
              <a:buFont typeface="Wingdings" panose="05000000000000000000" pitchFamily="2" charset="2"/>
              <a:buChar char="§"/>
            </a:pPr>
            <a:r>
              <a:rPr lang="en-US" sz="3200" dirty="0">
                <a:solidFill>
                  <a:schemeClr val="tx1"/>
                </a:solidFill>
              </a:rPr>
              <a:t>By choosing to give our left-overs to God. </a:t>
            </a:r>
          </a:p>
          <a:p>
            <a:pPr indent="-457200">
              <a:buFont typeface="Wingdings" panose="05000000000000000000" pitchFamily="2" charset="2"/>
              <a:buChar char="§"/>
            </a:pPr>
            <a:r>
              <a:rPr lang="en-US" sz="3200" dirty="0">
                <a:solidFill>
                  <a:schemeClr val="tx1"/>
                </a:solidFill>
              </a:rPr>
              <a:t>By failing to appreciate the opportunity to worship and study His word.</a:t>
            </a:r>
          </a:p>
          <a:p>
            <a:pPr indent="-457200">
              <a:buFont typeface="Wingdings" panose="05000000000000000000" pitchFamily="2" charset="2"/>
              <a:buChar char="§"/>
            </a:pPr>
            <a:r>
              <a:rPr lang="en-US" sz="3200" dirty="0">
                <a:solidFill>
                  <a:schemeClr val="tx1"/>
                </a:solidFill>
              </a:rPr>
              <a:t>By failing to revere and implement God’s word in our lives.</a:t>
            </a:r>
            <a:endParaRPr lang="en-US" sz="3600" dirty="0">
              <a:solidFill>
                <a:schemeClr val="tx1"/>
              </a:solidFill>
            </a:endParaRPr>
          </a:p>
        </p:txBody>
      </p:sp>
    </p:spTree>
    <p:extLst>
      <p:ext uri="{BB962C8B-B14F-4D97-AF65-F5344CB8AC3E}">
        <p14:creationId xmlns:p14="http://schemas.microsoft.com/office/powerpoint/2010/main" val="22977602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8"/>
          <p:cNvSpPr txBox="1">
            <a:spLocks noGrp="1"/>
          </p:cNvSpPr>
          <p:nvPr>
            <p:ph type="title"/>
          </p:nvPr>
        </p:nvSpPr>
        <p:spPr>
          <a:xfrm>
            <a:off x="632178" y="648725"/>
            <a:ext cx="7845778" cy="660786"/>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dirty="0"/>
              <a:t>3 - For What R</a:t>
            </a:r>
            <a:r>
              <a:rPr lang="en-US" sz="2400" dirty="0"/>
              <a:t>e</a:t>
            </a:r>
            <a:r>
              <a:rPr lang="en" sz="2400" dirty="0"/>
              <a:t>ason Does He Reject My Offering? </a:t>
            </a:r>
            <a:r>
              <a:rPr lang="en" sz="1400" dirty="0"/>
              <a:t>(2:14)</a:t>
            </a:r>
            <a:endParaRPr sz="1400" dirty="0"/>
          </a:p>
        </p:txBody>
      </p:sp>
      <p:sp>
        <p:nvSpPr>
          <p:cNvPr id="113" name="Google Shape;113;p18"/>
          <p:cNvSpPr txBox="1">
            <a:spLocks noGrp="1"/>
          </p:cNvSpPr>
          <p:nvPr>
            <p:ph type="body" idx="1"/>
          </p:nvPr>
        </p:nvSpPr>
        <p:spPr>
          <a:xfrm>
            <a:off x="632178" y="1309511"/>
            <a:ext cx="7845778" cy="3185264"/>
          </a:xfrm>
          <a:prstGeom prst="rect">
            <a:avLst/>
          </a:prstGeom>
        </p:spPr>
        <p:txBody>
          <a:bodyPr spcFirstLastPara="1" wrap="square" lIns="91425" tIns="91425" rIns="91425" bIns="91425" anchor="t" anchorCtr="0">
            <a:noAutofit/>
          </a:bodyPr>
          <a:lstStyle/>
          <a:p>
            <a:pPr marL="231775" lvl="0" indent="-231775" algn="l" rtl="0">
              <a:spcBef>
                <a:spcPts val="600"/>
              </a:spcBef>
              <a:spcAft>
                <a:spcPts val="0"/>
              </a:spcAft>
              <a:buSzPts val="2400"/>
              <a:buFont typeface="Wingdings" panose="05000000000000000000" pitchFamily="2" charset="2"/>
              <a:buChar char="§"/>
            </a:pPr>
            <a:r>
              <a:rPr lang="en" dirty="0"/>
              <a:t>They would “</a:t>
            </a:r>
            <a:r>
              <a:rPr lang="en" b="1" i="1" dirty="0"/>
              <a:t>cover the altar of the Lord with tears...</a:t>
            </a:r>
            <a:r>
              <a:rPr lang="en" dirty="0"/>
              <a:t>”</a:t>
            </a:r>
            <a:r>
              <a:rPr lang="en" b="1" i="1" dirty="0"/>
              <a:t> </a:t>
            </a:r>
            <a:r>
              <a:rPr lang="en" dirty="0"/>
              <a:t>because God “</a:t>
            </a:r>
            <a:r>
              <a:rPr lang="en" b="1" i="1" dirty="0"/>
              <a:t>no longer regards</a:t>
            </a:r>
            <a:r>
              <a:rPr lang="en" dirty="0"/>
              <a:t>” their offering. (2:13)</a:t>
            </a:r>
          </a:p>
          <a:p>
            <a:pPr marL="231775" lvl="0" indent="-231775" algn="l" rtl="0">
              <a:spcBef>
                <a:spcPts val="600"/>
              </a:spcBef>
              <a:spcAft>
                <a:spcPts val="0"/>
              </a:spcAft>
              <a:buSzPts val="2400"/>
              <a:buFont typeface="Wingdings" panose="05000000000000000000" pitchFamily="2" charset="2"/>
              <a:buChar char="§"/>
            </a:pPr>
            <a:r>
              <a:rPr lang="en-US" dirty="0"/>
              <a:t>Not </a:t>
            </a:r>
            <a:r>
              <a:rPr lang="en-US" b="1" dirty="0"/>
              <a:t>walking</a:t>
            </a:r>
            <a:r>
              <a:rPr lang="en-US" dirty="0"/>
              <a:t> </a:t>
            </a:r>
            <a:r>
              <a:rPr lang="en-US" b="1" i="1" dirty="0"/>
              <a:t>“by faith”</a:t>
            </a:r>
            <a:r>
              <a:rPr lang="en-US" dirty="0"/>
              <a:t>? (Genesis 4:4-5; 1 Sam. 15:22; Jeremiah 6:20; Matthew 7:21-23)</a:t>
            </a:r>
          </a:p>
          <a:p>
            <a:pPr marL="231775" lvl="0" indent="-231775" algn="l" rtl="0">
              <a:spcBef>
                <a:spcPts val="600"/>
              </a:spcBef>
              <a:spcAft>
                <a:spcPts val="0"/>
              </a:spcAft>
              <a:buSzPts val="2400"/>
              <a:buFont typeface="Wingdings" panose="05000000000000000000" pitchFamily="2" charset="2"/>
              <a:buChar char="§"/>
            </a:pPr>
            <a:r>
              <a:rPr lang="en-US" b="1" dirty="0"/>
              <a:t>Not honoring our words/commitments/covenants </a:t>
            </a:r>
            <a:br>
              <a:rPr lang="en-US" b="1" dirty="0"/>
            </a:br>
            <a:r>
              <a:rPr lang="en-US" dirty="0"/>
              <a:t>(i.e., marriage) (1 Peter 3:7)</a:t>
            </a:r>
          </a:p>
          <a:p>
            <a:pPr marL="231775" lvl="0" indent="-231775" algn="l" rtl="0">
              <a:spcBef>
                <a:spcPts val="600"/>
              </a:spcBef>
              <a:spcAft>
                <a:spcPts val="0"/>
              </a:spcAft>
              <a:buSzPts val="2400"/>
              <a:buFont typeface="Wingdings" panose="05000000000000000000" pitchFamily="2" charset="2"/>
              <a:buChar char="§"/>
            </a:pPr>
            <a:r>
              <a:rPr lang="en-US" b="1" dirty="0"/>
              <a:t>Pay our vows</a:t>
            </a:r>
            <a:r>
              <a:rPr lang="en-US" dirty="0"/>
              <a:t>. (Psalms 61:8)</a:t>
            </a:r>
          </a:p>
        </p:txBody>
      </p:sp>
    </p:spTree>
    <p:extLst>
      <p:ext uri="{BB962C8B-B14F-4D97-AF65-F5344CB8AC3E}">
        <p14:creationId xmlns:p14="http://schemas.microsoft.com/office/powerpoint/2010/main" val="3022551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8"/>
          <p:cNvSpPr txBox="1">
            <a:spLocks noGrp="1"/>
          </p:cNvSpPr>
          <p:nvPr>
            <p:ph type="title"/>
          </p:nvPr>
        </p:nvSpPr>
        <p:spPr>
          <a:xfrm>
            <a:off x="632178" y="648725"/>
            <a:ext cx="7845778" cy="660786"/>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200" dirty="0"/>
              <a:t>4 - How Have We Wearied You? </a:t>
            </a:r>
            <a:r>
              <a:rPr lang="en" sz="1400" dirty="0"/>
              <a:t>(2:17)</a:t>
            </a:r>
            <a:endParaRPr sz="1400" dirty="0"/>
          </a:p>
        </p:txBody>
      </p:sp>
      <p:sp>
        <p:nvSpPr>
          <p:cNvPr id="113" name="Google Shape;113;p18"/>
          <p:cNvSpPr txBox="1">
            <a:spLocks noGrp="1"/>
          </p:cNvSpPr>
          <p:nvPr>
            <p:ph type="body" idx="1"/>
          </p:nvPr>
        </p:nvSpPr>
        <p:spPr>
          <a:xfrm>
            <a:off x="632178" y="1434950"/>
            <a:ext cx="7845778" cy="2780100"/>
          </a:xfrm>
          <a:prstGeom prst="rect">
            <a:avLst/>
          </a:prstGeom>
        </p:spPr>
        <p:txBody>
          <a:bodyPr spcFirstLastPara="1" wrap="square" lIns="91425" tIns="91425" rIns="91425" bIns="91425" anchor="t" anchorCtr="0">
            <a:noAutofit/>
          </a:bodyPr>
          <a:lstStyle/>
          <a:p>
            <a:pPr marL="231775" lvl="0" indent="-231775" algn="l" rtl="0">
              <a:spcBef>
                <a:spcPts val="600"/>
              </a:spcBef>
              <a:spcAft>
                <a:spcPts val="0"/>
              </a:spcAft>
              <a:buSzPts val="2400"/>
              <a:buFont typeface="Wingdings" panose="05000000000000000000" pitchFamily="2" charset="2"/>
              <a:buChar char="§"/>
            </a:pPr>
            <a:r>
              <a:rPr lang="en" b="1" dirty="0"/>
              <a:t>Adapting God’s word </a:t>
            </a:r>
            <a:r>
              <a:rPr lang="en" dirty="0"/>
              <a:t>to fit </a:t>
            </a:r>
            <a:r>
              <a:rPr lang="en" b="1" dirty="0"/>
              <a:t>our wants </a:t>
            </a:r>
            <a:r>
              <a:rPr lang="en" dirty="0"/>
              <a:t>&amp; wishes. (Isaiah 5:20; Proverbs 17:15; </a:t>
            </a:r>
          </a:p>
          <a:p>
            <a:pPr marL="231775" indent="-231775">
              <a:buFont typeface="Wingdings" panose="05000000000000000000" pitchFamily="2" charset="2"/>
              <a:buChar char="§"/>
            </a:pPr>
            <a:r>
              <a:rPr lang="en-US" b="1" dirty="0"/>
              <a:t>Thinking that God changes </a:t>
            </a:r>
            <a:r>
              <a:rPr lang="en-US" dirty="0"/>
              <a:t>(3:6; Numbers 23:19)</a:t>
            </a:r>
          </a:p>
          <a:p>
            <a:pPr marL="231775" lvl="0" indent="-231775" algn="l" rtl="0">
              <a:spcBef>
                <a:spcPts val="600"/>
              </a:spcBef>
              <a:spcAft>
                <a:spcPts val="0"/>
              </a:spcAft>
              <a:buSzPts val="2400"/>
              <a:buFont typeface="Wingdings" panose="05000000000000000000" pitchFamily="2" charset="2"/>
              <a:buChar char="§"/>
            </a:pPr>
            <a:r>
              <a:rPr lang="en-US" b="1" dirty="0"/>
              <a:t>P</a:t>
            </a:r>
            <a:r>
              <a:rPr lang="en" b="1" dirty="0"/>
              <a:t>utting off the day of judgement</a:t>
            </a:r>
            <a:r>
              <a:rPr lang="en" dirty="0"/>
              <a:t>. (Eccles. 8:11; Amos 6:3; 2 Peter 3:3ff; note 3:3-5 ) </a:t>
            </a:r>
          </a:p>
        </p:txBody>
      </p:sp>
    </p:spTree>
    <p:extLst>
      <p:ext uri="{BB962C8B-B14F-4D97-AF65-F5344CB8AC3E}">
        <p14:creationId xmlns:p14="http://schemas.microsoft.com/office/powerpoint/2010/main" val="41643870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8"/>
          <p:cNvSpPr txBox="1">
            <a:spLocks noGrp="1"/>
          </p:cNvSpPr>
          <p:nvPr>
            <p:ph type="title"/>
          </p:nvPr>
        </p:nvSpPr>
        <p:spPr>
          <a:xfrm>
            <a:off x="632178" y="648725"/>
            <a:ext cx="7845778" cy="660786"/>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200" dirty="0"/>
              <a:t>5 - How Have We Robbed You? </a:t>
            </a:r>
            <a:r>
              <a:rPr lang="en" sz="1400" dirty="0"/>
              <a:t>(3:8)</a:t>
            </a:r>
            <a:endParaRPr sz="1400" dirty="0"/>
          </a:p>
        </p:txBody>
      </p:sp>
      <p:sp>
        <p:nvSpPr>
          <p:cNvPr id="113" name="Google Shape;113;p18"/>
          <p:cNvSpPr txBox="1">
            <a:spLocks noGrp="1"/>
          </p:cNvSpPr>
          <p:nvPr>
            <p:ph type="body" idx="1"/>
          </p:nvPr>
        </p:nvSpPr>
        <p:spPr>
          <a:xfrm>
            <a:off x="632177" y="1434950"/>
            <a:ext cx="7845777" cy="2780100"/>
          </a:xfrm>
          <a:prstGeom prst="rect">
            <a:avLst/>
          </a:prstGeom>
        </p:spPr>
        <p:txBody>
          <a:bodyPr spcFirstLastPara="1" wrap="square" lIns="91425" tIns="91425" rIns="91425" bIns="91425" anchor="t" anchorCtr="0">
            <a:noAutofit/>
          </a:bodyPr>
          <a:lstStyle/>
          <a:p>
            <a:pPr marL="231775" lvl="0" indent="-231775" algn="l" rtl="0">
              <a:spcBef>
                <a:spcPts val="600"/>
              </a:spcBef>
              <a:spcAft>
                <a:spcPts val="0"/>
              </a:spcAft>
              <a:buSzPts val="2400"/>
              <a:buFont typeface="Wingdings" panose="05000000000000000000" pitchFamily="2" charset="2"/>
              <a:buChar char="§"/>
            </a:pPr>
            <a:r>
              <a:rPr lang="en" dirty="0"/>
              <a:t>God said, </a:t>
            </a:r>
            <a:r>
              <a:rPr lang="en" b="1" i="1" dirty="0"/>
              <a:t>“Bring the whole tithe into the storehouse… and test Me now in this”</a:t>
            </a:r>
            <a:r>
              <a:rPr lang="en" dirty="0"/>
              <a:t> if God would not richly bless them. </a:t>
            </a:r>
          </a:p>
          <a:p>
            <a:pPr marL="231775" lvl="0" indent="-231775" algn="l" rtl="0">
              <a:spcBef>
                <a:spcPts val="600"/>
              </a:spcBef>
              <a:spcAft>
                <a:spcPts val="0"/>
              </a:spcAft>
              <a:buSzPts val="2400"/>
              <a:buFont typeface="Wingdings" panose="05000000000000000000" pitchFamily="2" charset="2"/>
              <a:buChar char="§"/>
            </a:pPr>
            <a:r>
              <a:rPr lang="en" b="1" dirty="0"/>
              <a:t>Do we fail to bring to God all of ourself? </a:t>
            </a:r>
            <a:r>
              <a:rPr lang="en" dirty="0"/>
              <a:t>(Romans 12:1-2; </a:t>
            </a:r>
            <a:br>
              <a:rPr lang="en" dirty="0"/>
            </a:br>
            <a:r>
              <a:rPr lang="en" dirty="0"/>
              <a:t>2 Corinthians 8:5)</a:t>
            </a:r>
          </a:p>
          <a:p>
            <a:pPr marL="231775" lvl="0" indent="-231775" algn="l" rtl="0">
              <a:spcBef>
                <a:spcPts val="600"/>
              </a:spcBef>
              <a:spcAft>
                <a:spcPts val="0"/>
              </a:spcAft>
              <a:buSzPts val="2400"/>
              <a:buFont typeface="Wingdings" panose="05000000000000000000" pitchFamily="2" charset="2"/>
              <a:buChar char="§"/>
            </a:pPr>
            <a:r>
              <a:rPr lang="en-US" dirty="0"/>
              <a:t>A</a:t>
            </a:r>
            <a:r>
              <a:rPr lang="en" dirty="0"/>
              <a:t>ll of our </a:t>
            </a:r>
            <a:r>
              <a:rPr lang="en" b="1" i="1" dirty="0"/>
              <a:t>“heart… soul… mind…  strength”</a:t>
            </a:r>
            <a:r>
              <a:rPr lang="en" dirty="0"/>
              <a:t>. (Mark 12:30; 1 Chronicles 28:9)</a:t>
            </a:r>
            <a:endParaRPr dirty="0"/>
          </a:p>
        </p:txBody>
      </p:sp>
    </p:spTree>
    <p:extLst>
      <p:ext uri="{BB962C8B-B14F-4D97-AF65-F5344CB8AC3E}">
        <p14:creationId xmlns:p14="http://schemas.microsoft.com/office/powerpoint/2010/main" val="5218832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8"/>
          <p:cNvSpPr txBox="1">
            <a:spLocks noGrp="1"/>
          </p:cNvSpPr>
          <p:nvPr>
            <p:ph type="title"/>
          </p:nvPr>
        </p:nvSpPr>
        <p:spPr>
          <a:xfrm>
            <a:off x="632178" y="648725"/>
            <a:ext cx="7845778" cy="660786"/>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200" dirty="0"/>
              <a:t>6 - </a:t>
            </a:r>
            <a:r>
              <a:rPr lang="en" sz="3100" dirty="0"/>
              <a:t>What Have We Said Against You? </a:t>
            </a:r>
            <a:r>
              <a:rPr lang="en" sz="1400" dirty="0"/>
              <a:t>(3:13)</a:t>
            </a:r>
            <a:endParaRPr sz="1400" dirty="0"/>
          </a:p>
        </p:txBody>
      </p:sp>
      <p:sp>
        <p:nvSpPr>
          <p:cNvPr id="113" name="Google Shape;113;p18"/>
          <p:cNvSpPr txBox="1">
            <a:spLocks noGrp="1"/>
          </p:cNvSpPr>
          <p:nvPr>
            <p:ph type="body" idx="1"/>
          </p:nvPr>
        </p:nvSpPr>
        <p:spPr>
          <a:xfrm>
            <a:off x="632178" y="1434950"/>
            <a:ext cx="7845778" cy="2780100"/>
          </a:xfrm>
          <a:prstGeom prst="rect">
            <a:avLst/>
          </a:prstGeom>
        </p:spPr>
        <p:txBody>
          <a:bodyPr spcFirstLastPara="1" wrap="square" lIns="91425" tIns="91425" rIns="91425" bIns="91425" anchor="t" anchorCtr="0">
            <a:noAutofit/>
          </a:bodyPr>
          <a:lstStyle/>
          <a:p>
            <a:pPr marL="231775" lvl="0" indent="-231775" algn="l" rtl="0">
              <a:spcBef>
                <a:spcPts val="600"/>
              </a:spcBef>
              <a:spcAft>
                <a:spcPts val="0"/>
              </a:spcAft>
              <a:buSzPts val="2400"/>
              <a:buFont typeface="Wingdings" panose="05000000000000000000" pitchFamily="2" charset="2"/>
              <a:buChar char="§"/>
            </a:pPr>
            <a:r>
              <a:rPr lang="en" b="1" dirty="0"/>
              <a:t>Arrogant words</a:t>
            </a:r>
            <a:r>
              <a:rPr lang="en" dirty="0"/>
              <a:t>. (3:13)</a:t>
            </a:r>
          </a:p>
          <a:p>
            <a:pPr marL="231775" lvl="0" indent="-231775" algn="l" rtl="0">
              <a:spcBef>
                <a:spcPts val="600"/>
              </a:spcBef>
              <a:spcAft>
                <a:spcPts val="0"/>
              </a:spcAft>
              <a:buSzPts val="2400"/>
              <a:buFont typeface="Wingdings" panose="05000000000000000000" pitchFamily="2" charset="2"/>
              <a:buChar char="§"/>
            </a:pPr>
            <a:r>
              <a:rPr lang="en" b="1" i="1" dirty="0"/>
              <a:t>“It is vain to serve God; </a:t>
            </a:r>
            <a:r>
              <a:rPr lang="en" i="1" dirty="0"/>
              <a:t>and</a:t>
            </a:r>
            <a:r>
              <a:rPr lang="en" b="1" i="1" dirty="0"/>
              <a:t> what profit </a:t>
            </a:r>
            <a:r>
              <a:rPr lang="en" i="1" dirty="0"/>
              <a:t>is it </a:t>
            </a:r>
            <a:r>
              <a:rPr lang="en" b="1" i="1" dirty="0"/>
              <a:t>that</a:t>
            </a:r>
            <a:r>
              <a:rPr lang="en" i="1" dirty="0"/>
              <a:t> </a:t>
            </a:r>
            <a:r>
              <a:rPr lang="en" b="1" i="1" dirty="0"/>
              <a:t>we have kept His charge?”</a:t>
            </a:r>
            <a:r>
              <a:rPr lang="en" dirty="0"/>
              <a:t> (3:14) </a:t>
            </a:r>
          </a:p>
          <a:p>
            <a:pPr marL="231775" lvl="0" indent="-231775" algn="l" rtl="0">
              <a:spcBef>
                <a:spcPts val="600"/>
              </a:spcBef>
              <a:spcAft>
                <a:spcPts val="0"/>
              </a:spcAft>
              <a:buSzPts val="2400"/>
              <a:buFont typeface="Wingdings" panose="05000000000000000000" pitchFamily="2" charset="2"/>
              <a:buChar char="§"/>
            </a:pPr>
            <a:r>
              <a:rPr lang="en" b="1" dirty="0"/>
              <a:t>Do we trust God </a:t>
            </a:r>
            <a:r>
              <a:rPr lang="en" dirty="0"/>
              <a:t>with all that we are? (2 Timothy 1:12)</a:t>
            </a:r>
          </a:p>
          <a:p>
            <a:pPr marL="231775" lvl="0" indent="-231775" algn="l" rtl="0">
              <a:spcBef>
                <a:spcPts val="600"/>
              </a:spcBef>
              <a:spcAft>
                <a:spcPts val="0"/>
              </a:spcAft>
              <a:buSzPts val="2400"/>
              <a:buFont typeface="Wingdings" panose="05000000000000000000" pitchFamily="2" charset="2"/>
              <a:buChar char="§"/>
            </a:pPr>
            <a:r>
              <a:rPr lang="en-US" dirty="0"/>
              <a:t>I</a:t>
            </a:r>
            <a:r>
              <a:rPr lang="en" dirty="0"/>
              <a:t>f not “</a:t>
            </a:r>
            <a:r>
              <a:rPr lang="en" b="1" i="1" dirty="0"/>
              <a:t>vain</a:t>
            </a:r>
            <a:r>
              <a:rPr lang="en" dirty="0"/>
              <a:t>”, will </a:t>
            </a:r>
            <a:r>
              <a:rPr lang="en-US" dirty="0"/>
              <a:t>I</a:t>
            </a:r>
            <a:r>
              <a:rPr lang="en" dirty="0"/>
              <a:t> commit to “</a:t>
            </a:r>
            <a:r>
              <a:rPr lang="en" b="1" i="1" dirty="0"/>
              <a:t>abounding in the work of the Lord</a:t>
            </a:r>
            <a:r>
              <a:rPr lang="en" dirty="0"/>
              <a:t>”? (1 Corinthians 15:58))</a:t>
            </a:r>
          </a:p>
        </p:txBody>
      </p:sp>
    </p:spTree>
    <p:extLst>
      <p:ext uri="{BB962C8B-B14F-4D97-AF65-F5344CB8AC3E}">
        <p14:creationId xmlns:p14="http://schemas.microsoft.com/office/powerpoint/2010/main" val="3830045658"/>
      </p:ext>
    </p:extLst>
  </p:cSld>
  <p:clrMapOvr>
    <a:masterClrMapping/>
  </p:clrMapOvr>
</p:sld>
</file>

<file path=ppt/theme/theme1.xml><?xml version="1.0" encoding="utf-8"?>
<a:theme xmlns:a="http://schemas.openxmlformats.org/drawingml/2006/main" name="Gremio template">
  <a:themeElements>
    <a:clrScheme name="Custom 347">
      <a:dk1>
        <a:srgbClr val="25516C"/>
      </a:dk1>
      <a:lt1>
        <a:srgbClr val="FFFFFF"/>
      </a:lt1>
      <a:dk2>
        <a:srgbClr val="666666"/>
      </a:dk2>
      <a:lt2>
        <a:srgbClr val="E2E7E9"/>
      </a:lt2>
      <a:accent1>
        <a:srgbClr val="00BEF2"/>
      </a:accent1>
      <a:accent2>
        <a:srgbClr val="2D82B0"/>
      </a:accent2>
      <a:accent3>
        <a:srgbClr val="25516C"/>
      </a:accent3>
      <a:accent4>
        <a:srgbClr val="67D6E9"/>
      </a:accent4>
      <a:accent5>
        <a:srgbClr val="41A2B3"/>
      </a:accent5>
      <a:accent6>
        <a:srgbClr val="0C8196"/>
      </a:accent6>
      <a:hlink>
        <a:srgbClr val="2D82B0"/>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7520</TotalTime>
  <Words>1422</Words>
  <Application>Microsoft Office PowerPoint</Application>
  <PresentationFormat>On-screen Show (16:9)</PresentationFormat>
  <Paragraphs>74</Paragraphs>
  <Slides>10</Slides>
  <Notes>10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10</vt:i4>
      </vt:variant>
    </vt:vector>
  </HeadingPairs>
  <TitlesOfParts>
    <vt:vector size="19" baseType="lpstr">
      <vt:lpstr>Source Sans Pro</vt:lpstr>
      <vt:lpstr>Montserrat</vt:lpstr>
      <vt:lpstr>TranslitLSAKKItalic</vt:lpstr>
      <vt:lpstr>TimesNewRomanPS-BoldMT</vt:lpstr>
      <vt:lpstr>Wingdings</vt:lpstr>
      <vt:lpstr>Arial</vt:lpstr>
      <vt:lpstr>TimesNewRomanPSMT</vt:lpstr>
      <vt:lpstr>TimesNewRomanPS-ItalicMT</vt:lpstr>
      <vt:lpstr>Gremio template</vt:lpstr>
      <vt:lpstr>Questions For God? Lessons From Malachi</vt:lpstr>
      <vt:lpstr>Context Of Malachi - “My Messenger”</vt:lpstr>
      <vt:lpstr>Message Of Malachi - “My Messenger”</vt:lpstr>
      <vt:lpstr>1 - How Have You Loved Us? (1:2)</vt:lpstr>
      <vt:lpstr>2 - How Have We Despised Your Name? (1:6)</vt:lpstr>
      <vt:lpstr>3 - For What Reason Does He Reject My Offering? (2:14)</vt:lpstr>
      <vt:lpstr>4 - How Have We Wearied You? (2:17)</vt:lpstr>
      <vt:lpstr>5 - How Have We Robbed You? (3:8)</vt:lpstr>
      <vt:lpstr>6 - What Have We Said Against You? (3:13)</vt:lpstr>
      <vt:lpstr>7 - How Shall We Return? (3:7)</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Chris Simmons</dc:creator>
  <cp:lastModifiedBy>Chris Simmons</cp:lastModifiedBy>
  <cp:revision>12</cp:revision>
  <cp:lastPrinted>2023-01-01T13:26:00Z</cp:lastPrinted>
  <dcterms:modified xsi:type="dcterms:W3CDTF">2023-03-22T19:54:54Z</dcterms:modified>
</cp:coreProperties>
</file>