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305" r:id="rId4"/>
    <p:sldId id="306" r:id="rId5"/>
    <p:sldId id="307" r:id="rId6"/>
    <p:sldId id="308" r:id="rId7"/>
    <p:sldId id="309" r:id="rId8"/>
    <p:sldId id="310" r:id="rId9"/>
    <p:sldId id="311" r:id="rId10"/>
    <p:sldId id="312" r:id="rId11"/>
    <p:sldId id="313" r:id="rId12"/>
    <p:sldId id="314" r:id="rId13"/>
    <p:sldId id="315"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6483" autoAdjust="0"/>
  </p:normalViewPr>
  <p:slideViewPr>
    <p:cSldViewPr snapToGrid="0">
      <p:cViewPr varScale="1">
        <p:scale>
          <a:sx n="44" d="100"/>
          <a:sy n="44" d="100"/>
        </p:scale>
        <p:origin x="1656" y="60"/>
      </p:cViewPr>
      <p:guideLst>
        <p:guide pos="3840"/>
        <p:guide orient="horz" pos="2160"/>
      </p:guideLst>
    </p:cSldViewPr>
  </p:slideViewPr>
  <p:outlineViewPr>
    <p:cViewPr>
      <p:scale>
        <a:sx n="33" d="100"/>
        <a:sy n="33" d="100"/>
      </p:scale>
      <p:origin x="0" y="-2712"/>
    </p:cViewPr>
  </p:outlineViewPr>
  <p:notesTextViewPr>
    <p:cViewPr>
      <p:scale>
        <a:sx n="1" d="1"/>
        <a:sy n="1" d="1"/>
      </p:scale>
      <p:origin x="0" y="0"/>
    </p:cViewPr>
  </p:notesTextViewPr>
  <p:notesViewPr>
    <p:cSldViewPr snapToGrid="0">
      <p:cViewPr>
        <p:scale>
          <a:sx n="80" d="100"/>
          <a:sy n="80" d="100"/>
        </p:scale>
        <p:origin x="2196" y="-14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2885" tIns="46442" rIns="92885" bIns="46442" rtlCol="0"/>
          <a:lstStyle>
            <a:lvl1pPr algn="l">
              <a:defRPr sz="1200"/>
            </a:lvl1pPr>
          </a:lstStyle>
          <a:p>
            <a:endParaRPr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2885" tIns="46442" rIns="92885" bIns="46442" rtlCol="0"/>
          <a:lstStyle>
            <a:lvl1pPr algn="r">
              <a:defRPr sz="1200"/>
            </a:lvl1pPr>
          </a:lstStyle>
          <a:p>
            <a:r>
              <a:rPr lang="en-US"/>
              <a:t>1/15/2023 a.m.</a:t>
            </a:r>
            <a:endParaRPr dirty="0"/>
          </a:p>
        </p:txBody>
      </p:sp>
      <p:sp>
        <p:nvSpPr>
          <p:cNvPr id="4" name="Footer Placeholder 3"/>
          <p:cNvSpPr>
            <a:spLocks noGrp="1"/>
          </p:cNvSpPr>
          <p:nvPr>
            <p:ph type="ftr" sz="quarter" idx="2"/>
          </p:nvPr>
        </p:nvSpPr>
        <p:spPr>
          <a:xfrm>
            <a:off x="0" y="8917423"/>
            <a:ext cx="3077739" cy="471053"/>
          </a:xfrm>
          <a:prstGeom prst="rect">
            <a:avLst/>
          </a:prstGeom>
        </p:spPr>
        <p:txBody>
          <a:bodyPr vert="horz" lIns="92885" tIns="46442" rIns="92885" bIns="46442" rtlCol="0" anchor="b"/>
          <a:lstStyle>
            <a:lvl1pPr algn="l">
              <a:defRPr sz="1200"/>
            </a:lvl1pPr>
          </a:lstStyle>
          <a:p>
            <a:r>
              <a:rPr lang="en-US"/>
              <a:t>The Faith Of Mary</a:t>
            </a:r>
            <a:endParaRPr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2885" tIns="46442" rIns="92885" bIns="46442"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2885" tIns="46442" rIns="92885" bIns="46442" rtlCol="0"/>
          <a:lstStyle>
            <a:lvl1pPr algn="l">
              <a:defRPr sz="1200"/>
            </a:lvl1pPr>
          </a:lstStyle>
          <a:p>
            <a:endParaRPr dirty="0"/>
          </a:p>
        </p:txBody>
      </p:sp>
      <p:sp>
        <p:nvSpPr>
          <p:cNvPr id="3" name="Date Placeholder 2"/>
          <p:cNvSpPr>
            <a:spLocks noGrp="1"/>
          </p:cNvSpPr>
          <p:nvPr>
            <p:ph type="dt" idx="1"/>
          </p:nvPr>
        </p:nvSpPr>
        <p:spPr>
          <a:xfrm>
            <a:off x="4023093" y="0"/>
            <a:ext cx="3077739" cy="471054"/>
          </a:xfrm>
          <a:prstGeom prst="rect">
            <a:avLst/>
          </a:prstGeom>
        </p:spPr>
        <p:txBody>
          <a:bodyPr vert="horz" lIns="92885" tIns="46442" rIns="92885" bIns="46442" rtlCol="0"/>
          <a:lstStyle>
            <a:lvl1pPr algn="r">
              <a:defRPr sz="1200"/>
            </a:lvl1pPr>
          </a:lstStyle>
          <a:p>
            <a:r>
              <a:rPr lang="en-US"/>
              <a:t>1/15/2023 a.m.</a:t>
            </a:r>
            <a:endParaRPr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2885" tIns="46442" rIns="92885" bIns="46442" rtlCol="0" anchor="ctr"/>
          <a:lstStyle/>
          <a:p>
            <a:endParaRPr dirty="0"/>
          </a:p>
        </p:txBody>
      </p:sp>
      <p:sp>
        <p:nvSpPr>
          <p:cNvPr id="5" name="Notes Placeholder 4"/>
          <p:cNvSpPr>
            <a:spLocks noGrp="1"/>
          </p:cNvSpPr>
          <p:nvPr>
            <p:ph type="body" sz="quarter" idx="3"/>
          </p:nvPr>
        </p:nvSpPr>
        <p:spPr>
          <a:xfrm>
            <a:off x="710248" y="4518205"/>
            <a:ext cx="5681980" cy="3168610"/>
          </a:xfrm>
          <a:prstGeom prst="rect">
            <a:avLst/>
          </a:prstGeom>
        </p:spPr>
        <p:txBody>
          <a:bodyPr vert="horz" lIns="92885" tIns="46442" rIns="92885" bIns="4644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2885" tIns="46442" rIns="92885" bIns="46442" rtlCol="0" anchor="b"/>
          <a:lstStyle>
            <a:lvl1pPr algn="l">
              <a:defRPr sz="1200"/>
            </a:lvl1pPr>
          </a:lstStyle>
          <a:p>
            <a:r>
              <a:rPr lang="en-US"/>
              <a:t>The Faith Of Mary</a:t>
            </a:r>
            <a:endParaRPr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2885" tIns="46442" rIns="92885" bIns="46442"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God needs people to accomplish His will on earth… who will He find today?</a:t>
            </a:r>
          </a:p>
          <a:p>
            <a:r>
              <a:rPr lang="en-US" dirty="0"/>
              <a:t>We learn from whom He has used in the past to accomplish His will.</a:t>
            </a:r>
          </a:p>
          <a:p>
            <a:endParaRPr lang="en-US" dirty="0"/>
          </a:p>
          <a:p>
            <a:r>
              <a:rPr lang="en-US" dirty="0"/>
              <a:t>Mary is one of those people that we need to know and understand what it was about her faith that enabled God to use her for His glory.</a:t>
            </a:r>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dirty="0"/>
          </a:p>
        </p:txBody>
      </p:sp>
      <p:sp>
        <p:nvSpPr>
          <p:cNvPr id="5" name="Date Placeholder 4">
            <a:extLst>
              <a:ext uri="{FF2B5EF4-FFF2-40B4-BE49-F238E27FC236}">
                <a16:creationId xmlns:a16="http://schemas.microsoft.com/office/drawing/2014/main" id="{2BE20B80-AB79-2D39-E8FB-5C7CA29B4940}"/>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3A96EDC0-2B9D-06FC-5905-5C2F89CCCE67}"/>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2849983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400" dirty="0">
                <a:latin typeface="TimesNewRomanPSMT"/>
              </a:rPr>
              <a:t>Mary’s expressions of praise at the house of Elizabeth are often called “the Magnificat,” a term which comes from the </a:t>
            </a:r>
            <a:r>
              <a:rPr lang="en-US" sz="1400" dirty="0" err="1">
                <a:latin typeface="TimesNewRomanPSMT"/>
              </a:rPr>
              <a:t>the</a:t>
            </a:r>
            <a:r>
              <a:rPr lang="en-US" sz="1400" dirty="0">
                <a:latin typeface="TimesNewRomanPSMT"/>
              </a:rPr>
              <a:t> Latin version of her “hymn” which begins in Latin, </a:t>
            </a:r>
            <a:r>
              <a:rPr lang="en-US" sz="1400" i="1" dirty="0">
                <a:latin typeface="TimesNewRomanPS-ItalicMT"/>
              </a:rPr>
              <a:t>“Magnificat </a:t>
            </a:r>
            <a:r>
              <a:rPr lang="en-US" sz="1400" i="1" dirty="0" err="1">
                <a:latin typeface="TimesNewRomanPS-ItalicMT"/>
              </a:rPr>
              <a:t>animamea</a:t>
            </a:r>
            <a:r>
              <a:rPr lang="en-US" sz="1400" i="1" dirty="0">
                <a:latin typeface="TimesNewRomanPS-ItalicMT"/>
              </a:rPr>
              <a:t> </a:t>
            </a:r>
            <a:r>
              <a:rPr lang="en-US" sz="1400" i="1" dirty="0" err="1">
                <a:latin typeface="TimesNewRomanPS-ItalicMT"/>
              </a:rPr>
              <a:t>Dominum</a:t>
            </a:r>
            <a:r>
              <a:rPr lang="en-US" sz="1400" i="1" dirty="0">
                <a:latin typeface="TimesNewRomanPS-ItalicMT"/>
              </a:rPr>
              <a:t>” </a:t>
            </a:r>
            <a:r>
              <a:rPr lang="en-US" sz="1400" dirty="0">
                <a:latin typeface="TimesNewRomanPSMT"/>
              </a:rPr>
              <a:t>(“</a:t>
            </a:r>
            <a:r>
              <a:rPr lang="en-US" sz="1400" b="1" dirty="0">
                <a:latin typeface="TimesNewRomanPSMT"/>
              </a:rPr>
              <a:t>My soul magnifies the Lord</a:t>
            </a:r>
            <a:r>
              <a:rPr lang="en-US" sz="1400" dirty="0">
                <a:latin typeface="TimesNewRomanPSMT"/>
              </a:rPr>
              <a:t>”). This stanza of praise to God is strikingly similar to Hannah’s prayer upon the dedication of Samuel (1 Sam. 2:1-10).</a:t>
            </a:r>
          </a:p>
          <a:p>
            <a:pPr algn="l"/>
            <a:endParaRPr lang="en-US" sz="1400" dirty="0">
              <a:latin typeface="TimesNewRomanPSMT"/>
            </a:endParaRPr>
          </a:p>
          <a:p>
            <a:pPr algn="l"/>
            <a:r>
              <a:rPr lang="en-US" sz="1400" dirty="0">
                <a:latin typeface="TimesNewRomanPSMT"/>
              </a:rPr>
              <a:t>“Exalt” or to extol or praise God from the soul or the innermost being. Something she has done in the past and now even more. </a:t>
            </a:r>
          </a:p>
          <a:p>
            <a:pPr algn="l"/>
            <a:endParaRPr lang="en-US" sz="1400" dirty="0">
              <a:latin typeface="TimesNewRomanPSMT"/>
            </a:endParaRPr>
          </a:p>
          <a:p>
            <a:pPr algn="l"/>
            <a:r>
              <a:rPr lang="en-US" sz="1400" dirty="0">
                <a:latin typeface="TimesNewRomanPSMT"/>
              </a:rPr>
              <a:t>“God my Savior” - it is right to refer to Jesus as our Lord and Savior but never forget our heavenly Father is also our Savior in His plan to redeem us from all eternity. God is Mary’s Savior in that she also needed the sanctifying blood of the Son she would give birth to. </a:t>
            </a:r>
          </a:p>
          <a:p>
            <a:pPr algn="l"/>
            <a:endParaRPr lang="en-US" sz="1400" dirty="0">
              <a:latin typeface="TimesNewRomanPSMT"/>
            </a:endParaRPr>
          </a:p>
          <a:p>
            <a:pPr algn="l"/>
            <a:r>
              <a:rPr lang="en-US" sz="1400" dirty="0">
                <a:latin typeface="TimesNewRomanPSMT"/>
              </a:rPr>
              <a:t>Are we so impressed that </a:t>
            </a:r>
            <a:r>
              <a:rPr lang="en-US" sz="1400" b="1" dirty="0">
                <a:latin typeface="TimesNewRomanPSMT"/>
              </a:rPr>
              <a:t>God has regarded my helpless estate </a:t>
            </a:r>
            <a:r>
              <a:rPr lang="en-US" sz="1400" dirty="0">
                <a:latin typeface="TimesNewRomanPSMT"/>
              </a:rPr>
              <a:t>and hath shed His own blood for my soul?</a:t>
            </a:r>
          </a:p>
          <a:p>
            <a:pPr algn="l"/>
            <a:endParaRPr lang="en-US" sz="1400" dirty="0">
              <a:latin typeface="TimesNewRomanPSMT"/>
            </a:endParaRPr>
          </a:p>
          <a:p>
            <a:pPr algn="l"/>
            <a:r>
              <a:rPr lang="en-US" sz="1400" dirty="0">
                <a:latin typeface="TimesNewRomanPSMT"/>
              </a:rPr>
              <a:t>The generations to come - not just thinking about herself. Not about pride but the glory of God and His salvation. </a:t>
            </a:r>
            <a:endParaRPr lang="en-US" sz="700" dirty="0"/>
          </a:p>
        </p:txBody>
      </p:sp>
      <p:sp>
        <p:nvSpPr>
          <p:cNvPr id="4" name="Slide Number Placeholder 3"/>
          <p:cNvSpPr>
            <a:spLocks noGrp="1"/>
          </p:cNvSpPr>
          <p:nvPr>
            <p:ph type="sldNum" sz="quarter" idx="10"/>
          </p:nvPr>
        </p:nvSpPr>
        <p:spPr/>
        <p:txBody>
          <a:bodyPr/>
          <a:lstStyle/>
          <a:p>
            <a:fld id="{7FB667E1-E601-4AAF-B95C-B25720D70A60}" type="slidenum">
              <a:rPr lang="en-US" smtClean="0"/>
              <a:t>10</a:t>
            </a:fld>
            <a:endParaRPr lang="en-US"/>
          </a:p>
        </p:txBody>
      </p:sp>
      <p:sp>
        <p:nvSpPr>
          <p:cNvPr id="5" name="Date Placeholder 4">
            <a:extLst>
              <a:ext uri="{FF2B5EF4-FFF2-40B4-BE49-F238E27FC236}">
                <a16:creationId xmlns:a16="http://schemas.microsoft.com/office/drawing/2014/main" id="{55658548-729A-43BE-3220-79A93E9A5B5F}"/>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A1424FB8-051F-000F-8FF1-AB7B9B7E168C}"/>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4241891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400" dirty="0">
                <a:latin typeface="TimesNewRomanPSMT"/>
              </a:rPr>
              <a:t>Mary’s expressions of praise at the house of Elizabeth are often called “the Magnificat,” a term which comes from the </a:t>
            </a:r>
            <a:r>
              <a:rPr lang="en-US" sz="1400" dirty="0" err="1">
                <a:latin typeface="TimesNewRomanPSMT"/>
              </a:rPr>
              <a:t>the</a:t>
            </a:r>
            <a:r>
              <a:rPr lang="en-US" sz="1400" dirty="0">
                <a:latin typeface="TimesNewRomanPSMT"/>
              </a:rPr>
              <a:t> Latin version of her “hymn” which begins in Latin, </a:t>
            </a:r>
            <a:r>
              <a:rPr lang="en-US" sz="1400" i="1" dirty="0">
                <a:latin typeface="TimesNewRomanPS-ItalicMT"/>
              </a:rPr>
              <a:t>“Magnificat </a:t>
            </a:r>
            <a:r>
              <a:rPr lang="en-US" sz="1400" i="1" dirty="0" err="1">
                <a:latin typeface="TimesNewRomanPS-ItalicMT"/>
              </a:rPr>
              <a:t>animamea</a:t>
            </a:r>
            <a:r>
              <a:rPr lang="en-US" sz="1400" i="1" dirty="0">
                <a:latin typeface="TimesNewRomanPS-ItalicMT"/>
              </a:rPr>
              <a:t> </a:t>
            </a:r>
            <a:r>
              <a:rPr lang="en-US" sz="1400" i="1" dirty="0" err="1">
                <a:latin typeface="TimesNewRomanPS-ItalicMT"/>
              </a:rPr>
              <a:t>Dominum</a:t>
            </a:r>
            <a:r>
              <a:rPr lang="en-US" sz="1400" i="1" dirty="0">
                <a:latin typeface="TimesNewRomanPS-ItalicMT"/>
              </a:rPr>
              <a:t>” </a:t>
            </a:r>
            <a:r>
              <a:rPr lang="en-US" sz="1400" dirty="0">
                <a:latin typeface="TimesNewRomanPSMT"/>
              </a:rPr>
              <a:t>(“</a:t>
            </a:r>
            <a:r>
              <a:rPr lang="en-US" sz="1400" b="1" dirty="0">
                <a:latin typeface="TimesNewRomanPSMT"/>
              </a:rPr>
              <a:t>My soul magnifies the Lord</a:t>
            </a:r>
            <a:r>
              <a:rPr lang="en-US" sz="1400" dirty="0">
                <a:latin typeface="TimesNewRomanPSMT"/>
              </a:rPr>
              <a:t>”). This stanza of praise to God is strikingly similar to Hannah’s prayer upon the dedication of Samuel (1 Sam. 2:1-10).</a:t>
            </a:r>
          </a:p>
          <a:p>
            <a:pPr algn="l"/>
            <a:endParaRPr lang="en-US" sz="1400" dirty="0">
              <a:latin typeface="TimesNewRomanPSMT"/>
            </a:endParaRPr>
          </a:p>
          <a:p>
            <a:pPr algn="l"/>
            <a:r>
              <a:rPr lang="en-US" sz="1400" dirty="0">
                <a:latin typeface="TimesNewRomanPSMT"/>
              </a:rPr>
              <a:t>Reverently = recognizing God’s holiness. What would she think about taking God’s name in vain/</a:t>
            </a:r>
          </a:p>
          <a:p>
            <a:pPr algn="l"/>
            <a:endParaRPr lang="en-US" sz="1400" dirty="0">
              <a:latin typeface="TimesNewRomanPSMT"/>
            </a:endParaRPr>
          </a:p>
          <a:p>
            <a:r>
              <a:rPr lang="en-US" sz="1400" dirty="0">
                <a:latin typeface="TimesNewRomanPSMT"/>
              </a:rPr>
              <a:t>Important to understand what “mercy” is: often it’s differentiated from grace as grace bestows unmerited favor while mercy withholds punishment and consequences. But truly, “Mercy” is active pity by One who has the resources to alleviate. </a:t>
            </a:r>
            <a:r>
              <a:rPr lang="en-US" sz="1400" b="1" dirty="0"/>
              <a:t>What is mercy? </a:t>
            </a:r>
            <a:r>
              <a:rPr lang="en-US" sz="1400" dirty="0"/>
              <a:t>“…not simply possessed of pity but </a:t>
            </a:r>
            <a:r>
              <a:rPr lang="en-US" sz="1400" b="1" dirty="0"/>
              <a:t>actively compassionate</a:t>
            </a:r>
            <a:r>
              <a:rPr lang="en-US" sz="1400" dirty="0"/>
              <a:t>…” (Vine) Vincent refers to “the sense of human wretchedness coupled with the </a:t>
            </a:r>
            <a:r>
              <a:rPr lang="en-US" sz="1400" b="1" dirty="0"/>
              <a:t>impulse to relieve </a:t>
            </a:r>
            <a:r>
              <a:rPr lang="en-US" sz="1400" dirty="0"/>
              <a:t>it.” Mercy must include action… like love. 1 John 3:18</a:t>
            </a:r>
          </a:p>
          <a:p>
            <a:pPr algn="l"/>
            <a:endParaRPr lang="en-US" sz="1400" dirty="0">
              <a:latin typeface="TimesNewRomanPSMT"/>
            </a:endParaRPr>
          </a:p>
        </p:txBody>
      </p:sp>
      <p:sp>
        <p:nvSpPr>
          <p:cNvPr id="4" name="Slide Number Placeholder 3"/>
          <p:cNvSpPr>
            <a:spLocks noGrp="1"/>
          </p:cNvSpPr>
          <p:nvPr>
            <p:ph type="sldNum" sz="quarter" idx="10"/>
          </p:nvPr>
        </p:nvSpPr>
        <p:spPr/>
        <p:txBody>
          <a:bodyPr/>
          <a:lstStyle/>
          <a:p>
            <a:fld id="{7FB667E1-E601-4AAF-B95C-B25720D70A60}" type="slidenum">
              <a:rPr lang="en-US" smtClean="0"/>
              <a:t>11</a:t>
            </a:fld>
            <a:endParaRPr lang="en-US"/>
          </a:p>
        </p:txBody>
      </p:sp>
      <p:sp>
        <p:nvSpPr>
          <p:cNvPr id="5" name="Date Placeholder 4">
            <a:extLst>
              <a:ext uri="{FF2B5EF4-FFF2-40B4-BE49-F238E27FC236}">
                <a16:creationId xmlns:a16="http://schemas.microsoft.com/office/drawing/2014/main" id="{CF26C5D6-BEF1-2AE8-E416-D03D7E0035AE}"/>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9A804E49-E667-2C55-E1C6-49A26F43E354}"/>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2137765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algn="l"/>
            <a:r>
              <a:rPr lang="en-US" sz="1400" dirty="0">
                <a:latin typeface="TimesNewRomanPSMT"/>
              </a:rPr>
              <a:t>Mary’s interaction with Jesus in John 2  - Also, </a:t>
            </a:r>
            <a:r>
              <a:rPr lang="en-US" sz="1400" b="1" dirty="0">
                <a:latin typeface="TimesNewRomanPSMT"/>
              </a:rPr>
              <a:t>it tells us that she had some idea of the unprecedented power which he possessed</a:t>
            </a:r>
            <a:r>
              <a:rPr lang="en-US" sz="1400" dirty="0">
                <a:latin typeface="TimesNewRomanPSMT"/>
              </a:rPr>
              <a:t>. She voiced </a:t>
            </a:r>
            <a:r>
              <a:rPr lang="en-US" sz="1400" b="1" dirty="0">
                <a:latin typeface="TimesNewRomanPSMT"/>
              </a:rPr>
              <a:t>unreserved confidence that he would be able to rectify this situation</a:t>
            </a:r>
            <a:r>
              <a:rPr lang="en-US" sz="1400" dirty="0">
                <a:latin typeface="TimesNewRomanPSMT"/>
              </a:rPr>
              <a:t>. In her mind </a:t>
            </a:r>
            <a:r>
              <a:rPr lang="en-US" sz="1400" b="1" dirty="0">
                <a:latin typeface="TimesNewRomanPSMT"/>
              </a:rPr>
              <a:t>his abilities were unlimited</a:t>
            </a:r>
            <a:r>
              <a:rPr lang="en-US" sz="1400" dirty="0">
                <a:latin typeface="TimesNewRomanPSMT"/>
              </a:rPr>
              <a:t>. This faith of hers </a:t>
            </a:r>
            <a:r>
              <a:rPr lang="en-US" sz="1400" b="1" dirty="0">
                <a:latin typeface="TimesNewRomanPSMT"/>
              </a:rPr>
              <a:t>speaks volumes</a:t>
            </a:r>
            <a:r>
              <a:rPr lang="en-US" sz="1400" dirty="0">
                <a:latin typeface="TimesNewRomanPSMT"/>
              </a:rPr>
              <a:t>, for if ever there was a human being on earth who </a:t>
            </a:r>
            <a:r>
              <a:rPr lang="en-US" sz="1400" b="1" dirty="0">
                <a:latin typeface="TimesNewRomanPSMT"/>
              </a:rPr>
              <a:t>knew whether she had been a virgin mother or not, it was Mary</a:t>
            </a:r>
            <a:r>
              <a:rPr lang="en-US" sz="1400" dirty="0">
                <a:latin typeface="TimesNewRomanPSMT"/>
              </a:rPr>
              <a:t>. </a:t>
            </a:r>
            <a:r>
              <a:rPr lang="en-US" sz="1400" b="1" dirty="0">
                <a:latin typeface="TimesNewRomanPSMT"/>
              </a:rPr>
              <a:t>If ever there was one who knew him to be the very Son of God, it was Mary. </a:t>
            </a:r>
            <a:r>
              <a:rPr lang="en-US" sz="1400" dirty="0">
                <a:latin typeface="TimesNewRomanPSMT"/>
              </a:rPr>
              <a:t>Jesus was now some thirty years old, and through those </a:t>
            </a:r>
            <a:r>
              <a:rPr lang="en-US" sz="1400" b="1" dirty="0">
                <a:latin typeface="TimesNewRomanPSMT"/>
              </a:rPr>
              <a:t>three decades had no doubt manifested his divinity to Mary in hundreds of subtle incidents that never were recorded in the Bible</a:t>
            </a:r>
            <a:r>
              <a:rPr lang="en-US" sz="1400" dirty="0">
                <a:latin typeface="TimesNewRomanPSMT"/>
              </a:rPr>
              <a:t>, but were </a:t>
            </a:r>
            <a:r>
              <a:rPr lang="en-US" sz="1400" b="1" dirty="0">
                <a:latin typeface="TimesNewRomanPSMT"/>
              </a:rPr>
              <a:t>recorded unmistakably in her mother’s heart</a:t>
            </a:r>
            <a:r>
              <a:rPr lang="en-US" sz="1400" dirty="0">
                <a:latin typeface="TimesNewRomanPSMT"/>
              </a:rPr>
              <a:t>. So, </a:t>
            </a:r>
            <a:r>
              <a:rPr lang="en-US" sz="1400" b="1" dirty="0">
                <a:latin typeface="TimesNewRomanPSMT"/>
              </a:rPr>
              <a:t>the subtleties of this passage communicate a great deal more to us than just the miracle which it chronicles</a:t>
            </a:r>
            <a:r>
              <a:rPr lang="en-US" sz="1400" dirty="0">
                <a:latin typeface="TimesNewRomanPSMT"/>
              </a:rPr>
              <a:t>.</a:t>
            </a:r>
            <a:endParaRPr lang="en-US" sz="1100" dirty="0">
              <a:latin typeface="TimesNewRomanPSMT"/>
            </a:endParaRPr>
          </a:p>
        </p:txBody>
      </p:sp>
      <p:sp>
        <p:nvSpPr>
          <p:cNvPr id="4" name="Slide Number Placeholder 3"/>
          <p:cNvSpPr>
            <a:spLocks noGrp="1"/>
          </p:cNvSpPr>
          <p:nvPr>
            <p:ph type="sldNum" sz="quarter" idx="10"/>
          </p:nvPr>
        </p:nvSpPr>
        <p:spPr/>
        <p:txBody>
          <a:bodyPr/>
          <a:lstStyle/>
          <a:p>
            <a:fld id="{7FB667E1-E601-4AAF-B95C-B25720D70A60}" type="slidenum">
              <a:rPr lang="en-US" smtClean="0"/>
              <a:t>12</a:t>
            </a:fld>
            <a:endParaRPr lang="en-US"/>
          </a:p>
        </p:txBody>
      </p:sp>
      <p:sp>
        <p:nvSpPr>
          <p:cNvPr id="5" name="Date Placeholder 4">
            <a:extLst>
              <a:ext uri="{FF2B5EF4-FFF2-40B4-BE49-F238E27FC236}">
                <a16:creationId xmlns:a16="http://schemas.microsoft.com/office/drawing/2014/main" id="{6B00AEC6-5635-943B-86CC-4C54EA888678}"/>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21DDFA06-136D-D148-4942-2152F9B802A8}"/>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2343269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Luke 12:54-57, Jesus rebukes the </a:t>
            </a:r>
            <a:r>
              <a:rPr lang="en-US" dirty="0" err="1"/>
              <a:t>mlutitudes</a:t>
            </a:r>
            <a:r>
              <a:rPr lang="en-US" dirty="0"/>
              <a:t> because they had not analyzed the present time in terms of the coming of the kingdom and Messiah.</a:t>
            </a:r>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
        <p:nvSpPr>
          <p:cNvPr id="5" name="Date Placeholder 4">
            <a:extLst>
              <a:ext uri="{FF2B5EF4-FFF2-40B4-BE49-F238E27FC236}">
                <a16:creationId xmlns:a16="http://schemas.microsoft.com/office/drawing/2014/main" id="{0C25F91C-8228-D08C-B004-4FBA0D236C64}"/>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1AF52DB5-1C4E-D561-1F5B-395451C1AC2E}"/>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3244497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r>
              <a:rPr lang="en-US" dirty="0"/>
              <a:t>Luke 12:54-57, Jesus rebukes the multitudes because they had not analyzed the present time in terms of the coming of the kingdom and Messiah.</a:t>
            </a:r>
          </a:p>
          <a:p>
            <a:endParaRPr lang="en-US" dirty="0"/>
          </a:p>
          <a:p>
            <a:r>
              <a:rPr lang="en-US" dirty="0"/>
              <a:t>Mark 1:15, the time is fulfilled, the kingdom of God is at hand. </a:t>
            </a:r>
          </a:p>
          <a:p>
            <a:endParaRPr lang="en-US" dirty="0"/>
          </a:p>
          <a:p>
            <a:r>
              <a:rPr lang="en-US" dirty="0"/>
              <a:t>There is another “proper time” yet remaining, when the Lord will come again. 1 Timothy 6:14-15</a:t>
            </a:r>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
        <p:nvSpPr>
          <p:cNvPr id="5" name="Date Placeholder 4">
            <a:extLst>
              <a:ext uri="{FF2B5EF4-FFF2-40B4-BE49-F238E27FC236}">
                <a16:creationId xmlns:a16="http://schemas.microsoft.com/office/drawing/2014/main" id="{B0DBE392-C4CA-9958-0BCF-19A8D16A4F99}"/>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BE7ED290-D177-54BF-AE03-FB3D8EAE3098}"/>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1960116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464424" indent="-430560"/>
            <a:r>
              <a:rPr lang="en-US" sz="1300" b="1" i="1" dirty="0"/>
              <a:t>What is the “spirit and power of Elijah”? </a:t>
            </a:r>
            <a:r>
              <a:rPr lang="en-US" sz="1300" dirty="0"/>
              <a:t>John would be the kind of man and prophet Elijah had been in his zealous </a:t>
            </a:r>
            <a:r>
              <a:rPr lang="en-US" sz="1300" dirty="0" err="1"/>
              <a:t>peraching</a:t>
            </a:r>
            <a:r>
              <a:rPr lang="en-US" sz="1300" dirty="0"/>
              <a:t> to a wicked and rebellious generation. Same goal!</a:t>
            </a:r>
          </a:p>
          <a:p>
            <a:pPr marL="464424" indent="-430560"/>
            <a:endParaRPr lang="en-US" sz="1300" b="1" i="1" dirty="0"/>
          </a:p>
          <a:p>
            <a:pPr marL="464424" indent="-430560"/>
            <a:r>
              <a:rPr lang="en-US" sz="1300" b="1" i="1" dirty="0"/>
              <a:t>“Turn back many of the sons of Israel”</a:t>
            </a:r>
            <a:r>
              <a:rPr lang="en-US" sz="1300" dirty="0"/>
              <a:t> to God. (Luke 1:16)</a:t>
            </a:r>
          </a:p>
          <a:p>
            <a:pPr marL="952069" lvl="2" indent="-430560"/>
            <a:r>
              <a:rPr lang="en-US" sz="1300" dirty="0"/>
              <a:t>Disobedient to righteous. </a:t>
            </a:r>
          </a:p>
          <a:p>
            <a:pPr marL="952069" lvl="2" indent="-430560"/>
            <a:r>
              <a:rPr lang="en-US" sz="1300" dirty="0"/>
              <a:t>In saying John would “turn” many to God… where had their hearts been focused? The sects of the Pharisees and Sadducees had vied for power rather than submitting to God. Human tradition had taken hold.</a:t>
            </a:r>
          </a:p>
          <a:p>
            <a:endParaRPr lang="en-US" sz="1300" dirty="0"/>
          </a:p>
          <a:p>
            <a:pPr algn="l"/>
            <a:r>
              <a:rPr lang="en-US" sz="1300" dirty="0">
                <a:latin typeface="TimesNewRomanPSMT"/>
              </a:rPr>
              <a:t>He would come in the same style and manner that Elijah had come. He would have the </a:t>
            </a:r>
            <a:r>
              <a:rPr lang="en-US" sz="1300" b="1" dirty="0">
                <a:latin typeface="TimesNewRomanPSMT"/>
              </a:rPr>
              <a:t>same purpose and aim</a:t>
            </a:r>
            <a:r>
              <a:rPr lang="en-US" sz="1300" dirty="0">
                <a:latin typeface="TimesNewRomanPSMT"/>
              </a:rPr>
              <a:t>. He would exhibit the </a:t>
            </a:r>
            <a:r>
              <a:rPr lang="en-US" sz="1300" b="1" dirty="0">
                <a:latin typeface="TimesNewRomanPSMT"/>
              </a:rPr>
              <a:t>same character.</a:t>
            </a:r>
            <a:r>
              <a:rPr lang="en-US" sz="1300" dirty="0">
                <a:latin typeface="TimesNewRomanPSMT"/>
              </a:rPr>
              <a:t> His </a:t>
            </a:r>
            <a:r>
              <a:rPr lang="en-US" sz="1300" b="1" dirty="0">
                <a:latin typeface="TimesNewRomanPSMT"/>
              </a:rPr>
              <a:t>activities and moral qualities would be like Elijah’s</a:t>
            </a:r>
            <a:r>
              <a:rPr lang="en-US" sz="1300" dirty="0">
                <a:latin typeface="TimesNewRomanPSMT"/>
              </a:rPr>
              <a:t>. And </a:t>
            </a:r>
            <a:r>
              <a:rPr lang="en-US" sz="1300" b="1" dirty="0">
                <a:latin typeface="TimesNewRomanPSMT"/>
              </a:rPr>
              <a:t>God would be with him</a:t>
            </a:r>
            <a:r>
              <a:rPr lang="en-US" sz="1300" dirty="0">
                <a:latin typeface="TimesNewRomanPSMT"/>
              </a:rPr>
              <a:t>, enabling him to exercise appropriated Divine influences through the </a:t>
            </a:r>
            <a:r>
              <a:rPr lang="en-US" sz="1300" b="1" dirty="0">
                <a:latin typeface="TimesNewRomanPSMT"/>
              </a:rPr>
              <a:t>message that he brought</a:t>
            </a:r>
            <a:r>
              <a:rPr lang="en-US" sz="1300" dirty="0">
                <a:latin typeface="TimesNewRomanPSMT"/>
              </a:rPr>
              <a:t>.</a:t>
            </a:r>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4</a:t>
            </a:fld>
            <a:endParaRPr lang="en-US"/>
          </a:p>
        </p:txBody>
      </p:sp>
      <p:sp>
        <p:nvSpPr>
          <p:cNvPr id="5" name="Date Placeholder 4">
            <a:extLst>
              <a:ext uri="{FF2B5EF4-FFF2-40B4-BE49-F238E27FC236}">
                <a16:creationId xmlns:a16="http://schemas.microsoft.com/office/drawing/2014/main" id="{A2C7ED11-72B7-46AE-A103-193CB40FC6F9}"/>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7F40CE56-E0A2-5174-E8AD-89655C51AE66}"/>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1319077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464424" indent="-430560"/>
            <a:r>
              <a:rPr lang="en-US" sz="1300" dirty="0"/>
              <a:t>Favored one - honored with blessings, </a:t>
            </a:r>
            <a:r>
              <a:rPr lang="en-US" sz="1300" b="1" dirty="0"/>
              <a:t>used of faithful Christians in Ephesians 1:6 </a:t>
            </a:r>
            <a:r>
              <a:rPr lang="en-US" sz="1300" dirty="0"/>
              <a:t>He “</a:t>
            </a:r>
            <a:r>
              <a:rPr lang="en-US" sz="1300" b="1" dirty="0"/>
              <a:t>freely bestowed on us</a:t>
            </a:r>
            <a:r>
              <a:rPr lang="en-US" sz="1300" dirty="0"/>
              <a:t>”</a:t>
            </a:r>
          </a:p>
          <a:p>
            <a:pPr marL="464424" indent="-430560"/>
            <a:endParaRPr lang="en-US" sz="1300" dirty="0"/>
          </a:p>
          <a:p>
            <a:pPr marL="464424" indent="-430560"/>
            <a:r>
              <a:rPr lang="en-US" sz="1300" dirty="0"/>
              <a:t>Gabriel - note vs. 19 to Zacharias says that he </a:t>
            </a:r>
            <a:r>
              <a:rPr lang="en-US" sz="1300" b="1" dirty="0"/>
              <a:t>“stands in the presence of God</a:t>
            </a:r>
            <a:r>
              <a:rPr lang="en-US" sz="1300" dirty="0"/>
              <a:t>” sent with this good news.</a:t>
            </a:r>
          </a:p>
          <a:p>
            <a:pPr marL="464424" indent="-430560"/>
            <a:endParaRPr lang="en-US" sz="1300" dirty="0"/>
          </a:p>
          <a:p>
            <a:pPr marL="464424" indent="-430560"/>
            <a:r>
              <a:rPr lang="en-US" sz="1300" dirty="0"/>
              <a:t>Both Zacharias and Mary were “</a:t>
            </a:r>
            <a:r>
              <a:rPr lang="en-US" sz="1300" b="1" i="1" dirty="0"/>
              <a:t>troubled</a:t>
            </a:r>
            <a:r>
              <a:rPr lang="en-US" sz="1300" dirty="0"/>
              <a:t>” by Gabriel’s presence. (vs. 12 &amp; 29)  </a:t>
            </a:r>
            <a:r>
              <a:rPr lang="en-US" sz="1300" b="1" dirty="0"/>
              <a:t>Agitated or troubled greatly </a:t>
            </a:r>
            <a:r>
              <a:rPr lang="en-US" sz="1300" dirty="0"/>
              <a:t>is the idea of the word with </a:t>
            </a:r>
            <a:r>
              <a:rPr lang="en-US" sz="1300" b="1" dirty="0"/>
              <a:t>Zacharias</a:t>
            </a:r>
            <a:r>
              <a:rPr lang="en-US" sz="1300" dirty="0"/>
              <a:t>. With Mary, it was a different word but similar in meaning, </a:t>
            </a:r>
            <a:r>
              <a:rPr lang="en-US" sz="1300" b="1" dirty="0"/>
              <a:t>stirred up; disturbed</a:t>
            </a:r>
            <a:r>
              <a:rPr lang="en-US" sz="1300" dirty="0"/>
              <a:t>. </a:t>
            </a:r>
          </a:p>
          <a:p>
            <a:pPr marL="464424" indent="-430560"/>
            <a:endParaRPr lang="en-US" sz="1300" dirty="0"/>
          </a:p>
          <a:p>
            <a:pPr marL="464424" indent="-430560"/>
            <a:r>
              <a:rPr lang="en-US" sz="1300" b="1" dirty="0"/>
              <a:t>Mary would need courage to deal with the “attention” she would no doubt would receive</a:t>
            </a:r>
            <a:r>
              <a:rPr lang="en-US" sz="1300" dirty="0"/>
              <a:t> and for the </a:t>
            </a:r>
            <a:r>
              <a:rPr lang="en-US" sz="1300" b="1" dirty="0"/>
              <a:t>great and awesome responsibility </a:t>
            </a:r>
            <a:r>
              <a:rPr lang="en-US" sz="1300" dirty="0"/>
              <a:t>of being the mother of the Messiah. </a:t>
            </a:r>
            <a:r>
              <a:rPr lang="en-US" sz="1300" b="1" dirty="0"/>
              <a:t>She would need courage to deal with the divided allegiance even within her own family during His life</a:t>
            </a:r>
            <a:r>
              <a:rPr lang="en-US" sz="1300" dirty="0"/>
              <a:t>.  (John 7:3-5)</a:t>
            </a:r>
          </a:p>
          <a:p>
            <a:pPr marL="464424" indent="-430560"/>
            <a:endParaRPr lang="en-US" sz="1300" dirty="0"/>
          </a:p>
          <a:p>
            <a:pPr marL="464424" indent="-430560"/>
            <a:r>
              <a:rPr lang="en-US" sz="1300" dirty="0"/>
              <a:t>Mary’s question not one of doubt but of how God would bring it about outside of natural means of procreation. She knows that she and Joseph have kept their relationship pure and that they intended to keep it that way and that there wasn’t any human way to bring about what the angel promised. </a:t>
            </a:r>
          </a:p>
          <a:p>
            <a:pPr marL="464424" indent="-430560"/>
            <a:endParaRPr lang="en-US" sz="1100" dirty="0"/>
          </a:p>
        </p:txBody>
      </p:sp>
      <p:sp>
        <p:nvSpPr>
          <p:cNvPr id="4" name="Slide Number Placeholder 3"/>
          <p:cNvSpPr>
            <a:spLocks noGrp="1"/>
          </p:cNvSpPr>
          <p:nvPr>
            <p:ph type="sldNum" sz="quarter" idx="10"/>
          </p:nvPr>
        </p:nvSpPr>
        <p:spPr/>
        <p:txBody>
          <a:bodyPr/>
          <a:lstStyle/>
          <a:p>
            <a:fld id="{7FB667E1-E601-4AAF-B95C-B25720D70A60}" type="slidenum">
              <a:rPr lang="en-US" smtClean="0"/>
              <a:t>5</a:t>
            </a:fld>
            <a:endParaRPr lang="en-US"/>
          </a:p>
        </p:txBody>
      </p:sp>
      <p:sp>
        <p:nvSpPr>
          <p:cNvPr id="5" name="Date Placeholder 4">
            <a:extLst>
              <a:ext uri="{FF2B5EF4-FFF2-40B4-BE49-F238E27FC236}">
                <a16:creationId xmlns:a16="http://schemas.microsoft.com/office/drawing/2014/main" id="{13B65421-C959-5DCF-7B8D-440661A6F623}"/>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44E1E374-109F-B333-7BDC-B407DFE75880}"/>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744723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464424" indent="-430560"/>
            <a:r>
              <a:rPr lang="en-US" sz="1300" dirty="0"/>
              <a:t>“</a:t>
            </a:r>
            <a:r>
              <a:rPr lang="en-US" sz="1300" b="1" dirty="0"/>
              <a:t>It’s a miracle</a:t>
            </a:r>
            <a:r>
              <a:rPr lang="en-US" sz="1300" dirty="0"/>
              <a:t>!” is an exclamation that is used far too often today without proper understanding of what they are saying. This, Mary becoming pregnant via the Holy Spirit coming upon her is </a:t>
            </a:r>
            <a:r>
              <a:rPr lang="en-US" sz="1300" b="1" dirty="0"/>
              <a:t>truly miraculous</a:t>
            </a:r>
            <a:r>
              <a:rPr lang="en-US" sz="1300" dirty="0"/>
              <a:t>. </a:t>
            </a:r>
          </a:p>
          <a:p>
            <a:pPr marL="464424" indent="-430560"/>
            <a:endParaRPr lang="en-US" sz="1300" dirty="0"/>
          </a:p>
          <a:p>
            <a:pPr algn="l"/>
            <a:r>
              <a:rPr lang="en-US" sz="1300" dirty="0">
                <a:latin typeface="TimesNewRomanPSMT"/>
              </a:rPr>
              <a:t>The Holy Spirit would use Divine (not human or natural) dynamics to produce the conception of this child</a:t>
            </a:r>
            <a:r>
              <a:rPr lang="en-US" sz="1300" b="1" dirty="0">
                <a:latin typeface="TimesNewRomanPSMT"/>
              </a:rPr>
              <a:t>. It was miraculous</a:t>
            </a:r>
            <a:r>
              <a:rPr lang="en-US" sz="1300" dirty="0">
                <a:latin typeface="TimesNewRomanPSMT"/>
              </a:rPr>
              <a:t>. With reference to the human body of Jesus, </a:t>
            </a:r>
            <a:r>
              <a:rPr lang="en-US" sz="1300" b="1" dirty="0">
                <a:latin typeface="TimesNewRomanPSMT"/>
              </a:rPr>
              <a:t>He used creative power. “Come upon thee” and “overshadow thee” are terms expressing the impact upon the recipient</a:t>
            </a:r>
            <a:r>
              <a:rPr lang="en-US" sz="1300" dirty="0">
                <a:latin typeface="TimesNewRomanPSMT"/>
              </a:rPr>
              <a:t>. The Divine influence would dominate her physical being, </a:t>
            </a:r>
            <a:r>
              <a:rPr lang="en-US" sz="1300" b="1" dirty="0">
                <a:latin typeface="TimesNewRomanPSMT"/>
              </a:rPr>
              <a:t>overruling the need for sexual relationship with a human male</a:t>
            </a:r>
            <a:r>
              <a:rPr lang="en-US" sz="1300" dirty="0">
                <a:latin typeface="TimesNewRomanPSMT"/>
              </a:rPr>
              <a:t>. (</a:t>
            </a:r>
            <a:r>
              <a:rPr lang="en-US" sz="1300" b="1" u="sng" dirty="0">
                <a:latin typeface="TimesNewRomanPSMT"/>
              </a:rPr>
              <a:t>God would create this child outside of the laws of procreation that He established for man &amp; woman</a:t>
            </a:r>
            <a:r>
              <a:rPr lang="en-US" sz="1300" dirty="0">
                <a:latin typeface="TimesNewRomanPSMT"/>
              </a:rPr>
              <a:t>.)</a:t>
            </a:r>
          </a:p>
          <a:p>
            <a:pPr algn="l"/>
            <a:endParaRPr lang="en-US" sz="1300" dirty="0">
              <a:latin typeface="TimesNewRomanPSMT"/>
            </a:endParaRPr>
          </a:p>
          <a:p>
            <a:pPr algn="l"/>
            <a:r>
              <a:rPr lang="en-US" sz="1300" b="1" dirty="0">
                <a:latin typeface="TimesNewRomanPSMT"/>
              </a:rPr>
              <a:t>The God who breathed life into a man formed from the dust of the ground</a:t>
            </a:r>
            <a:r>
              <a:rPr lang="en-US" sz="1300" dirty="0">
                <a:latin typeface="TimesNewRomanPSMT"/>
              </a:rPr>
              <a:t>, and into a woman formed from the rib of a male, would send His Son into </a:t>
            </a:r>
            <a:r>
              <a:rPr lang="en-US" sz="1300" b="1" dirty="0">
                <a:latin typeface="TimesNewRomanPSMT"/>
              </a:rPr>
              <a:t>a child conceived in the womb of a virgin girl</a:t>
            </a:r>
            <a:r>
              <a:rPr lang="en-US" sz="1300" dirty="0">
                <a:latin typeface="TimesNewRomanPSMT"/>
              </a:rPr>
              <a:t>.</a:t>
            </a:r>
          </a:p>
          <a:p>
            <a:pPr algn="l"/>
            <a:endParaRPr lang="en-US" sz="1400" dirty="0">
              <a:latin typeface="TimesNewRomanPSMT"/>
            </a:endParaRPr>
          </a:p>
          <a:p>
            <a:pPr algn="l"/>
            <a:r>
              <a:rPr lang="en-US" sz="1400" dirty="0"/>
              <a:t>If we are amazed and awed by this, how much more Mary?</a:t>
            </a:r>
          </a:p>
        </p:txBody>
      </p:sp>
      <p:sp>
        <p:nvSpPr>
          <p:cNvPr id="4" name="Slide Number Placeholder 3"/>
          <p:cNvSpPr>
            <a:spLocks noGrp="1"/>
          </p:cNvSpPr>
          <p:nvPr>
            <p:ph type="sldNum" sz="quarter" idx="10"/>
          </p:nvPr>
        </p:nvSpPr>
        <p:spPr/>
        <p:txBody>
          <a:bodyPr/>
          <a:lstStyle/>
          <a:p>
            <a:fld id="{7FB667E1-E601-4AAF-B95C-B25720D70A60}" type="slidenum">
              <a:rPr lang="en-US" smtClean="0"/>
              <a:t>6</a:t>
            </a:fld>
            <a:endParaRPr lang="en-US"/>
          </a:p>
        </p:txBody>
      </p:sp>
      <p:sp>
        <p:nvSpPr>
          <p:cNvPr id="5" name="Date Placeholder 4">
            <a:extLst>
              <a:ext uri="{FF2B5EF4-FFF2-40B4-BE49-F238E27FC236}">
                <a16:creationId xmlns:a16="http://schemas.microsoft.com/office/drawing/2014/main" id="{E57ABBB8-20FF-CAAA-CF0D-76A0A63A284B}"/>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989BD2DD-4139-524F-3D2C-CA5A389DA905}"/>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368625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464424" indent="-430560"/>
            <a:r>
              <a:rPr lang="en-US" sz="1300" dirty="0"/>
              <a:t>God is only limited by His own holy and pure nature and character. “It’s impossible for God to lie” (Heb. 6:18; Titus 1:2)</a:t>
            </a:r>
          </a:p>
          <a:p>
            <a:pPr marL="464424" indent="-430560"/>
            <a:endParaRPr lang="en-US" sz="1300" dirty="0"/>
          </a:p>
          <a:p>
            <a:pPr marL="464424" indent="-430560"/>
            <a:r>
              <a:rPr lang="en-US" sz="1300" dirty="0"/>
              <a:t>Romans 1:16; we’re to be reminded of the power of the gospel.</a:t>
            </a:r>
          </a:p>
          <a:p>
            <a:pPr marL="464424" indent="-430560"/>
            <a:r>
              <a:rPr lang="en-US" sz="1300" dirty="0"/>
              <a:t>Zech. 8:6 (start in vs. 3)</a:t>
            </a:r>
          </a:p>
          <a:p>
            <a:pPr marL="464424" indent="-430560"/>
            <a:r>
              <a:rPr lang="en-US" sz="1300" dirty="0"/>
              <a:t>Jeremiah 32 - when Jeremiah is instructed to buy his uncles property even though the Chaldeans had taken the land already. Note verse 37 God explains.</a:t>
            </a:r>
          </a:p>
          <a:p>
            <a:pPr marL="464424" indent="-430560"/>
            <a:r>
              <a:rPr lang="en-US" sz="1300" dirty="0"/>
              <a:t>Matthew 19:26 - in response to “then who can be saved (after the rich young ruler walked away and Jesus said it’s easier for a camel to go through the eye of a needle than the rich to enter the kingdom)</a:t>
            </a:r>
          </a:p>
          <a:p>
            <a:pPr marL="464424" indent="-430560"/>
            <a:endParaRPr lang="en-US" sz="1300" dirty="0"/>
          </a:p>
          <a:p>
            <a:pPr algn="l"/>
            <a:r>
              <a:rPr lang="en-US" sz="1300" dirty="0">
                <a:latin typeface="TimesNewRomanPSMT"/>
              </a:rPr>
              <a:t>He is infinite. </a:t>
            </a:r>
          </a:p>
          <a:p>
            <a:pPr marL="290265" indent="-290265">
              <a:buFont typeface="Arial" panose="020B0604020202020204" pitchFamily="34" charset="0"/>
              <a:buChar char="•"/>
            </a:pPr>
            <a:r>
              <a:rPr lang="en-US" sz="1300" b="1" dirty="0">
                <a:latin typeface="TimesNewRomanPSMT"/>
              </a:rPr>
              <a:t>He is not limited or bounded by time </a:t>
            </a:r>
            <a:r>
              <a:rPr lang="en-US" sz="1300" dirty="0">
                <a:latin typeface="TimesNewRomanPSMT"/>
              </a:rPr>
              <a:t>(Acts 17:26; Isa. 40:28; Deut. 33:27; Ps. 139:13-16) </a:t>
            </a:r>
          </a:p>
          <a:p>
            <a:pPr marL="290265" indent="-290265">
              <a:buFont typeface="Arial" panose="020B0604020202020204" pitchFamily="34" charset="0"/>
              <a:buChar char="•"/>
            </a:pPr>
            <a:r>
              <a:rPr lang="en-US" sz="1300" b="1" dirty="0">
                <a:latin typeface="TimesNewRomanPSMT"/>
              </a:rPr>
              <a:t>or space </a:t>
            </a:r>
            <a:r>
              <a:rPr lang="en-US" sz="1300" dirty="0">
                <a:latin typeface="TimesNewRomanPSMT"/>
              </a:rPr>
              <a:t>(Acts 17:27-29; John 4:20,24; 1 Kings 8:27; Acts 7:50; Jer. 23:24). </a:t>
            </a:r>
          </a:p>
          <a:p>
            <a:pPr marL="290265" indent="-290265">
              <a:buFont typeface="Arial" panose="020B0604020202020204" pitchFamily="34" charset="0"/>
              <a:buChar char="•"/>
            </a:pPr>
            <a:r>
              <a:rPr lang="en-US" sz="1300" dirty="0">
                <a:latin typeface="TimesNewRomanPSMT"/>
              </a:rPr>
              <a:t>He is </a:t>
            </a:r>
            <a:r>
              <a:rPr lang="en-US" sz="1300" b="1" dirty="0">
                <a:latin typeface="TimesNewRomanPSMT"/>
              </a:rPr>
              <a:t>uncreated, uncaused and independent in being </a:t>
            </a:r>
            <a:r>
              <a:rPr lang="en-US" sz="1300" dirty="0">
                <a:latin typeface="TimesNewRomanPSMT"/>
              </a:rPr>
              <a:t>(Acts 17:24-25; Exod. 3:14). </a:t>
            </a:r>
          </a:p>
          <a:p>
            <a:pPr marL="290265" indent="-290265">
              <a:buFont typeface="Arial" panose="020B0604020202020204" pitchFamily="34" charset="0"/>
              <a:buChar char="•"/>
            </a:pPr>
            <a:r>
              <a:rPr lang="en-US" sz="1300" b="1" dirty="0">
                <a:latin typeface="TimesNewRomanPSMT"/>
              </a:rPr>
              <a:t>Neither is He limited in knowledge</a:t>
            </a:r>
            <a:r>
              <a:rPr lang="en-US" sz="1300" dirty="0">
                <a:latin typeface="TimesNewRomanPSMT"/>
              </a:rPr>
              <a:t>: past, present or </a:t>
            </a:r>
            <a:r>
              <a:rPr lang="fr-FR" sz="1300" dirty="0">
                <a:latin typeface="TimesNewRomanPSMT"/>
              </a:rPr>
              <a:t>future (Ps. 139:1-6; 147:5; </a:t>
            </a:r>
            <a:r>
              <a:rPr lang="fr-FR" sz="1300" dirty="0" err="1">
                <a:latin typeface="TimesNewRomanPSMT"/>
              </a:rPr>
              <a:t>Deut</a:t>
            </a:r>
            <a:r>
              <a:rPr lang="fr-FR" sz="1300" dirty="0">
                <a:latin typeface="TimesNewRomanPSMT"/>
              </a:rPr>
              <a:t>. 18:18-22; </a:t>
            </a:r>
            <a:r>
              <a:rPr lang="fr-FR" sz="1300" dirty="0" err="1">
                <a:latin typeface="TimesNewRomanPSMT"/>
              </a:rPr>
              <a:t>Acts</a:t>
            </a:r>
            <a:r>
              <a:rPr lang="fr-FR" sz="1300" dirty="0">
                <a:latin typeface="TimesNewRomanPSMT"/>
              </a:rPr>
              <a:t> 17:30-31; Rom. </a:t>
            </a:r>
            <a:r>
              <a:rPr lang="en-US" sz="1300" dirty="0">
                <a:latin typeface="TimesNewRomanPSMT"/>
              </a:rPr>
              <a:t>11:33; Heb. 4:13; 1 John 3:20).</a:t>
            </a:r>
          </a:p>
          <a:p>
            <a:pPr marL="290265" indent="-290265">
              <a:buFont typeface="Arial" panose="020B0604020202020204" pitchFamily="34" charset="0"/>
              <a:buChar char="•"/>
            </a:pPr>
            <a:endParaRPr lang="en-US" sz="1300" dirty="0">
              <a:latin typeface="TimesNewRomanPSMT"/>
            </a:endParaRPr>
          </a:p>
          <a:p>
            <a:r>
              <a:rPr lang="en-US" sz="1300" dirty="0">
                <a:latin typeface="TimesNewRomanPSMT"/>
              </a:rPr>
              <a:t>Nothing has been or ever will be impossible with God.</a:t>
            </a:r>
            <a:endParaRPr lang="en-US" sz="1300"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
        <p:nvSpPr>
          <p:cNvPr id="5" name="Date Placeholder 4">
            <a:extLst>
              <a:ext uri="{FF2B5EF4-FFF2-40B4-BE49-F238E27FC236}">
                <a16:creationId xmlns:a16="http://schemas.microsoft.com/office/drawing/2014/main" id="{4D0B0647-C3B2-B80D-2E96-3C28497CB407}"/>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1A59BDE6-5C5B-380E-F912-218CD56FB618}"/>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3995313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a:xfrm>
            <a:off x="710248" y="4518205"/>
            <a:ext cx="5681980" cy="3560027"/>
          </a:xfrm>
        </p:spPr>
        <p:txBody>
          <a:bodyPr/>
          <a:lstStyle/>
          <a:p>
            <a:pPr marL="54828" indent="-20964"/>
            <a:r>
              <a:rPr lang="en-US" sz="1300" b="1" dirty="0"/>
              <a:t>What would this service entail</a:t>
            </a:r>
            <a:r>
              <a:rPr lang="en-US" sz="1300" dirty="0"/>
              <a:t>? Again, </a:t>
            </a:r>
            <a:r>
              <a:rPr lang="en-US" sz="1300" b="1" dirty="0"/>
              <a:t>how would this affect her entire life</a:t>
            </a:r>
            <a:r>
              <a:rPr lang="en-US" sz="1300" dirty="0"/>
              <a:t>? First, </a:t>
            </a:r>
            <a:r>
              <a:rPr lang="en-US" sz="1300" b="1" dirty="0"/>
              <a:t>to be with child before consummating her marriage to Joseph</a:t>
            </a:r>
            <a:r>
              <a:rPr lang="en-US" sz="1300" dirty="0"/>
              <a:t>, then, to be the </a:t>
            </a:r>
            <a:r>
              <a:rPr lang="en-US" sz="1300" b="1" dirty="0"/>
              <a:t>mother of such a polarizing Son who claimed to be the Messiah</a:t>
            </a:r>
            <a:r>
              <a:rPr lang="en-US" sz="1300" dirty="0"/>
              <a:t>. </a:t>
            </a:r>
          </a:p>
          <a:p>
            <a:pPr marL="464424" indent="-430560"/>
            <a:endParaRPr lang="en-US" sz="1300" dirty="0"/>
          </a:p>
          <a:p>
            <a:pPr algn="l"/>
            <a:r>
              <a:rPr lang="en-US" sz="1300" b="1" dirty="0">
                <a:latin typeface="TimesNewRomanPSMT"/>
              </a:rPr>
              <a:t>On the one hand, this was a great blessing</a:t>
            </a:r>
            <a:r>
              <a:rPr lang="en-US" sz="1300" dirty="0">
                <a:latin typeface="TimesNewRomanPSMT"/>
              </a:rPr>
              <a:t>. She would bear the Messiah. </a:t>
            </a:r>
            <a:r>
              <a:rPr lang="en-US" sz="1300" b="1" dirty="0">
                <a:latin typeface="TimesNewRomanPSMT"/>
              </a:rPr>
              <a:t>On the other hand, it would be a life-changing, difficult obligation</a:t>
            </a:r>
            <a:r>
              <a:rPr lang="en-US" sz="1300" dirty="0">
                <a:latin typeface="TimesNewRomanPSMT"/>
              </a:rPr>
              <a:t>. This </a:t>
            </a:r>
            <a:r>
              <a:rPr lang="en-US" sz="1300" b="1" dirty="0">
                <a:latin typeface="TimesNewRomanPSMT"/>
              </a:rPr>
              <a:t>pregnancy before marriage</a:t>
            </a:r>
            <a:r>
              <a:rPr lang="en-US" sz="1300" dirty="0">
                <a:latin typeface="TimesNewRomanPSMT"/>
              </a:rPr>
              <a:t> would most </a:t>
            </a:r>
            <a:r>
              <a:rPr lang="en-US" sz="1300" b="1" dirty="0">
                <a:latin typeface="TimesNewRomanPSMT"/>
              </a:rPr>
              <a:t>certainly change her life with her parents and family</a:t>
            </a:r>
            <a:r>
              <a:rPr lang="en-US" sz="1300" dirty="0">
                <a:latin typeface="TimesNewRomanPSMT"/>
              </a:rPr>
              <a:t>, her neighbors and friends, and </a:t>
            </a:r>
            <a:r>
              <a:rPr lang="en-US" sz="1300" b="1" dirty="0">
                <a:latin typeface="TimesNewRomanPSMT"/>
              </a:rPr>
              <a:t>especially Joseph</a:t>
            </a:r>
            <a:r>
              <a:rPr lang="en-US" sz="1300" dirty="0">
                <a:latin typeface="TimesNewRomanPSMT"/>
              </a:rPr>
              <a:t>, the man she had promised to marry. It would </a:t>
            </a:r>
            <a:r>
              <a:rPr lang="en-US" sz="1300" b="1" dirty="0">
                <a:latin typeface="TimesNewRomanPSMT"/>
              </a:rPr>
              <a:t>impact those relationships in ways she could not imagine</a:t>
            </a:r>
            <a:r>
              <a:rPr lang="en-US" sz="1300" dirty="0">
                <a:latin typeface="TimesNewRomanPSMT"/>
              </a:rPr>
              <a:t>, </a:t>
            </a:r>
            <a:r>
              <a:rPr lang="en-US" sz="1300" b="1" dirty="0">
                <a:latin typeface="TimesNewRomanPSMT"/>
              </a:rPr>
              <a:t>social standing </a:t>
            </a:r>
            <a:r>
              <a:rPr lang="en-US" sz="1300" dirty="0">
                <a:latin typeface="TimesNewRomanPSMT"/>
              </a:rPr>
              <a:t>would be jeopardized, </a:t>
            </a:r>
            <a:r>
              <a:rPr lang="en-US" sz="1300" b="1" dirty="0">
                <a:latin typeface="TimesNewRomanPSMT"/>
              </a:rPr>
              <a:t>subjecting her to ridicule and criticism </a:t>
            </a:r>
            <a:r>
              <a:rPr lang="en-US" sz="1300" dirty="0">
                <a:latin typeface="TimesNewRomanPSMT"/>
              </a:rPr>
              <a:t>because of a </a:t>
            </a:r>
            <a:r>
              <a:rPr lang="en-US" sz="1300" b="1" dirty="0">
                <a:latin typeface="TimesNewRomanPSMT"/>
              </a:rPr>
              <a:t>pregnancy before marriage</a:t>
            </a:r>
            <a:r>
              <a:rPr lang="en-US" sz="1300" dirty="0">
                <a:latin typeface="TimesNewRomanPSMT"/>
              </a:rPr>
              <a:t>.</a:t>
            </a:r>
          </a:p>
          <a:p>
            <a:pPr algn="l"/>
            <a:endParaRPr lang="en-US" sz="1300" dirty="0">
              <a:latin typeface="TimesNewRomanPSMT"/>
            </a:endParaRPr>
          </a:p>
          <a:p>
            <a:pPr algn="l"/>
            <a:r>
              <a:rPr lang="en-US" sz="1300" dirty="0">
                <a:latin typeface="TimesNewRomanPSMT"/>
              </a:rPr>
              <a:t>Take my life and let it be, consecrated Lord to Thee; take my moments and my days, let them flow in ceaseless praise. </a:t>
            </a:r>
          </a:p>
          <a:p>
            <a:pPr algn="l"/>
            <a:endParaRPr lang="en-US" sz="1300" dirty="0">
              <a:latin typeface="TimesNewRomanPSMT"/>
            </a:endParaRPr>
          </a:p>
          <a:p>
            <a:pPr algn="l"/>
            <a:r>
              <a:rPr lang="en-US" sz="1300" dirty="0">
                <a:latin typeface="TimesNewRomanPSMT"/>
              </a:rPr>
              <a:t>1 Kings 18:36, Elijah did these things “at your word” that all will know that You are God and that You want our hearts turned back. Numbers 16:30, “if the Lord brings about an entirely new thing…” they you will understand this is from God.</a:t>
            </a:r>
          </a:p>
          <a:p>
            <a:pPr algn="l"/>
            <a:endParaRPr lang="en-US" sz="1300" dirty="0">
              <a:latin typeface="TimesNewRomanPSMT"/>
            </a:endParaRPr>
          </a:p>
          <a:p>
            <a:pPr algn="l"/>
            <a:r>
              <a:rPr lang="en-US" sz="1300" dirty="0">
                <a:latin typeface="TimesNewRomanPSMT"/>
              </a:rPr>
              <a:t>Luke 5:5, “at your word” (ESV) Matthew 5:5; blessed are the gentle or meek…</a:t>
            </a:r>
            <a:r>
              <a:rPr lang="en-US" sz="1300" dirty="0"/>
              <a:t>What does it mean to be “</a:t>
            </a:r>
            <a:r>
              <a:rPr lang="en-US" sz="1300" b="1" i="1" dirty="0"/>
              <a:t>gentle</a:t>
            </a:r>
            <a:r>
              <a:rPr lang="en-US" sz="1300" dirty="0"/>
              <a:t>” (NASB) or “</a:t>
            </a:r>
            <a:r>
              <a:rPr lang="en-US" sz="1300" b="1" i="1" dirty="0"/>
              <a:t>meek</a:t>
            </a:r>
            <a:r>
              <a:rPr lang="en-US" sz="1300" dirty="0"/>
              <a:t>” (ASV; ESV; KJV; NKJV)? Not weakness or passivity. Not indecision or cowardly. Not lacking talents or strength. “It is that temper of spirit in which </a:t>
            </a:r>
            <a:r>
              <a:rPr lang="en-US" sz="1300" dirty="0">
                <a:solidFill>
                  <a:srgbClr val="002060"/>
                </a:solidFill>
              </a:rPr>
              <a:t>we </a:t>
            </a:r>
            <a:r>
              <a:rPr lang="en-US" sz="1300" b="1" dirty="0">
                <a:solidFill>
                  <a:srgbClr val="002060"/>
                </a:solidFill>
              </a:rPr>
              <a:t>accept His dealings with us as good, and therefore without disputing or resisting</a:t>
            </a:r>
            <a:r>
              <a:rPr lang="en-US" sz="1300" dirty="0"/>
              <a:t>” (Vine's Expository Dictionary of Biblical Words) – </a:t>
            </a:r>
            <a:r>
              <a:rPr lang="en-US" sz="1300" i="1" dirty="0"/>
              <a:t>“</a:t>
            </a:r>
            <a:r>
              <a:rPr lang="en-US" sz="1300" b="1" i="1" dirty="0"/>
              <a:t>At Your word</a:t>
            </a:r>
            <a:r>
              <a:rPr lang="en-US" sz="1300" i="1" dirty="0"/>
              <a:t>”</a:t>
            </a:r>
            <a:r>
              <a:rPr lang="en-US" sz="1300" dirty="0"/>
              <a:t> (Luke 5:5; 1 Samuel 3:10)</a:t>
            </a:r>
          </a:p>
          <a:p>
            <a:pPr algn="l"/>
            <a:endParaRPr lang="en-US" sz="900" dirty="0"/>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
        <p:nvSpPr>
          <p:cNvPr id="5" name="Date Placeholder 4">
            <a:extLst>
              <a:ext uri="{FF2B5EF4-FFF2-40B4-BE49-F238E27FC236}">
                <a16:creationId xmlns:a16="http://schemas.microsoft.com/office/drawing/2014/main" id="{37543BFB-812A-D1EF-8E0E-F84B0620B2A3}"/>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4A022317-4A3C-8B5A-1CA4-BF7452EE87AB}"/>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3249385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pPr marL="464424" indent="-430560"/>
            <a:endParaRPr lang="en-US" sz="1100" dirty="0"/>
          </a:p>
          <a:p>
            <a:pPr algn="l"/>
            <a:endParaRPr lang="en-US" sz="1400" dirty="0">
              <a:latin typeface="TimesNewRomanPSMT"/>
            </a:endParaRPr>
          </a:p>
          <a:p>
            <a:pPr algn="l"/>
            <a:r>
              <a:rPr lang="en-US" sz="1400" dirty="0">
                <a:latin typeface="TimesNewRomanPSMT"/>
              </a:rPr>
              <a:t>“</a:t>
            </a:r>
            <a:r>
              <a:rPr lang="en-US" sz="1400" b="1" dirty="0">
                <a:latin typeface="TimesNewRomanPSMT"/>
              </a:rPr>
              <a:t>Fulfillment</a:t>
            </a:r>
            <a:r>
              <a:rPr lang="en-US" sz="1400" dirty="0">
                <a:latin typeface="TimesNewRomanPSMT"/>
              </a:rPr>
              <a:t>” - other translations, “performance” or “consummation” - accomplishment. </a:t>
            </a:r>
          </a:p>
          <a:p>
            <a:pPr algn="l"/>
            <a:endParaRPr lang="en-US" sz="900" dirty="0"/>
          </a:p>
        </p:txBody>
      </p:sp>
      <p:sp>
        <p:nvSpPr>
          <p:cNvPr id="4" name="Slide Number Placeholder 3"/>
          <p:cNvSpPr>
            <a:spLocks noGrp="1"/>
          </p:cNvSpPr>
          <p:nvPr>
            <p:ph type="sldNum" sz="quarter" idx="10"/>
          </p:nvPr>
        </p:nvSpPr>
        <p:spPr/>
        <p:txBody>
          <a:bodyPr/>
          <a:lstStyle/>
          <a:p>
            <a:fld id="{7FB667E1-E601-4AAF-B95C-B25720D70A60}" type="slidenum">
              <a:rPr lang="en-US" smtClean="0"/>
              <a:t>9</a:t>
            </a:fld>
            <a:endParaRPr lang="en-US"/>
          </a:p>
        </p:txBody>
      </p:sp>
      <p:sp>
        <p:nvSpPr>
          <p:cNvPr id="5" name="Date Placeholder 4">
            <a:extLst>
              <a:ext uri="{FF2B5EF4-FFF2-40B4-BE49-F238E27FC236}">
                <a16:creationId xmlns:a16="http://schemas.microsoft.com/office/drawing/2014/main" id="{A677E769-63CD-3BB5-A3FA-230124C8A94D}"/>
              </a:ext>
            </a:extLst>
          </p:cNvPr>
          <p:cNvSpPr>
            <a:spLocks noGrp="1"/>
          </p:cNvSpPr>
          <p:nvPr>
            <p:ph type="dt" idx="1"/>
          </p:nvPr>
        </p:nvSpPr>
        <p:spPr/>
        <p:txBody>
          <a:bodyPr/>
          <a:lstStyle/>
          <a:p>
            <a:r>
              <a:rPr lang="en-US"/>
              <a:t>1/15/2023 a.m.</a:t>
            </a:r>
            <a:endParaRPr lang="en-US" dirty="0"/>
          </a:p>
        </p:txBody>
      </p:sp>
      <p:sp>
        <p:nvSpPr>
          <p:cNvPr id="6" name="Footer Placeholder 5">
            <a:extLst>
              <a:ext uri="{FF2B5EF4-FFF2-40B4-BE49-F238E27FC236}">
                <a16:creationId xmlns:a16="http://schemas.microsoft.com/office/drawing/2014/main" id="{55B86C5B-4DBC-7133-7345-043ACF991E98}"/>
              </a:ext>
            </a:extLst>
          </p:cNvPr>
          <p:cNvSpPr>
            <a:spLocks noGrp="1"/>
          </p:cNvSpPr>
          <p:nvPr>
            <p:ph type="ftr" sz="quarter" idx="4"/>
          </p:nvPr>
        </p:nvSpPr>
        <p:spPr/>
        <p:txBody>
          <a:bodyPr/>
          <a:lstStyle/>
          <a:p>
            <a:r>
              <a:rPr lang="en-US"/>
              <a:t>The Faith Of Mary</a:t>
            </a:r>
            <a:endParaRPr lang="en-US" dirty="0"/>
          </a:p>
        </p:txBody>
      </p:sp>
    </p:spTree>
    <p:extLst>
      <p:ext uri="{BB962C8B-B14F-4D97-AF65-F5344CB8AC3E}">
        <p14:creationId xmlns:p14="http://schemas.microsoft.com/office/powerpoint/2010/main" val="2933285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2" y="0"/>
            <a:ext cx="12188827"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9" name="Rectangle 8"/>
          <p:cNvSpPr/>
          <p:nvPr/>
        </p:nvSpPr>
        <p:spPr>
          <a:xfrm>
            <a:off x="-2" y="5102352"/>
            <a:ext cx="12188827"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2" name="Title 1"/>
          <p:cNvSpPr>
            <a:spLocks noGrp="1"/>
          </p:cNvSpPr>
          <p:nvPr>
            <p:ph type="ctrTitle"/>
          </p:nvPr>
        </p:nvSpPr>
        <p:spPr>
          <a:xfrm>
            <a:off x="1295400" y="2286000"/>
            <a:ext cx="9601200" cy="1517904"/>
          </a:xfrm>
        </p:spPr>
        <p:txBody>
          <a:bodyPr anchor="b"/>
          <a:lstStyle>
            <a:lvl1pPr algn="ctr">
              <a:defRPr sz="405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1500" cap="all" baseline="0"/>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1"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dirty="0"/>
          </a:p>
        </p:txBody>
      </p:sp>
      <p:sp>
        <p:nvSpPr>
          <p:cNvPr id="2" name="Title 1"/>
          <p:cNvSpPr>
            <a:spLocks noGrp="1"/>
          </p:cNvSpPr>
          <p:nvPr>
            <p:ph type="title"/>
          </p:nvPr>
        </p:nvSpPr>
        <p:spPr>
          <a:xfrm>
            <a:off x="1295400" y="2130552"/>
            <a:ext cx="9601200" cy="2359152"/>
          </a:xfrm>
        </p:spPr>
        <p:txBody>
          <a:bodyPr anchor="b">
            <a:normAutofit/>
          </a:bodyPr>
          <a:lstStyle>
            <a:lvl1pPr algn="ctr">
              <a:defRPr sz="4050" b="0"/>
            </a:lvl1pPr>
          </a:lstStyle>
          <a:p>
            <a:r>
              <a:rPr lang="en-US"/>
              <a:t>Click to edit Master title style</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150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a:t>3/29/2023</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3/29/2023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D06EF73-9DB8-4763-865F-2F88181A4732}" type="slidenum">
              <a:rPr/>
              <a:t>‹#›</a:t>
            </a:fld>
            <a:endParaRPr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341120" y="2740734"/>
            <a:ext cx="4572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1500" b="0" cap="all"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78880" y="2740734"/>
            <a:ext cx="4572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3/29/2023</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3/29/2023</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7"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2" name="Date Placeholder 1"/>
          <p:cNvSpPr>
            <a:spLocks noGrp="1"/>
          </p:cNvSpPr>
          <p:nvPr>
            <p:ph type="dt" sz="half" idx="10"/>
          </p:nvPr>
        </p:nvSpPr>
        <p:spPr/>
        <p:txBody>
          <a:bodyPr/>
          <a:lstStyle/>
          <a:p>
            <a:fld id="{9E583DDF-CA54-461A-A486-592D2374C532}" type="datetimeFigureOut">
              <a:rPr lang="en-US"/>
              <a:t>3/29/2023</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255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3/29/2023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2550" b="0"/>
            </a:lvl1pPr>
          </a:lstStyle>
          <a:p>
            <a:r>
              <a:rPr lang="en-US"/>
              <a:t>Click to edit Master title style</a:t>
            </a:r>
            <a:endParaRPr/>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endParaRPr dirty="0"/>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3/29/2023</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7"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sz="1350" dirty="0"/>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4"/>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600">
                <a:solidFill>
                  <a:schemeClr val="tx1">
                    <a:tint val="75000"/>
                  </a:schemeClr>
                </a:solidFill>
              </a:defRPr>
            </a:lvl1pPr>
          </a:lstStyle>
          <a:p>
            <a:fld id="{9E583DDF-CA54-461A-A486-592D2374C532}" type="datetimeFigureOut">
              <a:rPr lang="en-US"/>
              <a:pPr/>
              <a:t>3/29/2023</a:t>
            </a:fld>
            <a:endParaRPr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600" cap="all" baseline="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600">
                <a:solidFill>
                  <a:schemeClr val="tx1">
                    <a:tint val="75000"/>
                  </a:schemeClr>
                </a:solidFill>
              </a:defRPr>
            </a:lvl1pPr>
          </a:lstStyle>
          <a:p>
            <a:fld id="{CA8D9AD5-F248-4919-864A-CFD76CC027D6}" type="slidenum">
              <a:rPr/>
              <a:pPr/>
              <a:t>‹#›</a:t>
            </a:fld>
            <a:endParaRPr dirty="0"/>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685800" rtl="0" eaLnBrk="1" latinLnBrk="0" hangingPunct="1">
        <a:lnSpc>
          <a:spcPct val="90000"/>
        </a:lnSpc>
        <a:spcBef>
          <a:spcPct val="0"/>
        </a:spcBef>
        <a:buFont typeface="Arial" pitchFamily="34" charset="0"/>
        <a:buNone/>
        <a:defRPr sz="2550" kern="1200">
          <a:solidFill>
            <a:schemeClr val="tx1"/>
          </a:solidFill>
          <a:latin typeface="+mj-lt"/>
          <a:ea typeface="+mj-ea"/>
          <a:cs typeface="+mj-cs"/>
        </a:defRPr>
      </a:lvl1pPr>
    </p:titleStyle>
    <p:bodyStyle>
      <a:lvl1pPr marL="205740" indent="-171450" algn="l" defTabSz="685800" rtl="0" eaLnBrk="1" latinLnBrk="0" hangingPunct="1">
        <a:lnSpc>
          <a:spcPct val="90000"/>
        </a:lnSpc>
        <a:spcBef>
          <a:spcPts val="1350"/>
        </a:spcBef>
        <a:buSzPct val="80000"/>
        <a:buFont typeface="Arial" pitchFamily="34" charset="0"/>
        <a:buChar char="•"/>
        <a:defRPr sz="1500" kern="1200">
          <a:solidFill>
            <a:schemeClr val="tx1"/>
          </a:solidFill>
          <a:latin typeface="+mn-lt"/>
          <a:ea typeface="+mn-ea"/>
          <a:cs typeface="+mn-cs"/>
        </a:defRPr>
      </a:lvl1pPr>
      <a:lvl2pPr marL="445770" indent="-171450" algn="l" defTabSz="685800" rtl="0" eaLnBrk="1" latinLnBrk="0" hangingPunct="1">
        <a:lnSpc>
          <a:spcPct val="90000"/>
        </a:lnSpc>
        <a:spcBef>
          <a:spcPts val="750"/>
        </a:spcBef>
        <a:buSzPct val="80000"/>
        <a:buFont typeface="Arial" pitchFamily="34" charset="0"/>
        <a:buChar char="•"/>
        <a:defRPr sz="1350" kern="1200">
          <a:solidFill>
            <a:schemeClr val="tx1"/>
          </a:solidFill>
          <a:latin typeface="+mn-lt"/>
          <a:ea typeface="+mn-ea"/>
          <a:cs typeface="+mn-cs"/>
        </a:defRPr>
      </a:lvl2pPr>
      <a:lvl3pPr marL="685800" indent="-171450" algn="l" defTabSz="685800" rtl="0" eaLnBrk="1" latinLnBrk="0" hangingPunct="1">
        <a:lnSpc>
          <a:spcPct val="90000"/>
        </a:lnSpc>
        <a:spcBef>
          <a:spcPts val="600"/>
        </a:spcBef>
        <a:buSzPct val="80000"/>
        <a:buFont typeface="Arial" pitchFamily="34" charset="0"/>
        <a:buChar char="•"/>
        <a:defRPr sz="1200" kern="1200">
          <a:solidFill>
            <a:schemeClr val="tx1"/>
          </a:solidFill>
          <a:latin typeface="+mn-lt"/>
          <a:ea typeface="+mn-ea"/>
          <a:cs typeface="+mn-cs"/>
        </a:defRPr>
      </a:lvl3pPr>
      <a:lvl4pPr marL="925830" indent="-171450" algn="l" defTabSz="685800" rtl="0" eaLnBrk="1" latinLnBrk="0" hangingPunct="1">
        <a:lnSpc>
          <a:spcPct val="90000"/>
        </a:lnSpc>
        <a:spcBef>
          <a:spcPts val="600"/>
        </a:spcBef>
        <a:buSzPct val="80000"/>
        <a:buFont typeface="Arial" pitchFamily="34" charset="0"/>
        <a:buChar char="•"/>
        <a:defRPr sz="1050" kern="1200">
          <a:solidFill>
            <a:schemeClr val="tx1"/>
          </a:solidFill>
          <a:latin typeface="+mn-lt"/>
          <a:ea typeface="+mn-ea"/>
          <a:cs typeface="+mn-cs"/>
        </a:defRPr>
      </a:lvl4pPr>
      <a:lvl5pPr marL="1165860" indent="-171450" algn="l" defTabSz="685800" rtl="0" eaLnBrk="1" latinLnBrk="0" hangingPunct="1">
        <a:lnSpc>
          <a:spcPct val="90000"/>
        </a:lnSpc>
        <a:spcBef>
          <a:spcPts val="600"/>
        </a:spcBef>
        <a:buSzPct val="80000"/>
        <a:buFont typeface="Arial" pitchFamily="34" charset="0"/>
        <a:buChar char="•"/>
        <a:defRPr sz="1050" kern="1200">
          <a:solidFill>
            <a:schemeClr val="tx1"/>
          </a:solidFill>
          <a:latin typeface="+mn-lt"/>
          <a:ea typeface="+mn-ea"/>
          <a:cs typeface="+mn-cs"/>
        </a:defRPr>
      </a:lvl5pPr>
      <a:lvl6pPr marL="1405890" indent="-171450" algn="l" defTabSz="685800" rtl="0" eaLnBrk="1" latinLnBrk="0" hangingPunct="1">
        <a:lnSpc>
          <a:spcPct val="90000"/>
        </a:lnSpc>
        <a:spcBef>
          <a:spcPts val="600"/>
        </a:spcBef>
        <a:buFont typeface="Arial" pitchFamily="34" charset="0"/>
        <a:buChar char="•"/>
        <a:defRPr sz="1050" kern="1200">
          <a:solidFill>
            <a:schemeClr val="tx1"/>
          </a:solidFill>
          <a:latin typeface="+mn-lt"/>
          <a:ea typeface="+mn-ea"/>
          <a:cs typeface="+mn-cs"/>
        </a:defRPr>
      </a:lvl6pPr>
      <a:lvl7pPr marL="164592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7pPr>
      <a:lvl8pPr marL="188595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8pPr>
      <a:lvl9pPr marL="2125980" indent="-171450" algn="l" defTabSz="685800" rtl="0" eaLnBrk="1" latinLnBrk="0" hangingPunct="1">
        <a:lnSpc>
          <a:spcPct val="90000"/>
        </a:lnSpc>
        <a:spcBef>
          <a:spcPts val="600"/>
        </a:spcBef>
        <a:buFont typeface="Arial" pitchFamily="34" charset="0"/>
        <a:buChar char="•"/>
        <a:defRPr sz="1050" kern="1200" baseline="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t>The Faith Of Mary</a:t>
            </a:r>
            <a:endParaRPr lang="en-US" dirty="0"/>
          </a:p>
        </p:txBody>
      </p:sp>
      <p:sp>
        <p:nvSpPr>
          <p:cNvPr id="3" name="Subtitle 2"/>
          <p:cNvSpPr>
            <a:spLocks noGrp="1"/>
          </p:cNvSpPr>
          <p:nvPr>
            <p:ph type="subTitle" idx="1"/>
          </p:nvPr>
        </p:nvSpPr>
        <p:spPr>
          <a:xfrm>
            <a:off x="2495550" y="3826764"/>
            <a:ext cx="7200900" cy="852812"/>
          </a:xfrm>
        </p:spPr>
        <p:txBody>
          <a:bodyPr>
            <a:normAutofit/>
          </a:bodyPr>
          <a:lstStyle/>
          <a:p>
            <a:r>
              <a:rPr lang="en-US" sz="2800" dirty="0"/>
              <a:t>Luke 1:26-38</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577" y="40858"/>
            <a:ext cx="11248845" cy="1304863"/>
          </a:xfrm>
        </p:spPr>
        <p:txBody>
          <a:bodyPr>
            <a:normAutofit/>
          </a:bodyPr>
          <a:lstStyle/>
          <a:p>
            <a:r>
              <a:rPr lang="en-US" sz="4900" b="1" dirty="0"/>
              <a:t>Mary’s Expression Of Faith &amp; Praise</a:t>
            </a:r>
            <a:r>
              <a:rPr lang="en-US" sz="4400" b="1" dirty="0"/>
              <a:t>… </a:t>
            </a:r>
            <a:br>
              <a:rPr lang="en-US" sz="4400" b="1" dirty="0"/>
            </a:br>
            <a:r>
              <a:rPr lang="en-US" sz="3200" dirty="0"/>
              <a:t>(Luke 1:46-55; cf., 1 Samuel 2:1-10)</a:t>
            </a:r>
            <a:endParaRPr lang="en-US" sz="2400" dirty="0"/>
          </a:p>
        </p:txBody>
      </p:sp>
      <p:sp>
        <p:nvSpPr>
          <p:cNvPr id="3" name="Content Placeholder 2"/>
          <p:cNvSpPr>
            <a:spLocks noGrp="1"/>
          </p:cNvSpPr>
          <p:nvPr>
            <p:ph idx="1"/>
          </p:nvPr>
        </p:nvSpPr>
        <p:spPr>
          <a:xfrm>
            <a:off x="293298" y="1621766"/>
            <a:ext cx="11559396" cy="5195376"/>
          </a:xfrm>
        </p:spPr>
        <p:txBody>
          <a:bodyPr>
            <a:noAutofit/>
          </a:bodyPr>
          <a:lstStyle/>
          <a:p>
            <a:pPr marL="604837" indent="-571500">
              <a:spcBef>
                <a:spcPts val="600"/>
              </a:spcBef>
            </a:pPr>
            <a:r>
              <a:rPr lang="en-US" sz="4000" b="1" dirty="0"/>
              <a:t>One who continues to “</a:t>
            </a:r>
            <a:r>
              <a:rPr lang="en-US" sz="4000" b="1" i="1" dirty="0"/>
              <a:t>exalt the Lord</a:t>
            </a:r>
            <a:r>
              <a:rPr lang="en-US" sz="4000" b="1" dirty="0"/>
              <a:t>”. </a:t>
            </a:r>
            <a:r>
              <a:rPr lang="en-US" sz="3600" dirty="0"/>
              <a:t>(vs. 46; </a:t>
            </a:r>
            <a:br>
              <a:rPr lang="en-US" sz="3600" dirty="0"/>
            </a:br>
            <a:r>
              <a:rPr lang="en-US" sz="3600" dirty="0"/>
              <a:t>2 Samuel 7:26; Philippians 1:20)</a:t>
            </a:r>
          </a:p>
          <a:p>
            <a:pPr marL="604837" indent="-571500">
              <a:spcBef>
                <a:spcPts val="600"/>
              </a:spcBef>
            </a:pPr>
            <a:r>
              <a:rPr lang="en-US" sz="4000" b="1" dirty="0"/>
              <a:t>One who “</a:t>
            </a:r>
            <a:r>
              <a:rPr lang="en-US" sz="4000" b="1" i="1" dirty="0"/>
              <a:t>rejoices</a:t>
            </a:r>
            <a:r>
              <a:rPr lang="en-US" sz="4000" b="1" dirty="0"/>
              <a:t>” in </a:t>
            </a:r>
            <a:r>
              <a:rPr lang="en-US" sz="4000" b="1" i="1" dirty="0"/>
              <a:t>“God my Savior”</a:t>
            </a:r>
            <a:r>
              <a:rPr lang="en-US" sz="4000" b="1" dirty="0"/>
              <a:t>. </a:t>
            </a:r>
            <a:r>
              <a:rPr lang="en-US" sz="3600" dirty="0"/>
              <a:t>(vs. 47; Matthew 1:21; Psalms 35:9; 122:1; 1 Samuel 2:1)</a:t>
            </a:r>
            <a:endParaRPr lang="en-US" sz="4000" dirty="0"/>
          </a:p>
          <a:p>
            <a:pPr marL="604837" indent="-571500">
              <a:spcBef>
                <a:spcPts val="600"/>
              </a:spcBef>
            </a:pPr>
            <a:r>
              <a:rPr lang="en-US" sz="4000" b="1" dirty="0"/>
              <a:t>One who maintained a “</a:t>
            </a:r>
            <a:r>
              <a:rPr lang="en-US" sz="4000" b="1" i="1" dirty="0"/>
              <a:t>humble state</a:t>
            </a:r>
            <a:r>
              <a:rPr lang="en-US" sz="4000" b="1" dirty="0"/>
              <a:t>” </a:t>
            </a:r>
            <a:r>
              <a:rPr lang="en-US" sz="3600" dirty="0"/>
              <a:t>(vs. 48; Psalms 138:6; Isaiah 57:15; 66:2) </a:t>
            </a:r>
            <a:r>
              <a:rPr lang="en-US" sz="4000" b="1" dirty="0"/>
              <a:t>and thought about the generations to come</a:t>
            </a:r>
            <a:r>
              <a:rPr lang="en-US" sz="3600" dirty="0"/>
              <a:t>. (vs. 50;  Psalms 145:1-4; </a:t>
            </a:r>
            <a:br>
              <a:rPr lang="en-US" sz="3600" dirty="0"/>
            </a:br>
            <a:r>
              <a:rPr lang="en-US" sz="3600" dirty="0"/>
              <a:t>2 Samuel 7:18)</a:t>
            </a:r>
            <a:endParaRPr lang="en-US" sz="4000" dirty="0"/>
          </a:p>
        </p:txBody>
      </p:sp>
    </p:spTree>
    <p:extLst>
      <p:ext uri="{BB962C8B-B14F-4D97-AF65-F5344CB8AC3E}">
        <p14:creationId xmlns:p14="http://schemas.microsoft.com/office/powerpoint/2010/main" val="951456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298" y="40858"/>
            <a:ext cx="11248845" cy="1304863"/>
          </a:xfrm>
        </p:spPr>
        <p:txBody>
          <a:bodyPr>
            <a:normAutofit/>
          </a:bodyPr>
          <a:lstStyle/>
          <a:p>
            <a:r>
              <a:rPr lang="en-US" sz="4900" b="1" dirty="0"/>
              <a:t>Mary’s Expression Of Faith &amp; Praise</a:t>
            </a:r>
            <a:r>
              <a:rPr lang="en-US" sz="4400" b="1" dirty="0"/>
              <a:t>… </a:t>
            </a:r>
            <a:br>
              <a:rPr lang="en-US" sz="4400" b="1" dirty="0"/>
            </a:br>
            <a:r>
              <a:rPr lang="en-US" sz="3200" dirty="0"/>
              <a:t>(Luke 1:46-55; cf., 1 Samuel 2:1-10)</a:t>
            </a:r>
            <a:endParaRPr lang="en-US" sz="2400" dirty="0"/>
          </a:p>
        </p:txBody>
      </p:sp>
      <p:sp>
        <p:nvSpPr>
          <p:cNvPr id="3" name="Content Placeholder 2"/>
          <p:cNvSpPr>
            <a:spLocks noGrp="1"/>
          </p:cNvSpPr>
          <p:nvPr>
            <p:ph idx="1"/>
          </p:nvPr>
        </p:nvSpPr>
        <p:spPr>
          <a:xfrm>
            <a:off x="293298" y="1621766"/>
            <a:ext cx="11559396" cy="5195376"/>
          </a:xfrm>
        </p:spPr>
        <p:txBody>
          <a:bodyPr>
            <a:noAutofit/>
          </a:bodyPr>
          <a:lstStyle/>
          <a:p>
            <a:pPr marL="604837" indent="-571500">
              <a:spcBef>
                <a:spcPts val="600"/>
              </a:spcBef>
            </a:pPr>
            <a:r>
              <a:rPr lang="en-US" sz="4000" b="1" dirty="0"/>
              <a:t>One who speaks reverently of God’s mercy and the “</a:t>
            </a:r>
            <a:r>
              <a:rPr lang="en-US" sz="4000" b="1" i="1" dirty="0"/>
              <a:t>great things” </a:t>
            </a:r>
            <a:r>
              <a:rPr lang="en-US" sz="4000" b="1" dirty="0"/>
              <a:t>He has done for all who fear Him. </a:t>
            </a:r>
            <a:r>
              <a:rPr lang="en-US" sz="3600" dirty="0"/>
              <a:t>(vs. 49-51; Psalms 103:17-18; Luke 8:39; Ephesians 1:3)</a:t>
            </a:r>
          </a:p>
          <a:p>
            <a:pPr marL="604837" indent="-571500">
              <a:spcBef>
                <a:spcPts val="600"/>
              </a:spcBef>
            </a:pPr>
            <a:r>
              <a:rPr lang="en-US" sz="4000" b="1" dirty="0"/>
              <a:t>One who recognizes that God rules both the humble &amp; the proud and sustains the spiritually hungry. </a:t>
            </a:r>
            <a:r>
              <a:rPr lang="en-US" sz="3600" dirty="0"/>
              <a:t>(vs. 52-53; 1 Timothy 1:16-17; 6:15-15; Matthew 5:5-6; Psalms 103:1-5)</a:t>
            </a:r>
            <a:endParaRPr lang="en-US" sz="4000" dirty="0"/>
          </a:p>
          <a:p>
            <a:pPr marL="604837" indent="-571500">
              <a:spcBef>
                <a:spcPts val="600"/>
              </a:spcBef>
            </a:pPr>
            <a:r>
              <a:rPr lang="en-US" sz="4000" b="1" dirty="0"/>
              <a:t>One who has fulfilled His promises. (vs. 54-55)</a:t>
            </a:r>
          </a:p>
        </p:txBody>
      </p:sp>
    </p:spTree>
    <p:extLst>
      <p:ext uri="{BB962C8B-B14F-4D97-AF65-F5344CB8AC3E}">
        <p14:creationId xmlns:p14="http://schemas.microsoft.com/office/powerpoint/2010/main" val="117630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298" y="40858"/>
            <a:ext cx="11248845" cy="1304863"/>
          </a:xfrm>
        </p:spPr>
        <p:txBody>
          <a:bodyPr>
            <a:normAutofit/>
          </a:bodyPr>
          <a:lstStyle/>
          <a:p>
            <a:r>
              <a:rPr lang="en-US" sz="4900" b="1" dirty="0"/>
              <a:t>Mary’s Life Of Faith &amp; Praise</a:t>
            </a:r>
            <a:r>
              <a:rPr lang="en-US" sz="4400" b="1" dirty="0"/>
              <a:t>… </a:t>
            </a:r>
            <a:br>
              <a:rPr lang="en-US" sz="4400" b="1" dirty="0"/>
            </a:br>
            <a:r>
              <a:rPr lang="en-US" sz="3200" dirty="0"/>
              <a:t>(Luke 1:46-55; cf., 1 Samuel 2:1-10)</a:t>
            </a:r>
            <a:endParaRPr lang="en-US" sz="2400" dirty="0"/>
          </a:p>
        </p:txBody>
      </p:sp>
      <p:sp>
        <p:nvSpPr>
          <p:cNvPr id="3" name="Content Placeholder 2"/>
          <p:cNvSpPr>
            <a:spLocks noGrp="1"/>
          </p:cNvSpPr>
          <p:nvPr>
            <p:ph idx="1"/>
          </p:nvPr>
        </p:nvSpPr>
        <p:spPr>
          <a:xfrm>
            <a:off x="293298" y="1621766"/>
            <a:ext cx="11559396" cy="5195376"/>
          </a:xfrm>
        </p:spPr>
        <p:txBody>
          <a:bodyPr>
            <a:noAutofit/>
          </a:bodyPr>
          <a:lstStyle/>
          <a:p>
            <a:pPr marL="604837" indent="-571500">
              <a:spcBef>
                <a:spcPts val="600"/>
              </a:spcBef>
            </a:pPr>
            <a:r>
              <a:rPr lang="en-US" sz="4000" b="1" dirty="0"/>
              <a:t>Faith in Jesus’ power and doing whatever He says. </a:t>
            </a:r>
            <a:r>
              <a:rPr lang="en-US" sz="3600" dirty="0"/>
              <a:t>(John 2:5)</a:t>
            </a:r>
          </a:p>
          <a:p>
            <a:pPr marL="604837" indent="-571500">
              <a:spcBef>
                <a:spcPts val="600"/>
              </a:spcBef>
            </a:pPr>
            <a:r>
              <a:rPr lang="en-US" sz="4000" b="1" dirty="0"/>
              <a:t>Faith that all of us need to do His will</a:t>
            </a:r>
            <a:r>
              <a:rPr lang="en-US" sz="4000" dirty="0"/>
              <a:t>. </a:t>
            </a:r>
            <a:br>
              <a:rPr lang="en-US" sz="4000" dirty="0"/>
            </a:br>
            <a:r>
              <a:rPr lang="en-US" sz="3600" dirty="0"/>
              <a:t>(Luke 8:19-21)</a:t>
            </a:r>
          </a:p>
          <a:p>
            <a:pPr marL="604837" indent="-571500">
              <a:spcBef>
                <a:spcPts val="600"/>
              </a:spcBef>
            </a:pPr>
            <a:r>
              <a:rPr lang="en-US" sz="4000" b="1" dirty="0"/>
              <a:t>Faith in the salvation through His death on the cross.</a:t>
            </a:r>
            <a:r>
              <a:rPr lang="en-US" sz="4000" dirty="0"/>
              <a:t> </a:t>
            </a:r>
            <a:r>
              <a:rPr lang="en-US" sz="3600" dirty="0"/>
              <a:t>(John 19:25-27)</a:t>
            </a:r>
          </a:p>
          <a:p>
            <a:pPr marL="604837" indent="-571500">
              <a:spcBef>
                <a:spcPts val="600"/>
              </a:spcBef>
            </a:pPr>
            <a:r>
              <a:rPr lang="en-US" sz="4000" b="1" dirty="0"/>
              <a:t>Faith that Jesus is on His throne reigning</a:t>
            </a:r>
            <a:r>
              <a:rPr lang="en-US" sz="4000" dirty="0"/>
              <a:t>. </a:t>
            </a:r>
            <a:r>
              <a:rPr lang="en-US" sz="3600" dirty="0"/>
              <a:t>(Acts 1:14)</a:t>
            </a:r>
            <a:endParaRPr lang="en-US" sz="4000" dirty="0"/>
          </a:p>
        </p:txBody>
      </p:sp>
    </p:spTree>
    <p:extLst>
      <p:ext uri="{BB962C8B-B14F-4D97-AF65-F5344CB8AC3E}">
        <p14:creationId xmlns:p14="http://schemas.microsoft.com/office/powerpoint/2010/main" val="3686874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Historical Context </a:t>
            </a:r>
            <a:r>
              <a:rPr lang="en-US" sz="4400" dirty="0"/>
              <a:t>– </a:t>
            </a:r>
            <a:endParaRPr lang="en-US" sz="2400" dirty="0"/>
          </a:p>
        </p:txBody>
      </p:sp>
      <p:sp>
        <p:nvSpPr>
          <p:cNvPr id="3" name="Content Placeholder 2"/>
          <p:cNvSpPr>
            <a:spLocks noGrp="1"/>
          </p:cNvSpPr>
          <p:nvPr>
            <p:ph idx="1"/>
          </p:nvPr>
        </p:nvSpPr>
        <p:spPr>
          <a:xfrm>
            <a:off x="1134532" y="1574800"/>
            <a:ext cx="10350885" cy="4781755"/>
          </a:xfrm>
        </p:spPr>
        <p:txBody>
          <a:bodyPr>
            <a:noAutofit/>
          </a:bodyPr>
          <a:lstStyle/>
          <a:p>
            <a:r>
              <a:rPr lang="en-US" sz="4000" dirty="0"/>
              <a:t>400 years of silence since Malachi last prophesied. </a:t>
            </a:r>
          </a:p>
          <a:p>
            <a:r>
              <a:rPr lang="en-US" sz="4000" b="1" dirty="0"/>
              <a:t>Should have been a time of anticipation </a:t>
            </a:r>
            <a:r>
              <a:rPr lang="en-US" sz="4000" dirty="0"/>
              <a:t>for the </a:t>
            </a:r>
            <a:r>
              <a:rPr lang="en-US" sz="4000" b="1" dirty="0"/>
              <a:t>Messiah</a:t>
            </a:r>
            <a:r>
              <a:rPr lang="en-US" sz="4000" dirty="0"/>
              <a:t> and the </a:t>
            </a:r>
            <a:r>
              <a:rPr lang="en-US" sz="4000" b="1" dirty="0"/>
              <a:t>Kingdom</a:t>
            </a:r>
            <a:r>
              <a:rPr lang="en-US" sz="4000" dirty="0"/>
              <a:t>.</a:t>
            </a:r>
            <a:r>
              <a:rPr lang="en-US" sz="3800" dirty="0"/>
              <a:t> </a:t>
            </a:r>
            <a:r>
              <a:rPr lang="en-US" sz="3200" dirty="0"/>
              <a:t>(Daniel 2:44; 7:13-14;  Isaiah 7:14; 9:6-7; John 5:39; Acts 13:27; 3:17-18)</a:t>
            </a:r>
            <a:endParaRPr lang="en-US" sz="3600" dirty="0"/>
          </a:p>
          <a:p>
            <a:r>
              <a:rPr lang="en-US" sz="4000" b="1" dirty="0"/>
              <a:t>Some were anticipating</a:t>
            </a:r>
            <a:r>
              <a:rPr lang="en-US" sz="4000" dirty="0"/>
              <a:t>! </a:t>
            </a:r>
            <a:r>
              <a:rPr lang="en-US" sz="3200" dirty="0"/>
              <a:t>(Luke 2:25; 23:51; 24:21)</a:t>
            </a:r>
            <a:endParaRPr lang="en-US" sz="3800" dirty="0"/>
          </a:p>
        </p:txBody>
      </p:sp>
    </p:spTree>
    <p:extLst>
      <p:ext uri="{BB962C8B-B14F-4D97-AF65-F5344CB8AC3E}">
        <p14:creationId xmlns:p14="http://schemas.microsoft.com/office/powerpoint/2010/main" val="2332407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In The Fulness Of Time…</a:t>
            </a:r>
            <a:endParaRPr lang="en-US" sz="2400" dirty="0"/>
          </a:p>
        </p:txBody>
      </p:sp>
      <p:sp>
        <p:nvSpPr>
          <p:cNvPr id="3" name="Content Placeholder 2"/>
          <p:cNvSpPr>
            <a:spLocks noGrp="1"/>
          </p:cNvSpPr>
          <p:nvPr>
            <p:ph idx="1"/>
          </p:nvPr>
        </p:nvSpPr>
        <p:spPr>
          <a:xfrm>
            <a:off x="1134533" y="1574800"/>
            <a:ext cx="10227734" cy="4781755"/>
          </a:xfrm>
        </p:spPr>
        <p:txBody>
          <a:bodyPr>
            <a:noAutofit/>
          </a:bodyPr>
          <a:lstStyle/>
          <a:p>
            <a:r>
              <a:rPr lang="en-US" sz="4000" b="1" dirty="0"/>
              <a:t>God chose to bring about the redemption of man in His time</a:t>
            </a:r>
            <a:r>
              <a:rPr lang="en-US" sz="3800" dirty="0"/>
              <a:t>. </a:t>
            </a:r>
            <a:r>
              <a:rPr lang="en-US" sz="3200" dirty="0"/>
              <a:t>(Galatians 4:4-7; Ephesians 1:8-10; Romans 5:6; 1 Timothy 2:6)</a:t>
            </a:r>
          </a:p>
          <a:p>
            <a:r>
              <a:rPr lang="en-US" sz="4000" b="1" dirty="0"/>
              <a:t>Preceded by the forerunner, John the Baptist</a:t>
            </a:r>
            <a:r>
              <a:rPr lang="en-US" sz="3800" dirty="0"/>
              <a:t>. </a:t>
            </a:r>
            <a:r>
              <a:rPr lang="en-US" sz="3200" dirty="0"/>
              <a:t>(Malachi 4:5-6; Matthew 11:14; 17:10-13)</a:t>
            </a:r>
          </a:p>
          <a:p>
            <a:r>
              <a:rPr lang="en-US" sz="4000" b="1" dirty="0"/>
              <a:t>Zacharias and Elizabeth chosen by God to</a:t>
            </a:r>
            <a:r>
              <a:rPr lang="en-US" sz="3800" b="1" dirty="0"/>
              <a:t> be John’s parents. </a:t>
            </a:r>
            <a:r>
              <a:rPr lang="en-US" sz="3200" dirty="0"/>
              <a:t>(Luke 1:5-7)</a:t>
            </a:r>
            <a:endParaRPr lang="en-US" sz="3800" dirty="0"/>
          </a:p>
        </p:txBody>
      </p:sp>
    </p:spTree>
    <p:extLst>
      <p:ext uri="{BB962C8B-B14F-4D97-AF65-F5344CB8AC3E}">
        <p14:creationId xmlns:p14="http://schemas.microsoft.com/office/powerpoint/2010/main" val="4077859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John’s Responsibilities…</a:t>
            </a:r>
            <a:endParaRPr lang="en-US" sz="2400" dirty="0"/>
          </a:p>
        </p:txBody>
      </p:sp>
      <p:sp>
        <p:nvSpPr>
          <p:cNvPr id="3" name="Content Placeholder 2"/>
          <p:cNvSpPr>
            <a:spLocks noGrp="1"/>
          </p:cNvSpPr>
          <p:nvPr>
            <p:ph idx="1"/>
          </p:nvPr>
        </p:nvSpPr>
        <p:spPr>
          <a:xfrm>
            <a:off x="1134532" y="1574800"/>
            <a:ext cx="10430935" cy="4781755"/>
          </a:xfrm>
        </p:spPr>
        <p:txBody>
          <a:bodyPr>
            <a:noAutofit/>
          </a:bodyPr>
          <a:lstStyle/>
          <a:p>
            <a:pPr marL="457200" indent="-423863"/>
            <a:r>
              <a:rPr lang="en-US" sz="4000" b="1" i="1" dirty="0"/>
              <a:t>“In the spirit and power of Elijah” </a:t>
            </a:r>
            <a:r>
              <a:rPr lang="en-US" sz="3600" dirty="0"/>
              <a:t>(Luke 1:17; John 1:21; Matthew 11:13-14)</a:t>
            </a:r>
            <a:endParaRPr lang="en-US" sz="4000" dirty="0"/>
          </a:p>
          <a:p>
            <a:pPr marL="457200" indent="-423863"/>
            <a:r>
              <a:rPr lang="en-US" sz="4000" b="1" i="1" dirty="0"/>
              <a:t>“Turn back many of the sons of Israel”</a:t>
            </a:r>
            <a:r>
              <a:rPr lang="en-US" sz="4000" dirty="0"/>
              <a:t> to God. </a:t>
            </a:r>
            <a:r>
              <a:rPr lang="en-US" sz="3600" dirty="0"/>
              <a:t>(Luke 1:16)</a:t>
            </a:r>
          </a:p>
          <a:p>
            <a:pPr marL="457200" indent="-423863"/>
            <a:r>
              <a:rPr lang="en-US" sz="4000" dirty="0"/>
              <a:t>He will </a:t>
            </a:r>
            <a:r>
              <a:rPr lang="en-US" sz="4000" b="1" i="1" dirty="0"/>
              <a:t>“go (as a forerunner) before” </a:t>
            </a:r>
            <a:r>
              <a:rPr lang="en-US" sz="4000" dirty="0"/>
              <a:t>the Messiah. </a:t>
            </a:r>
            <a:r>
              <a:rPr lang="en-US" sz="3600" dirty="0"/>
              <a:t>(Luke 1:17)</a:t>
            </a:r>
          </a:p>
          <a:p>
            <a:pPr marL="457200" indent="-423863"/>
            <a:r>
              <a:rPr lang="en-US" sz="4000" b="1" i="1" dirty="0"/>
              <a:t>“Make ready a people prepared for the Lord” </a:t>
            </a:r>
            <a:r>
              <a:rPr lang="en-US" sz="3600" dirty="0"/>
              <a:t>(Luke 1:17)</a:t>
            </a:r>
            <a:endParaRPr lang="en-US" sz="4000" dirty="0"/>
          </a:p>
        </p:txBody>
      </p:sp>
    </p:spTree>
    <p:extLst>
      <p:ext uri="{BB962C8B-B14F-4D97-AF65-F5344CB8AC3E}">
        <p14:creationId xmlns:p14="http://schemas.microsoft.com/office/powerpoint/2010/main" val="226084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Jesus’ Birth Foretold… </a:t>
            </a:r>
            <a:r>
              <a:rPr lang="en-US" sz="3200" dirty="0"/>
              <a:t>(Luke 1:26-38)</a:t>
            </a:r>
            <a:endParaRPr lang="en-US" sz="2400" dirty="0"/>
          </a:p>
        </p:txBody>
      </p:sp>
      <p:sp>
        <p:nvSpPr>
          <p:cNvPr id="3" name="Content Placeholder 2"/>
          <p:cNvSpPr>
            <a:spLocks noGrp="1"/>
          </p:cNvSpPr>
          <p:nvPr>
            <p:ph idx="1"/>
          </p:nvPr>
        </p:nvSpPr>
        <p:spPr>
          <a:xfrm>
            <a:off x="1134532" y="1360967"/>
            <a:ext cx="11057468" cy="5241851"/>
          </a:xfrm>
        </p:spPr>
        <p:txBody>
          <a:bodyPr>
            <a:noAutofit/>
          </a:bodyPr>
          <a:lstStyle/>
          <a:p>
            <a:pPr marL="33337" indent="0">
              <a:spcBef>
                <a:spcPts val="600"/>
              </a:spcBef>
              <a:buNone/>
            </a:pPr>
            <a:r>
              <a:rPr lang="en-US" sz="4000" b="1" dirty="0"/>
              <a:t>The angel Gabriel sent to Nazareth, first to Mary.</a:t>
            </a:r>
          </a:p>
          <a:p>
            <a:pPr marL="457200" indent="-423863">
              <a:spcBef>
                <a:spcPts val="600"/>
              </a:spcBef>
            </a:pPr>
            <a:r>
              <a:rPr lang="en-US" sz="3600" dirty="0"/>
              <a:t>“</a:t>
            </a:r>
            <a:r>
              <a:rPr lang="en-US" sz="3600" b="1" i="1" dirty="0"/>
              <a:t>Hail favored one, the Lord is with you</a:t>
            </a:r>
            <a:r>
              <a:rPr lang="en-US" sz="3600" dirty="0"/>
              <a:t>.” </a:t>
            </a:r>
            <a:r>
              <a:rPr lang="en-US" sz="3200" dirty="0"/>
              <a:t>(vs. 28)</a:t>
            </a:r>
            <a:endParaRPr lang="en-US" sz="3600" dirty="0"/>
          </a:p>
          <a:p>
            <a:pPr marL="457200" indent="-423863">
              <a:spcBef>
                <a:spcPts val="600"/>
              </a:spcBef>
            </a:pPr>
            <a:r>
              <a:rPr lang="en-US" sz="3600" dirty="0"/>
              <a:t>Mary was “</a:t>
            </a:r>
            <a:r>
              <a:rPr lang="en-US" sz="3600" b="1" i="1" dirty="0"/>
              <a:t>perplexed</a:t>
            </a:r>
            <a:r>
              <a:rPr lang="en-US" sz="3600" dirty="0"/>
              <a:t>” by this. </a:t>
            </a:r>
            <a:r>
              <a:rPr lang="en-US" sz="3200" dirty="0"/>
              <a:t>(vs. 29; cf., vs. 12)</a:t>
            </a:r>
          </a:p>
          <a:p>
            <a:pPr marL="457200" indent="-423863">
              <a:spcBef>
                <a:spcPts val="600"/>
              </a:spcBef>
            </a:pPr>
            <a:r>
              <a:rPr lang="en-US" sz="3600" dirty="0"/>
              <a:t>Told, “</a:t>
            </a:r>
            <a:r>
              <a:rPr lang="en-US" sz="3600" b="1" i="1" dirty="0"/>
              <a:t>Do not be afraid</a:t>
            </a:r>
            <a:r>
              <a:rPr lang="en-US" sz="3600" i="1" dirty="0"/>
              <a:t>… </a:t>
            </a:r>
            <a:r>
              <a:rPr lang="en-US" sz="3600" b="1" i="1" dirty="0"/>
              <a:t>you have found favor</a:t>
            </a:r>
            <a:r>
              <a:rPr lang="en-US" sz="3600" dirty="0"/>
              <a:t>… </a:t>
            </a:r>
            <a:r>
              <a:rPr lang="en-US" sz="3600" b="1" i="1" dirty="0"/>
              <a:t>you will bear a son… Jesus… He will be great… </a:t>
            </a:r>
            <a:r>
              <a:rPr lang="en-US" sz="3600" b="1" i="1" dirty="0">
                <a:solidFill>
                  <a:schemeClr val="accent3">
                    <a:lumMod val="60000"/>
                    <a:lumOff val="40000"/>
                  </a:schemeClr>
                </a:solidFill>
              </a:rPr>
              <a:t>Son of the Most High</a:t>
            </a:r>
            <a:r>
              <a:rPr lang="en-US" sz="3600" b="1" i="1" dirty="0"/>
              <a:t>… </a:t>
            </a:r>
            <a:r>
              <a:rPr lang="en-US" sz="3600" b="1" i="1" dirty="0">
                <a:solidFill>
                  <a:schemeClr val="accent3">
                    <a:lumMod val="60000"/>
                    <a:lumOff val="40000"/>
                  </a:schemeClr>
                </a:solidFill>
              </a:rPr>
              <a:t>God will give Him the throne</a:t>
            </a:r>
            <a:r>
              <a:rPr lang="en-US" sz="3600" b="1" i="1" dirty="0"/>
              <a:t>… </a:t>
            </a:r>
            <a:r>
              <a:rPr lang="en-US" sz="3600" b="1" i="1" dirty="0">
                <a:solidFill>
                  <a:schemeClr val="accent3">
                    <a:lumMod val="60000"/>
                    <a:lumOff val="40000"/>
                  </a:schemeClr>
                </a:solidFill>
              </a:rPr>
              <a:t>His kingdom will have no end</a:t>
            </a:r>
            <a:r>
              <a:rPr lang="en-US" sz="3600" b="1" i="1" dirty="0"/>
              <a:t>…</a:t>
            </a:r>
            <a:r>
              <a:rPr lang="en-US" sz="3600" dirty="0"/>
              <a:t>”</a:t>
            </a:r>
            <a:r>
              <a:rPr lang="en-US" sz="4000" dirty="0"/>
              <a:t> </a:t>
            </a:r>
            <a:r>
              <a:rPr lang="en-US" sz="3200" dirty="0"/>
              <a:t>(vs. 30-33; Luke 2:34-35)</a:t>
            </a:r>
          </a:p>
          <a:p>
            <a:pPr marL="457200" indent="-423863">
              <a:spcBef>
                <a:spcPts val="600"/>
              </a:spcBef>
            </a:pPr>
            <a:r>
              <a:rPr lang="en-US" sz="3600" dirty="0"/>
              <a:t>Mary asks, </a:t>
            </a:r>
            <a:r>
              <a:rPr lang="en-US" sz="3600" i="1" dirty="0"/>
              <a:t>“</a:t>
            </a:r>
            <a:r>
              <a:rPr lang="en-US" sz="3600" b="1" i="1" dirty="0"/>
              <a:t>how can this be</a:t>
            </a:r>
            <a:r>
              <a:rPr lang="en-US" sz="3600" i="1" dirty="0"/>
              <a:t>, since I am a virgin?”</a:t>
            </a:r>
            <a:r>
              <a:rPr lang="en-US" sz="3600" dirty="0"/>
              <a:t> </a:t>
            </a:r>
            <a:br>
              <a:rPr lang="en-US" sz="3600" dirty="0"/>
            </a:br>
            <a:r>
              <a:rPr lang="en-US" sz="3200" dirty="0"/>
              <a:t>(vs. 34; cf., vs. 27; Matthew 1:23 Isaiah 7:14)</a:t>
            </a:r>
          </a:p>
        </p:txBody>
      </p:sp>
    </p:spTree>
    <p:extLst>
      <p:ext uri="{BB962C8B-B14F-4D97-AF65-F5344CB8AC3E}">
        <p14:creationId xmlns:p14="http://schemas.microsoft.com/office/powerpoint/2010/main" val="310227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Jesus’ Birth Foretold… </a:t>
            </a:r>
            <a:r>
              <a:rPr lang="en-US" sz="3200" dirty="0"/>
              <a:t>(Luke 1:26-38)</a:t>
            </a:r>
            <a:endParaRPr lang="en-US" sz="2400" dirty="0"/>
          </a:p>
        </p:txBody>
      </p:sp>
      <p:sp>
        <p:nvSpPr>
          <p:cNvPr id="3" name="Content Placeholder 2"/>
          <p:cNvSpPr>
            <a:spLocks noGrp="1"/>
          </p:cNvSpPr>
          <p:nvPr>
            <p:ph idx="1"/>
          </p:nvPr>
        </p:nvSpPr>
        <p:spPr>
          <a:xfrm>
            <a:off x="1134532" y="1360967"/>
            <a:ext cx="10735415" cy="5241851"/>
          </a:xfrm>
        </p:spPr>
        <p:txBody>
          <a:bodyPr>
            <a:noAutofit/>
          </a:bodyPr>
          <a:lstStyle/>
          <a:p>
            <a:pPr marL="33337" indent="0">
              <a:spcBef>
                <a:spcPts val="600"/>
              </a:spcBef>
              <a:buNone/>
            </a:pPr>
            <a:r>
              <a:rPr lang="en-US" sz="3600" dirty="0"/>
              <a:t>The angel Gabriel responds to Mary.</a:t>
            </a:r>
          </a:p>
          <a:p>
            <a:pPr marL="457200" indent="-423863">
              <a:spcBef>
                <a:spcPts val="600"/>
              </a:spcBef>
            </a:pPr>
            <a:r>
              <a:rPr lang="en-US" sz="4000" b="1" dirty="0"/>
              <a:t>Note the lack of rebuke for her question. </a:t>
            </a:r>
            <a:br>
              <a:rPr lang="en-US" sz="4000" b="1" dirty="0"/>
            </a:br>
            <a:r>
              <a:rPr lang="en-US" sz="3600" dirty="0"/>
              <a:t>(1 Peter 1:10-12)</a:t>
            </a:r>
          </a:p>
          <a:p>
            <a:pPr marL="457200" indent="-423863">
              <a:spcBef>
                <a:spcPts val="600"/>
              </a:spcBef>
            </a:pPr>
            <a:r>
              <a:rPr lang="en-US" sz="4000" i="1" dirty="0"/>
              <a:t>“The </a:t>
            </a:r>
            <a:r>
              <a:rPr lang="en-US" sz="4000" b="1" i="1" dirty="0"/>
              <a:t>Holy Spirit will come upon you</a:t>
            </a:r>
            <a:r>
              <a:rPr lang="en-US" sz="4000" i="1" dirty="0"/>
              <a:t>, and </a:t>
            </a:r>
            <a:r>
              <a:rPr lang="en-US" sz="4000" b="1" i="1" dirty="0"/>
              <a:t>the power of the Most High will overshadow you</a:t>
            </a:r>
            <a:r>
              <a:rPr lang="en-US" sz="4000" i="1" dirty="0"/>
              <a:t>; for that reason </a:t>
            </a:r>
            <a:r>
              <a:rPr lang="en-US" sz="4000" i="1" dirty="0">
                <a:solidFill>
                  <a:schemeClr val="accent3">
                    <a:lumMod val="40000"/>
                    <a:lumOff val="60000"/>
                  </a:schemeClr>
                </a:solidFill>
              </a:rPr>
              <a:t>the </a:t>
            </a:r>
            <a:r>
              <a:rPr lang="en-US" sz="4000" b="1" i="1" dirty="0">
                <a:solidFill>
                  <a:schemeClr val="accent3">
                    <a:lumMod val="40000"/>
                    <a:lumOff val="60000"/>
                  </a:schemeClr>
                </a:solidFill>
              </a:rPr>
              <a:t>holy Child shall be called the Son of God</a:t>
            </a:r>
            <a:r>
              <a:rPr lang="en-US" sz="4000" i="1" dirty="0"/>
              <a:t>.” </a:t>
            </a:r>
            <a:r>
              <a:rPr lang="en-US" sz="3600" dirty="0"/>
              <a:t>(vs. 35; cf., vs. 32; Matthew 1:18-20)</a:t>
            </a:r>
          </a:p>
          <a:p>
            <a:pPr marL="457200" indent="-423863">
              <a:spcBef>
                <a:spcPts val="600"/>
              </a:spcBef>
            </a:pPr>
            <a:r>
              <a:rPr lang="en-US" sz="4000" b="1" dirty="0"/>
              <a:t>We must believe Jesus is the Son of God through the Holy Spirit!</a:t>
            </a:r>
            <a:r>
              <a:rPr lang="en-US" sz="4000" dirty="0"/>
              <a:t> </a:t>
            </a:r>
            <a:r>
              <a:rPr lang="en-US" sz="3600" dirty="0"/>
              <a:t>(Matthew 16:15-20)</a:t>
            </a:r>
          </a:p>
        </p:txBody>
      </p:sp>
    </p:spTree>
    <p:extLst>
      <p:ext uri="{BB962C8B-B14F-4D97-AF65-F5344CB8AC3E}">
        <p14:creationId xmlns:p14="http://schemas.microsoft.com/office/powerpoint/2010/main" val="3592448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The Call To Faith… </a:t>
            </a:r>
            <a:r>
              <a:rPr lang="en-US" sz="3200" dirty="0"/>
              <a:t>(Luke 1:26-38)</a:t>
            </a:r>
            <a:endParaRPr lang="en-US" sz="2400" dirty="0"/>
          </a:p>
        </p:txBody>
      </p:sp>
      <p:sp>
        <p:nvSpPr>
          <p:cNvPr id="3" name="Content Placeholder 2"/>
          <p:cNvSpPr>
            <a:spLocks noGrp="1"/>
          </p:cNvSpPr>
          <p:nvPr>
            <p:ph idx="1"/>
          </p:nvPr>
        </p:nvSpPr>
        <p:spPr>
          <a:xfrm>
            <a:off x="1134532" y="1360967"/>
            <a:ext cx="11057468" cy="5241851"/>
          </a:xfrm>
        </p:spPr>
        <p:txBody>
          <a:bodyPr>
            <a:noAutofit/>
          </a:bodyPr>
          <a:lstStyle/>
          <a:p>
            <a:pPr marL="33337" indent="0">
              <a:spcBef>
                <a:spcPts val="600"/>
              </a:spcBef>
              <a:buNone/>
            </a:pPr>
            <a:r>
              <a:rPr lang="en-US" sz="4000" dirty="0"/>
              <a:t>The angel Gabriel responds to Mary.</a:t>
            </a:r>
          </a:p>
          <a:p>
            <a:pPr marL="457200" indent="-423863">
              <a:spcBef>
                <a:spcPts val="600"/>
              </a:spcBef>
            </a:pPr>
            <a:r>
              <a:rPr lang="en-US" sz="4000" b="1" i="1" dirty="0"/>
              <a:t>“</a:t>
            </a:r>
            <a:r>
              <a:rPr lang="en-US" sz="4000" b="1" i="1" dirty="0">
                <a:solidFill>
                  <a:srgbClr val="FFFF00"/>
                </a:solidFill>
              </a:rPr>
              <a:t>For nothing will be impossible with God</a:t>
            </a:r>
            <a:r>
              <a:rPr lang="en-US" sz="4000" b="1" i="1" dirty="0"/>
              <a:t>.”</a:t>
            </a:r>
            <a:r>
              <a:rPr lang="en-US" sz="3600" dirty="0"/>
              <a:t> (vs. 37)</a:t>
            </a:r>
          </a:p>
          <a:p>
            <a:pPr marL="457200" indent="-423863">
              <a:spcBef>
                <a:spcPts val="600"/>
              </a:spcBef>
            </a:pPr>
            <a:r>
              <a:rPr lang="en-US" sz="4000" dirty="0"/>
              <a:t>Lit. “</a:t>
            </a:r>
            <a:r>
              <a:rPr lang="en-US" sz="4000" b="1" dirty="0"/>
              <a:t>every word of God is not powerless</a:t>
            </a:r>
            <a:r>
              <a:rPr lang="en-US" sz="4000" dirty="0"/>
              <a:t>”.</a:t>
            </a:r>
            <a:r>
              <a:rPr lang="en-US" sz="3600" dirty="0"/>
              <a:t> </a:t>
            </a:r>
            <a:br>
              <a:rPr lang="en-US" sz="3600" dirty="0"/>
            </a:br>
            <a:r>
              <a:rPr lang="en-US" sz="3200" dirty="0"/>
              <a:t>(Zechariah  8:6; Genesis 18:14; Job 42:2; Jeremiah 32:17, 27;  </a:t>
            </a:r>
            <a:r>
              <a:rPr lang="en-US" sz="3200" b="1" dirty="0"/>
              <a:t>Matthew 19:26</a:t>
            </a:r>
            <a:r>
              <a:rPr lang="en-US" sz="3200" dirty="0"/>
              <a:t>).</a:t>
            </a:r>
            <a:r>
              <a:rPr lang="en-US" sz="3600" dirty="0"/>
              <a:t> </a:t>
            </a:r>
          </a:p>
          <a:p>
            <a:pPr marL="457200" indent="-423863">
              <a:spcBef>
                <a:spcPts val="600"/>
              </a:spcBef>
            </a:pPr>
            <a:r>
              <a:rPr lang="en-US" sz="4000" b="1" dirty="0"/>
              <a:t>A call to believe </a:t>
            </a:r>
            <a:r>
              <a:rPr lang="en-US" sz="4000" dirty="0"/>
              <a:t>in </a:t>
            </a:r>
            <a:r>
              <a:rPr lang="en-US" sz="4000" b="1" dirty="0"/>
              <a:t>God’s eternal </a:t>
            </a:r>
            <a:r>
              <a:rPr lang="en-US" sz="4000" b="1" dirty="0">
                <a:solidFill>
                  <a:schemeClr val="accent3">
                    <a:lumMod val="40000"/>
                    <a:lumOff val="60000"/>
                  </a:schemeClr>
                </a:solidFill>
              </a:rPr>
              <a:t>omnipotence</a:t>
            </a:r>
            <a:r>
              <a:rPr lang="en-US" sz="4000" b="1" dirty="0"/>
              <a:t>, </a:t>
            </a:r>
            <a:r>
              <a:rPr lang="en-US" sz="4000" b="1" dirty="0">
                <a:solidFill>
                  <a:schemeClr val="accent3">
                    <a:lumMod val="40000"/>
                    <a:lumOff val="60000"/>
                  </a:schemeClr>
                </a:solidFill>
              </a:rPr>
              <a:t>omniscience</a:t>
            </a:r>
            <a:r>
              <a:rPr lang="en-US" sz="4000" b="1" dirty="0"/>
              <a:t> &amp; </a:t>
            </a:r>
            <a:r>
              <a:rPr lang="en-US" sz="4000" b="1" dirty="0">
                <a:solidFill>
                  <a:schemeClr val="accent3">
                    <a:lumMod val="40000"/>
                    <a:lumOff val="60000"/>
                  </a:schemeClr>
                </a:solidFill>
              </a:rPr>
              <a:t>omnipresence</a:t>
            </a:r>
            <a:r>
              <a:rPr lang="en-US" sz="4000" dirty="0"/>
              <a:t>.</a:t>
            </a:r>
          </a:p>
          <a:p>
            <a:pPr marL="457200" indent="-423863">
              <a:spcBef>
                <a:spcPts val="600"/>
              </a:spcBef>
            </a:pPr>
            <a:r>
              <a:rPr lang="en-US" sz="4000" b="1" dirty="0"/>
              <a:t>Is it still true today?</a:t>
            </a:r>
            <a:r>
              <a:rPr lang="en-US" sz="4000" dirty="0"/>
              <a:t> What can accomplish through us today? </a:t>
            </a:r>
            <a:r>
              <a:rPr lang="en-US" sz="3200" dirty="0"/>
              <a:t>(Eph. 3:20-21; Phil. 3:13; Heb. 13:21)</a:t>
            </a:r>
            <a:endParaRPr lang="en-US" sz="4000" dirty="0"/>
          </a:p>
        </p:txBody>
      </p:sp>
    </p:spTree>
    <p:extLst>
      <p:ext uri="{BB962C8B-B14F-4D97-AF65-F5344CB8AC3E}">
        <p14:creationId xmlns:p14="http://schemas.microsoft.com/office/powerpoint/2010/main" val="237485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Mary’s Response Of Faith… </a:t>
            </a:r>
            <a:r>
              <a:rPr lang="en-US" sz="3200" dirty="0"/>
              <a:t>(Luke 1:26-38)</a:t>
            </a:r>
            <a:endParaRPr lang="en-US" sz="2400" dirty="0"/>
          </a:p>
        </p:txBody>
      </p:sp>
      <p:sp>
        <p:nvSpPr>
          <p:cNvPr id="3" name="Content Placeholder 2"/>
          <p:cNvSpPr>
            <a:spLocks noGrp="1"/>
          </p:cNvSpPr>
          <p:nvPr>
            <p:ph idx="1"/>
          </p:nvPr>
        </p:nvSpPr>
        <p:spPr>
          <a:xfrm>
            <a:off x="0" y="1360967"/>
            <a:ext cx="12192000" cy="5456175"/>
          </a:xfrm>
        </p:spPr>
        <p:txBody>
          <a:bodyPr>
            <a:noAutofit/>
          </a:bodyPr>
          <a:lstStyle/>
          <a:p>
            <a:pPr marL="33337" indent="0">
              <a:spcBef>
                <a:spcPts val="600"/>
              </a:spcBef>
              <a:buNone/>
            </a:pPr>
            <a:r>
              <a:rPr lang="en-US" sz="4000" b="1" i="1" dirty="0"/>
              <a:t>“And Mary said, ‘Behold, </a:t>
            </a:r>
            <a:r>
              <a:rPr lang="en-US" sz="4000" b="1" i="1" dirty="0">
                <a:solidFill>
                  <a:srgbClr val="FFFF00"/>
                </a:solidFill>
              </a:rPr>
              <a:t>the bondslave of the Lord</a:t>
            </a:r>
            <a:r>
              <a:rPr lang="en-US" sz="4000" b="1" i="1" dirty="0"/>
              <a:t>; may it be done to me </a:t>
            </a:r>
            <a:r>
              <a:rPr lang="en-US" sz="4000" b="1" i="1" dirty="0">
                <a:solidFill>
                  <a:srgbClr val="FFFF00"/>
                </a:solidFill>
              </a:rPr>
              <a:t>according to your word</a:t>
            </a:r>
            <a:r>
              <a:rPr lang="en-US" sz="4000" b="1" i="1" dirty="0"/>
              <a:t>.’” </a:t>
            </a:r>
            <a:r>
              <a:rPr lang="en-US" sz="3600" dirty="0"/>
              <a:t>(Luke 1:35)</a:t>
            </a:r>
          </a:p>
          <a:p>
            <a:pPr marL="1481138" indent="-571500">
              <a:spcBef>
                <a:spcPts val="1800"/>
              </a:spcBef>
            </a:pPr>
            <a:r>
              <a:rPr lang="en-US" sz="4000" dirty="0"/>
              <a:t>Willing to accept anything God asks of her -  expressing </a:t>
            </a:r>
            <a:r>
              <a:rPr lang="en-US" sz="4000" b="1" dirty="0"/>
              <a:t>total surrender /submission - at His word</a:t>
            </a:r>
            <a:r>
              <a:rPr lang="en-US" sz="4000" dirty="0"/>
              <a:t>! </a:t>
            </a:r>
            <a:r>
              <a:rPr lang="en-US" sz="3600" dirty="0"/>
              <a:t>(note Luke 1:46-55; Matthew 5:5)</a:t>
            </a:r>
          </a:p>
          <a:p>
            <a:pPr marL="1481138" indent="-571500">
              <a:spcBef>
                <a:spcPts val="600"/>
              </a:spcBef>
            </a:pPr>
            <a:r>
              <a:rPr lang="en-US" sz="4000" b="1" dirty="0"/>
              <a:t>Because God said so</a:t>
            </a:r>
            <a:r>
              <a:rPr lang="en-US" sz="4000" dirty="0"/>
              <a:t>! We ought to act </a:t>
            </a:r>
            <a:r>
              <a:rPr lang="en-US" sz="4000" b="1" i="1" dirty="0"/>
              <a:t>“at Your word”</a:t>
            </a:r>
            <a:r>
              <a:rPr lang="en-US" sz="4000" dirty="0"/>
              <a:t> (1 Kings 18:36; Numbers 16:23ff; Luke 5:5)</a:t>
            </a:r>
          </a:p>
          <a:p>
            <a:pPr marL="1481138" indent="-571500">
              <a:spcBef>
                <a:spcPts val="600"/>
              </a:spcBef>
            </a:pPr>
            <a:r>
              <a:rPr lang="en-US" sz="4000" b="1" i="1" dirty="0"/>
              <a:t>“Whatever He says to you, do it!”</a:t>
            </a:r>
            <a:r>
              <a:rPr lang="en-US" sz="4000" dirty="0"/>
              <a:t> (</a:t>
            </a:r>
            <a:r>
              <a:rPr lang="en-US" sz="4000" b="1" dirty="0"/>
              <a:t>John 2:5</a:t>
            </a:r>
            <a:r>
              <a:rPr lang="en-US" sz="4000" dirty="0"/>
              <a:t>)</a:t>
            </a:r>
          </a:p>
        </p:txBody>
      </p:sp>
    </p:spTree>
    <p:extLst>
      <p:ext uri="{BB962C8B-B14F-4D97-AF65-F5344CB8AC3E}">
        <p14:creationId xmlns:p14="http://schemas.microsoft.com/office/powerpoint/2010/main" val="1094587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533" y="40858"/>
            <a:ext cx="10007598" cy="921173"/>
          </a:xfrm>
        </p:spPr>
        <p:txBody>
          <a:bodyPr>
            <a:normAutofit/>
          </a:bodyPr>
          <a:lstStyle/>
          <a:p>
            <a:r>
              <a:rPr lang="en-US" sz="4400" b="1" dirty="0"/>
              <a:t>Mary’s Response Of Faith… </a:t>
            </a:r>
            <a:r>
              <a:rPr lang="en-US" sz="3200" dirty="0"/>
              <a:t>(Luke 1:26-38)</a:t>
            </a:r>
            <a:endParaRPr lang="en-US" sz="2400" dirty="0"/>
          </a:p>
        </p:txBody>
      </p:sp>
      <p:sp>
        <p:nvSpPr>
          <p:cNvPr id="3" name="Content Placeholder 2"/>
          <p:cNvSpPr>
            <a:spLocks noGrp="1"/>
          </p:cNvSpPr>
          <p:nvPr>
            <p:ph idx="1"/>
          </p:nvPr>
        </p:nvSpPr>
        <p:spPr>
          <a:xfrm>
            <a:off x="1134532" y="1360967"/>
            <a:ext cx="10718161" cy="5456175"/>
          </a:xfrm>
        </p:spPr>
        <p:txBody>
          <a:bodyPr>
            <a:noAutofit/>
          </a:bodyPr>
          <a:lstStyle/>
          <a:p>
            <a:pPr marL="604837" indent="-571500">
              <a:spcBef>
                <a:spcPts val="600"/>
              </a:spcBef>
            </a:pPr>
            <a:r>
              <a:rPr lang="en-US" sz="4000" b="1" i="1" dirty="0"/>
              <a:t>“Your will be done”</a:t>
            </a:r>
            <a:r>
              <a:rPr lang="en-US" sz="3600" dirty="0"/>
              <a:t> (Luke 22:42; Acts 21:14; Philippians 2:14; James 1:21)</a:t>
            </a:r>
          </a:p>
          <a:p>
            <a:pPr marL="604837" indent="-571500">
              <a:spcBef>
                <a:spcPts val="600"/>
              </a:spcBef>
            </a:pPr>
            <a:r>
              <a:rPr lang="en-US" sz="4000" b="1" dirty="0"/>
              <a:t>How Paul viewed himself.</a:t>
            </a:r>
            <a:r>
              <a:rPr lang="en-US" sz="3600" dirty="0"/>
              <a:t> (1 Corinthians 3:5; 4:1)</a:t>
            </a:r>
          </a:p>
          <a:p>
            <a:pPr marL="604837" indent="-571500">
              <a:spcBef>
                <a:spcPts val="600"/>
              </a:spcBef>
            </a:pPr>
            <a:r>
              <a:rPr lang="en-US" sz="4000" b="1" i="1" dirty="0"/>
              <a:t>“At Your word”</a:t>
            </a:r>
            <a:r>
              <a:rPr lang="en-US" sz="4000" dirty="0"/>
              <a:t> </a:t>
            </a:r>
            <a:r>
              <a:rPr lang="en-US" sz="3600" dirty="0"/>
              <a:t>- (1 Kings 18:36; Luke 5:5)</a:t>
            </a:r>
          </a:p>
          <a:p>
            <a:pPr marL="604837" indent="-571500">
              <a:spcBef>
                <a:spcPts val="600"/>
              </a:spcBef>
            </a:pPr>
            <a:r>
              <a:rPr lang="en-US" sz="4000" dirty="0"/>
              <a:t>Elizabeth, “</a:t>
            </a:r>
            <a:r>
              <a:rPr lang="en-US" sz="4000" b="1" i="1" dirty="0"/>
              <a:t>filled with the Holy Spirit</a:t>
            </a:r>
            <a:r>
              <a:rPr lang="en-US" sz="4000" dirty="0"/>
              <a:t>” recognized the faith of Mary, saying, “</a:t>
            </a:r>
            <a:r>
              <a:rPr lang="en-US" sz="4000" b="1" i="1" dirty="0"/>
              <a:t>Blessed is she who believed </a:t>
            </a:r>
            <a:r>
              <a:rPr lang="en-US" sz="4000" i="1" dirty="0"/>
              <a:t>that there would be </a:t>
            </a:r>
            <a:r>
              <a:rPr lang="en-US" sz="4000" b="1" i="1" dirty="0"/>
              <a:t>a fulfillment </a:t>
            </a:r>
            <a:r>
              <a:rPr lang="en-US" sz="4000" i="1" dirty="0"/>
              <a:t>of </a:t>
            </a:r>
            <a:r>
              <a:rPr lang="en-US" sz="4000" b="1" i="1" dirty="0"/>
              <a:t>what had been spoken to her by the Lord</a:t>
            </a:r>
            <a:r>
              <a:rPr lang="en-US" sz="4000" dirty="0"/>
              <a:t>”. </a:t>
            </a:r>
            <a:r>
              <a:rPr lang="en-US" sz="3600" dirty="0"/>
              <a:t>(1:41, 45; cf., Acts 27:25)</a:t>
            </a:r>
          </a:p>
        </p:txBody>
      </p:sp>
    </p:spTree>
    <p:extLst>
      <p:ext uri="{BB962C8B-B14F-4D97-AF65-F5344CB8AC3E}">
        <p14:creationId xmlns:p14="http://schemas.microsoft.com/office/powerpoint/2010/main" val="255419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Teal banded presentation (widescreen)</Template>
  <TotalTime>107642</TotalTime>
  <Words>2995</Words>
  <Application>Microsoft Office PowerPoint</Application>
  <PresentationFormat>Widescreen</PresentationFormat>
  <Paragraphs>165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TimesNewRomanPS-ItalicMT</vt:lpstr>
      <vt:lpstr>TimesNewRomanPSMT</vt:lpstr>
      <vt:lpstr>Banded Design Teal 16x9</vt:lpstr>
      <vt:lpstr>The Faith Of Mary</vt:lpstr>
      <vt:lpstr>Historical Context – </vt:lpstr>
      <vt:lpstr>In The Fulness Of Time…</vt:lpstr>
      <vt:lpstr>John’s Responsibilities…</vt:lpstr>
      <vt:lpstr>Jesus’ Birth Foretold… (Luke 1:26-38)</vt:lpstr>
      <vt:lpstr>Jesus’ Birth Foretold… (Luke 1:26-38)</vt:lpstr>
      <vt:lpstr>The Call To Faith… (Luke 1:26-38)</vt:lpstr>
      <vt:lpstr>Mary’s Response Of Faith… (Luke 1:26-38)</vt:lpstr>
      <vt:lpstr>Mary’s Response Of Faith… (Luke 1:26-38)</vt:lpstr>
      <vt:lpstr>Mary’s Expression Of Faith &amp; Praise…  (Luke 1:46-55; cf., 1 Samuel 2:1-10)</vt:lpstr>
      <vt:lpstr>Mary’s Expression Of Faith &amp; Praise…  (Luke 1:46-55; cf., 1 Samuel 2:1-10)</vt:lpstr>
      <vt:lpstr>Mary’s Life Of Faith &amp; Praise…  (Luke 1:46-55; cf., 1 Samuel 2:1-10)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Lesson 3</dc:title>
  <dc:creator>Chris Simmons</dc:creator>
  <cp:keywords/>
  <cp:lastModifiedBy>Chris Simmons</cp:lastModifiedBy>
  <cp:revision>129</cp:revision>
  <cp:lastPrinted>2023-01-15T14:16:54Z</cp:lastPrinted>
  <dcterms:created xsi:type="dcterms:W3CDTF">2016-10-11T00:34:15Z</dcterms:created>
  <dcterms:modified xsi:type="dcterms:W3CDTF">2023-03-29T14:47:55Z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