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719" r:id="rId4"/>
    <p:sldId id="722" r:id="rId5"/>
    <p:sldId id="262" r:id="rId6"/>
    <p:sldId id="721" r:id="rId7"/>
    <p:sldId id="726" r:id="rId8"/>
    <p:sldId id="720" r:id="rId9"/>
    <p:sldId id="725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7956" autoAdjust="0"/>
  </p:normalViewPr>
  <p:slideViewPr>
    <p:cSldViewPr snapToGrid="0">
      <p:cViewPr varScale="1">
        <p:scale>
          <a:sx n="45" d="100"/>
          <a:sy n="45" d="100"/>
        </p:scale>
        <p:origin x="1620" y="60"/>
      </p:cViewPr>
      <p:guideLst/>
    </p:cSldViewPr>
  </p:slideViewPr>
  <p:outlineViewPr>
    <p:cViewPr>
      <p:scale>
        <a:sx n="33" d="100"/>
        <a:sy n="33" d="100"/>
      </p:scale>
      <p:origin x="0" y="-306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8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A7632A-E57E-2E03-F0C1-028A13F465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383" cy="47023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4EDC5-FC06-999B-612E-7BC9B1F1A6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1"/>
            <a:ext cx="3078383" cy="47023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r>
              <a:rPr lang="en-US"/>
              <a:t>1/22/2023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F4281-D54A-1010-29BB-99A9DDD678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244"/>
            <a:ext cx="3078383" cy="47023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r>
              <a:rPr lang="en-US"/>
              <a:t>Principles Of Evangelism - John Ch.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AD22A-6DFC-5EF2-9EE6-3392971FD8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8918244"/>
            <a:ext cx="3078383" cy="47023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F18C0C4-F1C5-46DC-92BB-E6B05AEB7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4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383" cy="47023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1"/>
            <a:ext cx="3078383" cy="470232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r>
              <a:rPr lang="en-US"/>
              <a:t>1/22/2023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8103"/>
            <a:ext cx="5680693" cy="3697217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244"/>
            <a:ext cx="3078383" cy="47023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r>
              <a:rPr lang="en-US"/>
              <a:t>Principles Of Evangelism - John Ch.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8244"/>
            <a:ext cx="3078383" cy="470231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E5FE230-6738-45D4-9B12-0414CAB0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68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What is evangelism? The proclamation of good news. Evangelist? “A messenger of good” news. Ephesians 4:11; 2 Timothy 4:5.</a:t>
            </a:r>
          </a:p>
          <a:p>
            <a:endParaRPr lang="en-US" sz="1300" dirty="0"/>
          </a:p>
          <a:p>
            <a:r>
              <a:rPr lang="en-US" sz="1300" dirty="0"/>
              <a:t>We are responsible for sharing what good news we might have. 2 Kings 7:9</a:t>
            </a:r>
          </a:p>
          <a:p>
            <a:r>
              <a:rPr lang="en-US" sz="1300" dirty="0"/>
              <a:t>The time of Christ was characterized as a time of good news in OT prophets. Isaiah 40:9; 61:1-2.</a:t>
            </a:r>
          </a:p>
          <a:p>
            <a:r>
              <a:rPr lang="en-US" sz="1300" dirty="0"/>
              <a:t>Exemplified in Acts 8:4. Philip preached the “good news” in Acts 8:12 which led to believers being baptized. Hebrews 4:1-2, we must continue to walk in the good news.</a:t>
            </a:r>
          </a:p>
          <a:p>
            <a:endParaRPr lang="en-US" sz="1300" dirty="0"/>
          </a:p>
          <a:p>
            <a:r>
              <a:rPr lang="en-US" sz="1300" dirty="0"/>
              <a:t>John chapter 4 is very early in the ministry of Jesus Christ after He first calls some of His disciples in John 1:35-51, His first miracle in John 2:1-11; His first cleansing of the Temple in John 2:13ff and after Nicodemus came to Him by night in John 3</a:t>
            </a:r>
          </a:p>
          <a:p>
            <a:endParaRPr lang="en-US" sz="1300" dirty="0"/>
          </a:p>
          <a:p>
            <a:r>
              <a:rPr lang="en-US" altLang="en-US" sz="1300" dirty="0"/>
              <a:t>What news prompted Jesus to depart for Galilee through Samaria? </a:t>
            </a:r>
            <a:r>
              <a:rPr lang="en-US" altLang="en-US" sz="1300" dirty="0">
                <a:solidFill>
                  <a:srgbClr val="CCFF33"/>
                </a:solidFill>
              </a:rPr>
              <a:t>John 4:1-2</a:t>
            </a:r>
          </a:p>
          <a:p>
            <a:pPr lvl="1"/>
            <a:r>
              <a:rPr lang="en-US" altLang="en-US" sz="1300" dirty="0"/>
              <a:t>Why would Jesus leave? </a:t>
            </a:r>
            <a:r>
              <a:rPr lang="en-US" altLang="en-US" sz="1300" dirty="0">
                <a:solidFill>
                  <a:srgbClr val="CCFF33"/>
                </a:solidFill>
              </a:rPr>
              <a:t>John 7:1-8 (the Jews were already seeking to kill Him.)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66502-2FB1-2ADB-DB05-DC6F2BCA4B4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29F1B-B0D9-9662-ECFD-94AF30CE45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1974626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history of the Samaritans. </a:t>
            </a:r>
            <a:br>
              <a:rPr lang="en-US" altLang="en-US" dirty="0"/>
            </a:br>
            <a:r>
              <a:rPr lang="en-US" altLang="en-US" dirty="0">
                <a:solidFill>
                  <a:srgbClr val="CCFF33"/>
                </a:solidFill>
              </a:rPr>
              <a:t>2 Kings 17</a:t>
            </a:r>
          </a:p>
          <a:p>
            <a:r>
              <a:rPr lang="en-US" altLang="en-US" dirty="0"/>
              <a:t>Jesus’ history with the Samaritans. </a:t>
            </a:r>
            <a:r>
              <a:rPr lang="en-US" altLang="en-US" dirty="0">
                <a:solidFill>
                  <a:srgbClr val="CCFF33"/>
                </a:solidFill>
              </a:rPr>
              <a:t>John 4:39-40; Luke 9:51ff; 10:33ff; 17:16; </a:t>
            </a:r>
          </a:p>
          <a:p>
            <a:endParaRPr lang="en-US" dirty="0"/>
          </a:p>
          <a:p>
            <a:pPr algn="l"/>
            <a:r>
              <a:rPr lang="en-US" sz="1400" dirty="0">
                <a:latin typeface="TimesNewRomanPSMT"/>
              </a:rPr>
              <a:t>Genesis records that Jacob bought a piece of ground in this vicinity (33:19) and gave a parcel to Joseph (48:22).</a:t>
            </a:r>
          </a:p>
          <a:p>
            <a:pPr algn="l"/>
            <a:endParaRPr lang="en-US" dirty="0"/>
          </a:p>
          <a:p>
            <a:r>
              <a:rPr lang="en-US" dirty="0"/>
              <a:t>Jesus’ humanity. He was hungry and thirsty (Matthew 21:18; John 19:28); He got tired and slept (Matthew 8:24); He grieved and wept. (John 11:35)</a:t>
            </a:r>
          </a:p>
          <a:p>
            <a:endParaRPr lang="en-US" dirty="0"/>
          </a:p>
          <a:p>
            <a:r>
              <a:rPr lang="en-US" dirty="0"/>
              <a:t>Our common human needs may offer us opportunities to evangelize as we relate to others and their needs.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FDD2A-BE07-B307-B1FD-2821C4E5E87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0104B-54E1-5972-CD91-77F131138D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1412705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848">
              <a:defRPr/>
            </a:pPr>
            <a:r>
              <a:rPr lang="en-US" altLang="en-US" dirty="0"/>
              <a:t>Jesus’ disciples are later surprised. (vs. 27)</a:t>
            </a:r>
          </a:p>
          <a:p>
            <a:pPr defTabSz="928848">
              <a:defRPr/>
            </a:pPr>
            <a:r>
              <a:rPr lang="en-US" altLang="en-US" dirty="0"/>
              <a:t>Modern city of Askar, near the field Jacob bought and gave to his son Joseph (Genesis 33:19; 48:22)</a:t>
            </a:r>
          </a:p>
          <a:p>
            <a:r>
              <a:rPr lang="en-US" altLang="en-US" dirty="0"/>
              <a:t>The history of the Samaritans. </a:t>
            </a:r>
            <a:br>
              <a:rPr lang="en-US" altLang="en-US" dirty="0"/>
            </a:br>
            <a:r>
              <a:rPr lang="en-US" altLang="en-US" dirty="0">
                <a:solidFill>
                  <a:srgbClr val="CCFF33"/>
                </a:solidFill>
              </a:rPr>
              <a:t>2 Kings 17</a:t>
            </a:r>
          </a:p>
          <a:p>
            <a:r>
              <a:rPr lang="en-US" altLang="en-US" dirty="0"/>
              <a:t>Jesus’ history with the Samaritans. </a:t>
            </a:r>
            <a:r>
              <a:rPr lang="en-US" altLang="en-US" dirty="0">
                <a:solidFill>
                  <a:srgbClr val="CCFF33"/>
                </a:solidFill>
              </a:rPr>
              <a:t>John 4:39-40; Luke 9:51ff; 10:33ff; 17:16; </a:t>
            </a:r>
          </a:p>
          <a:p>
            <a:endParaRPr lang="en-US" dirty="0"/>
          </a:p>
          <a:p>
            <a:r>
              <a:rPr lang="en-US" dirty="0"/>
              <a:t>Jesus’ humanity. He was hungry and thirsty (Matthew 21:18; John 19:28); He got tired and slept (Matthew 8:24); He grieved and wept. (John 11:35)</a:t>
            </a:r>
          </a:p>
          <a:p>
            <a:endParaRPr lang="en-US" dirty="0"/>
          </a:p>
          <a:p>
            <a:r>
              <a:rPr lang="en-US" dirty="0"/>
              <a:t>Our common human needs may offer us opportunities to evangelize as we relate to others and their needs.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DE247-30D9-C7E6-03FC-7572EA2BB7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89B0F-4A1F-7478-6F30-11FD1099B6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239850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300" dirty="0"/>
              <a:t>not just “good candidates” </a:t>
            </a:r>
          </a:p>
          <a:p>
            <a:r>
              <a:rPr lang="en-US" sz="1300" dirty="0"/>
              <a:t>God wants man to carry His word to other men!</a:t>
            </a:r>
          </a:p>
          <a:p>
            <a:r>
              <a:rPr lang="en-US" altLang="en-US" sz="1300" dirty="0"/>
              <a:t>Acts 10:5-6, 20-21, 33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en-US" altLang="en-US" sz="1300" b="1" dirty="0"/>
              <a:t>Evangelism requires teaching &amp; answering questions</a:t>
            </a:r>
          </a:p>
          <a:p>
            <a:pPr marL="0" indent="0">
              <a:buNone/>
            </a:pPr>
            <a:r>
              <a:rPr lang="en-US" altLang="en-US" sz="1300" b="1" i="1" dirty="0"/>
              <a:t>“If you knew the gift of God …”; “If you knew who it is”</a:t>
            </a:r>
            <a:r>
              <a:rPr lang="en-US" altLang="en-US" sz="1300" dirty="0"/>
              <a:t> who is speaking to you. (vs. 19, 29)</a:t>
            </a:r>
          </a:p>
          <a:p>
            <a:pPr marL="0" indent="0">
              <a:buNone/>
            </a:pPr>
            <a:r>
              <a:rPr lang="en-US" altLang="en-US" sz="1300" dirty="0"/>
              <a:t>“</a:t>
            </a:r>
            <a:r>
              <a:rPr lang="en-US" altLang="en-US" sz="1300" b="1" dirty="0"/>
              <a:t>But I don’t know enough to</a:t>
            </a:r>
            <a:r>
              <a:rPr lang="en-US" altLang="en-US" sz="1300" dirty="0"/>
              <a:t>…” How much did this woman know before she told others? (vs. 28-29)</a:t>
            </a:r>
          </a:p>
          <a:p>
            <a:pPr marL="0" indent="0">
              <a:buNone/>
            </a:pPr>
            <a:r>
              <a:rPr lang="en-US" altLang="en-US" sz="1300" dirty="0"/>
              <a:t>Need patience in teaching. (vs. 15)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A4418-4628-66CA-9CE9-8E59FE9333B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182E1-88B3-7324-A96F-007F21A7E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320185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2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news is for those who realize they need saving.</a:t>
            </a:r>
          </a:p>
          <a:p>
            <a:pPr defTabSz="928848">
              <a:defRPr/>
            </a:pPr>
            <a:r>
              <a:rPr lang="en-US" altLang="en-US" dirty="0"/>
              <a:t>Evangelism is about convicting people of their sin and helping them to realize their need for salvation. (vs. 16-18, 29)</a:t>
            </a:r>
            <a:endParaRPr lang="en-US" altLang="en-US" sz="11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777AE-15F1-C5FD-9E02-F0D0863A2E2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BDEB3-DB74-1FEC-4AC0-9A526E44F8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6935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848"/>
            <a:r>
              <a:rPr lang="en-US" altLang="en-US" dirty="0"/>
              <a:t>Need to see meeting our true spiritual needs as “great”! (Mark 5:19-20)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F2CC0-BC13-C6B3-F765-6FB4A965FC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5D292-56DF-98DA-5DFF-0938B444B5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1870065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“Distractions” in Luke 10:40, the Greek word means to be drawn in different ways at the same time, hence to be distracted with cares and responsibilities.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FE230-6738-45D4-9B12-0414CAB0ED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78E5C-0B3B-0B31-67B3-67CFFC791A2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1/22/2023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C75A7-84FF-F879-B6BB-B3D67FCDB8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Principles Of Evangelism - John Ch. 4</a:t>
            </a:r>
          </a:p>
        </p:txBody>
      </p:sp>
    </p:spTree>
    <p:extLst>
      <p:ext uri="{BB962C8B-B14F-4D97-AF65-F5344CB8AC3E}">
        <p14:creationId xmlns:p14="http://schemas.microsoft.com/office/powerpoint/2010/main" val="314242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67B6A-3530-46A8-ACC5-6EE94BE924DD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>
              <a:defRPr/>
            </a:pPr>
            <a:fld id="{455B12C3-445D-4361-AA4E-42B8D0CD07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4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AF645-1867-479A-A981-A67BCADB5162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fld id="{6276E48E-5E49-48F1-B5E5-3D5F190CB5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1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B3AFE-6349-4372-8EB4-094AE02F934A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fld id="{64CD605D-8799-4E63-B21D-6E914A47E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1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A63061-868D-40E2-9704-6C9E0E20353D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8C96BEAA-AC08-4587-9A57-3F0D2B83F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6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591392-FC8D-42C1-B0D3-5B0EAAE657B2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5D8EFF0F-8274-4A8B-BCE2-EFD30C318E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6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46FF1-845E-4AAA-889C-18C86BF62C3D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53D20-C5FB-4B7C-B5E1-2D1DA26171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44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60BDA-CC75-4CDB-820E-76872FE87E61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3F053-E9A5-4BC4-967D-6704B55521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5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ECDA69-42AD-4CEF-955D-8AAFA70E965C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32F02-69DB-458D-B2E7-77CECBAB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5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fld id="{7DEACC26-F8FC-408F-91A7-6C936EA274D7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06F610DD-ACEE-4ABC-B749-E8D8287640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B9B12-BCA1-4ABC-9C9F-2B8A24E372CD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C64C1-CB34-4B67-8826-C259BAE2E8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9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F94C7-F15F-421E-BC03-ED2A44AAB1CB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pPr>
              <a:defRPr/>
            </a:pPr>
            <a:fld id="{42F4827C-CFFD-49D5-9D5C-DD535C5DDB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7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743C5-63ED-47DC-B28A-42EF6440F3DE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0BFF7-8AF6-4CEB-BBB7-1FDE79360B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3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39755-B0EC-432A-BA13-4D0C99CFA6E2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C516E-12BB-4B62-B4AF-EE33FDDDFD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0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26E5D-EB17-4F10-8AA8-6852E04E5350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94F1-F6AD-48B5-B372-0519CC634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7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83D9B-A07D-435A-BA53-5FDD4B1C03EE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700EA-EB50-4632-8FC2-C7FA91031D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4AD41-30C0-4B40-8EBE-58610F9B0222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8DB54-2D15-4B37-AC16-B604AEE8DA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6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7B3C8-5580-4705-9966-995EC02F756E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B0664-DC8E-4EE7-82AC-983E4C3859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63E656-DFA3-4591-8DB9-A18868065A50}" type="datetimeFigureOut">
              <a:rPr lang="en-US" smtClean="0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BF94E6-BEAE-403E-8AD9-1F7013833B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35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B5F4A5F-37B6-4C15-BE40-615CB2B100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98765" y="3258184"/>
            <a:ext cx="7716982" cy="757130"/>
          </a:xfrm>
        </p:spPr>
        <p:txBody>
          <a:bodyPr wrap="square">
            <a:spAutoFit/>
          </a:bodyPr>
          <a:lstStyle/>
          <a:p>
            <a:r>
              <a:rPr lang="en-US" altLang="en-US" sz="4800" dirty="0"/>
              <a:t>Principles of Evangelism</a:t>
            </a:r>
            <a:endParaRPr lang="en-US" altLang="en-US" sz="60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12154FE5-8277-0470-0EF5-074B68860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John Chapter 4 - </a:t>
            </a:r>
            <a:br>
              <a:rPr lang="en-US" sz="3200" dirty="0"/>
            </a:br>
            <a:r>
              <a:rPr lang="en-US" sz="3200" dirty="0"/>
              <a:t>Jesus &amp; The Samaritan Woman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B3499D9-4B66-46AA-9FEA-4F6C668A8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7846" y="748254"/>
            <a:ext cx="5346038" cy="1089529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Jesus comes to Sychar in Samaria</a:t>
            </a:r>
          </a:p>
        </p:txBody>
      </p:sp>
      <p:sp>
        <p:nvSpPr>
          <p:cNvPr id="23556" name="TextBox 3">
            <a:extLst>
              <a:ext uri="{FF2B5EF4-FFF2-40B4-BE49-F238E27FC236}">
                <a16:creationId xmlns:a16="http://schemas.microsoft.com/office/drawing/2014/main" id="{2F5BCE92-A2FD-40B3-8BC5-F614EC3CA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6" y="815974"/>
            <a:ext cx="1452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John 4:1-9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BA2B24-1A32-67CB-1835-093988565E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95" t="25811" r="33769" b="28386"/>
          <a:stretch/>
        </p:blipFill>
        <p:spPr>
          <a:xfrm>
            <a:off x="-49778" y="0"/>
            <a:ext cx="4607624" cy="69129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37A7B12-0D16-AC09-E557-63E75809C50E}"/>
              </a:ext>
            </a:extLst>
          </p:cNvPr>
          <p:cNvSpPr/>
          <p:nvPr/>
        </p:nvSpPr>
        <p:spPr>
          <a:xfrm>
            <a:off x="2301224" y="3628172"/>
            <a:ext cx="1057032" cy="74614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AF497E-CAD6-9B9B-D5F9-7D8EF4FAC22B}"/>
              </a:ext>
            </a:extLst>
          </p:cNvPr>
          <p:cNvSpPr/>
          <p:nvPr/>
        </p:nvSpPr>
        <p:spPr>
          <a:xfrm>
            <a:off x="2336800" y="1463040"/>
            <a:ext cx="1997755" cy="4409440"/>
          </a:xfrm>
          <a:custGeom>
            <a:avLst/>
            <a:gdLst>
              <a:gd name="connsiteX0" fmla="*/ 0 w 1997755"/>
              <a:gd name="connsiteY0" fmla="*/ 4409440 h 4409440"/>
              <a:gd name="connsiteX1" fmla="*/ 1889760 w 1997755"/>
              <a:gd name="connsiteY1" fmla="*/ 3251200 h 4409440"/>
              <a:gd name="connsiteX2" fmla="*/ 1666240 w 1997755"/>
              <a:gd name="connsiteY2" fmla="*/ 1016000 h 4409440"/>
              <a:gd name="connsiteX3" fmla="*/ 833120 w 1997755"/>
              <a:gd name="connsiteY3" fmla="*/ 0 h 440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7755" h="4409440">
                <a:moveTo>
                  <a:pt x="0" y="4409440"/>
                </a:moveTo>
                <a:cubicBezTo>
                  <a:pt x="806026" y="4113106"/>
                  <a:pt x="1612053" y="3816773"/>
                  <a:pt x="1889760" y="3251200"/>
                </a:cubicBezTo>
                <a:cubicBezTo>
                  <a:pt x="2167467" y="2685627"/>
                  <a:pt x="1842347" y="1557867"/>
                  <a:pt x="1666240" y="1016000"/>
                </a:cubicBezTo>
                <a:cubicBezTo>
                  <a:pt x="1490133" y="474133"/>
                  <a:pt x="1161626" y="237066"/>
                  <a:pt x="833120" y="0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E1C125D5-A417-06BF-1480-818383D7B745}"/>
              </a:ext>
            </a:extLst>
          </p:cNvPr>
          <p:cNvSpPr/>
          <p:nvPr/>
        </p:nvSpPr>
        <p:spPr>
          <a:xfrm>
            <a:off x="5624955" y="2159549"/>
            <a:ext cx="4976831" cy="210850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410"/>
              <a:gd name="adj6" fmla="val -27521"/>
            </a:avLst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Pious Jews would normally go out of their way to avoid passing through Samaria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B3499D9-4B66-46AA-9FEA-4F6C668A8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084" y="997553"/>
            <a:ext cx="9194800" cy="590931"/>
          </a:xfrm>
        </p:spPr>
        <p:txBody>
          <a:bodyPr>
            <a:spAutoFit/>
          </a:bodyPr>
          <a:lstStyle/>
          <a:p>
            <a:r>
              <a:rPr lang="en-US" altLang="en-US" b="1" dirty="0"/>
              <a:t>Jesus comes to Sychar in Samaria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FA698889-EBAC-44FF-BF82-10EC6B1584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6080" y="2050026"/>
            <a:ext cx="11471623" cy="5293757"/>
          </a:xfrm>
        </p:spPr>
        <p:txBody>
          <a:bodyPr wrap="square">
            <a:spAutoFit/>
          </a:bodyPr>
          <a:lstStyle/>
          <a:p>
            <a:r>
              <a:rPr lang="en-US" altLang="en-US" sz="3200" dirty="0"/>
              <a:t>History of the Samaritans. (2 Kings 17; cf., Ezra 4:3-6; vs. 9)</a:t>
            </a:r>
          </a:p>
          <a:p>
            <a:r>
              <a:rPr lang="en-US" altLang="en-US" sz="3200" dirty="0"/>
              <a:t>Goes to Jacob’s well </a:t>
            </a:r>
            <a:r>
              <a:rPr lang="en-US" altLang="en-US" sz="3200" b="1" i="1" dirty="0"/>
              <a:t>“wearied from His journey”</a:t>
            </a:r>
            <a:r>
              <a:rPr lang="en-US" altLang="en-US" sz="3200" dirty="0"/>
              <a:t> – the 6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hour. (Matthew 8:24; 21:18)</a:t>
            </a:r>
          </a:p>
          <a:p>
            <a:r>
              <a:rPr lang="en-US" altLang="en-US" sz="3200" dirty="0"/>
              <a:t>A woman of Samaria comes to draw water … rare that a Jewish man would converse with a woman… (John 4:9)</a:t>
            </a:r>
          </a:p>
          <a:p>
            <a:r>
              <a:rPr lang="en-US" altLang="en-US" sz="3200" dirty="0"/>
              <a:t>Jesus asks for a drink from this woman. (vs. 7)</a:t>
            </a:r>
          </a:p>
          <a:p>
            <a:r>
              <a:rPr lang="en-US" altLang="en-US" sz="3200" b="1" dirty="0"/>
              <a:t>What does this opportunity </a:t>
            </a:r>
            <a:r>
              <a:rPr lang="en-US" altLang="en-US" sz="3200" dirty="0"/>
              <a:t>represent to Jesus? (vs. 31-34; Zechariah 4:10; Colossians 4:5)</a:t>
            </a:r>
          </a:p>
          <a:p>
            <a:r>
              <a:rPr lang="en-US" altLang="en-US" sz="3200" dirty="0"/>
              <a:t>Jesus has some “good news” for this woman. </a:t>
            </a:r>
          </a:p>
        </p:txBody>
      </p:sp>
      <p:sp>
        <p:nvSpPr>
          <p:cNvPr id="23556" name="TextBox 3">
            <a:extLst>
              <a:ext uri="{FF2B5EF4-FFF2-40B4-BE49-F238E27FC236}">
                <a16:creationId xmlns:a16="http://schemas.microsoft.com/office/drawing/2014/main" id="{2F5BCE92-A2FD-40B3-8BC5-F614EC3CA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6" y="815974"/>
            <a:ext cx="1452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John 4:1-9</a:t>
            </a:r>
          </a:p>
        </p:txBody>
      </p:sp>
    </p:spTree>
    <p:extLst>
      <p:ext uri="{BB962C8B-B14F-4D97-AF65-F5344CB8AC3E}">
        <p14:creationId xmlns:p14="http://schemas.microsoft.com/office/powerpoint/2010/main" val="132790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#1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0045" y="2336800"/>
            <a:ext cx="11263484" cy="418883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400" b="1" dirty="0"/>
              <a:t>To evangelize, God needs man to carry His word to receptive hearts. </a:t>
            </a:r>
          </a:p>
          <a:p>
            <a:r>
              <a:rPr lang="en-US" altLang="en-US" sz="3600" dirty="0"/>
              <a:t>Though the power is in God’s word, we must “</a:t>
            </a:r>
            <a:r>
              <a:rPr lang="en-US" altLang="en-US" sz="3600" b="1" i="1" dirty="0"/>
              <a:t>go</a:t>
            </a:r>
            <a:r>
              <a:rPr lang="en-US" altLang="en-US" sz="3600" dirty="0"/>
              <a:t>” (Mark 16:15; 5:19; Luke 9:60) to those who need the good news… (Acts 10; Romans 10:12-17)</a:t>
            </a:r>
          </a:p>
          <a:p>
            <a:r>
              <a:rPr lang="en-US" altLang="en-US" sz="3600" dirty="0"/>
              <a:t>We must teach and answer questions. (vs. 19, 28-29)</a:t>
            </a:r>
          </a:p>
          <a:p>
            <a:r>
              <a:rPr lang="en-US" altLang="en-US" sz="3600" b="1" dirty="0"/>
              <a:t>More work than laborers</a:t>
            </a:r>
            <a:r>
              <a:rPr lang="en-US" altLang="en-US" sz="3600" dirty="0"/>
              <a:t>. (Luke 10:2; Eph. 4:11-16)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2AAE94E8-4B5A-DAF1-2FF9-56FADD8E7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6" y="815974"/>
            <a:ext cx="1452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John 4:1-9</a:t>
            </a:r>
          </a:p>
        </p:txBody>
      </p:sp>
    </p:spTree>
    <p:extLst>
      <p:ext uri="{BB962C8B-B14F-4D97-AF65-F5344CB8AC3E}">
        <p14:creationId xmlns:p14="http://schemas.microsoft.com/office/powerpoint/2010/main" val="193863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#2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0045" y="2322051"/>
            <a:ext cx="10911910" cy="4465838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400" dirty="0"/>
              <a:t>Evangelism is about </a:t>
            </a:r>
            <a:r>
              <a:rPr lang="en-US" altLang="en-US" sz="4400" b="1" dirty="0"/>
              <a:t>making the most of open doors</a:t>
            </a:r>
            <a:r>
              <a:rPr lang="en-US" altLang="en-US" sz="4400" dirty="0"/>
              <a:t>, no matter how unlikely the opportunity may seem. (Colossians 4:2-6) </a:t>
            </a:r>
            <a:endParaRPr lang="en-US" altLang="en-US" sz="4000" dirty="0"/>
          </a:p>
          <a:p>
            <a:r>
              <a:rPr lang="en-US" altLang="en-US" sz="3900" dirty="0"/>
              <a:t>We need to “</a:t>
            </a:r>
            <a:r>
              <a:rPr lang="en-US" altLang="en-US" sz="3900" b="1" i="1" dirty="0"/>
              <a:t>lift up our eyes</a:t>
            </a:r>
            <a:r>
              <a:rPr lang="en-US" altLang="en-US" sz="3900" dirty="0"/>
              <a:t>” (vs. 35)</a:t>
            </a:r>
          </a:p>
          <a:p>
            <a:r>
              <a:rPr lang="en-US" altLang="en-US" sz="3900" b="1" i="1" dirty="0"/>
              <a:t>“Do you see this woman?”</a:t>
            </a:r>
            <a:r>
              <a:rPr lang="en-US" altLang="en-US" sz="3900" dirty="0"/>
              <a:t> (Luke 7:44)</a:t>
            </a:r>
          </a:p>
          <a:p>
            <a:r>
              <a:rPr lang="en-US" altLang="en-US" sz="3900" dirty="0"/>
              <a:t>Note who or what the “</a:t>
            </a:r>
            <a:r>
              <a:rPr lang="en-US" altLang="en-US" sz="3900" b="1" i="1" dirty="0"/>
              <a:t>door</a:t>
            </a:r>
            <a:r>
              <a:rPr lang="en-US" altLang="en-US" sz="3900" dirty="0"/>
              <a:t>” is for in vs. 3… “</a:t>
            </a:r>
            <a:r>
              <a:rPr lang="en-US" altLang="en-US" sz="3900" b="1" i="1" dirty="0"/>
              <a:t>the word</a:t>
            </a:r>
            <a:r>
              <a:rPr lang="en-US" altLang="en-US" sz="3900" dirty="0"/>
              <a:t>” which</a:t>
            </a:r>
            <a:r>
              <a:rPr lang="en-US" altLang="en-US" sz="3900" b="1" dirty="0"/>
              <a:t> we must speak</a:t>
            </a:r>
            <a:r>
              <a:rPr lang="en-US" altLang="en-US" sz="3900" dirty="0"/>
              <a:t>!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2CE42A0F-AFD7-6C43-357A-80E4C49BF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6" y="815974"/>
            <a:ext cx="1452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John 4:7ff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#3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5690" y="2336800"/>
            <a:ext cx="11646309" cy="3672800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800" b="1" dirty="0"/>
              <a:t>Evangelism must be viewed as something that actually sustains us.</a:t>
            </a:r>
          </a:p>
          <a:p>
            <a:r>
              <a:rPr lang="en-US" altLang="en-US" sz="3600" dirty="0"/>
              <a:t>How Paul view evangelism… Romans 1:14-16; </a:t>
            </a:r>
            <a:r>
              <a:rPr lang="en-US" altLang="en-US" sz="3600" b="1" dirty="0"/>
              <a:t>not just a duty</a:t>
            </a:r>
            <a:r>
              <a:rPr lang="en-US" altLang="en-US" sz="3600" dirty="0"/>
              <a:t>, but something he was “</a:t>
            </a:r>
            <a:r>
              <a:rPr lang="en-US" altLang="en-US" sz="3600" b="1" i="1" dirty="0"/>
              <a:t>eager</a:t>
            </a:r>
            <a:r>
              <a:rPr lang="en-US" altLang="en-US" sz="3600" dirty="0"/>
              <a:t>” and </a:t>
            </a:r>
            <a:r>
              <a:rPr lang="en-US" altLang="en-US" sz="3600" b="1" i="1" dirty="0"/>
              <a:t>“not ashamed”</a:t>
            </a:r>
            <a:r>
              <a:rPr lang="en-US" altLang="en-US" sz="3600" dirty="0"/>
              <a:t> to do.</a:t>
            </a:r>
          </a:p>
          <a:p>
            <a:r>
              <a:rPr lang="en-US" altLang="en-US" sz="3600" dirty="0"/>
              <a:t>It is the will of God we do so! (Mark 16:15; 2 Tim. 2:2)</a:t>
            </a:r>
            <a:endParaRPr lang="en-US" altLang="en-US" sz="3200" dirty="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0BB54D5-2625-ADC1-7CCD-4DDA8FCC5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6" y="815974"/>
            <a:ext cx="14525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John 4:34</a:t>
            </a:r>
          </a:p>
        </p:txBody>
      </p:sp>
    </p:spTree>
    <p:extLst>
      <p:ext uri="{BB962C8B-B14F-4D97-AF65-F5344CB8AC3E}">
        <p14:creationId xmlns:p14="http://schemas.microsoft.com/office/powerpoint/2010/main" val="13085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 4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4042" y="2012336"/>
            <a:ext cx="11143916" cy="5535874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800" b="1" dirty="0"/>
              <a:t>Evangelism requires conviction of sin and the need for salvation</a:t>
            </a:r>
            <a:r>
              <a:rPr lang="en-US" altLang="en-US" sz="4800" dirty="0"/>
              <a:t>. </a:t>
            </a:r>
          </a:p>
          <a:p>
            <a:r>
              <a:rPr lang="en-US" altLang="en-US" sz="3600" dirty="0"/>
              <a:t>Peter evangelized on the day of Pentecost, only after convicting them of their sin. (Acts 2:22-36)</a:t>
            </a:r>
          </a:p>
          <a:p>
            <a:r>
              <a:rPr lang="en-US" altLang="en-US" sz="3600" dirty="0"/>
              <a:t>Paul preached sanctification and justification to the Corinthians after convicting them of their sin. </a:t>
            </a:r>
            <a:br>
              <a:rPr lang="en-US" altLang="en-US" sz="3600" dirty="0"/>
            </a:br>
            <a:r>
              <a:rPr lang="en-US" altLang="en-US" sz="3600" dirty="0"/>
              <a:t>(1 Corinthians 6:9-11) </a:t>
            </a:r>
          </a:p>
          <a:p>
            <a:r>
              <a:rPr lang="en-US" altLang="en-US" sz="3600" dirty="0"/>
              <a:t>How do we do that? (Ephesians 4:14; Luke 10:41-42) </a:t>
            </a:r>
            <a:endParaRPr lang="en-US" altLang="en-US" sz="48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E651AFC-F463-4CC4-5CE1-104F4C504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9278" y="816769"/>
            <a:ext cx="1425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2" algn="ctr" eaLnBrk="1" hangingPunct="1"/>
            <a:r>
              <a:rPr lang="en-US" altLang="en-US" sz="2800" dirty="0"/>
              <a:t>John 4:16-19</a:t>
            </a:r>
          </a:p>
        </p:txBody>
      </p:sp>
    </p:spTree>
    <p:extLst>
      <p:ext uri="{BB962C8B-B14F-4D97-AF65-F5344CB8AC3E}">
        <p14:creationId xmlns:p14="http://schemas.microsoft.com/office/powerpoint/2010/main" val="41654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 5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0322" y="2336800"/>
            <a:ext cx="10911910" cy="413343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000" b="1" dirty="0"/>
              <a:t>Evangelism is about turning the fleshly into the spiritual </a:t>
            </a:r>
            <a:r>
              <a:rPr lang="en-US" altLang="en-US" sz="4000" dirty="0"/>
              <a:t>and </a:t>
            </a:r>
            <a:r>
              <a:rPr lang="en-US" altLang="en-US" sz="4000" b="1" dirty="0"/>
              <a:t>getting others concerned about their spiritual wellbeing</a:t>
            </a:r>
            <a:r>
              <a:rPr lang="en-US" altLang="en-US" sz="4000" dirty="0"/>
              <a:t>. (3 John 2)</a:t>
            </a:r>
          </a:p>
          <a:p>
            <a:r>
              <a:rPr lang="en-US" altLang="en-US" sz="3600" b="1" dirty="0"/>
              <a:t>What do you want? </a:t>
            </a:r>
            <a:r>
              <a:rPr lang="en-US" altLang="en-US" sz="3600" dirty="0"/>
              <a:t>(Mark 10; John 6:26-27)</a:t>
            </a:r>
          </a:p>
          <a:p>
            <a:r>
              <a:rPr lang="en-US" altLang="en-US" sz="3600" b="1" dirty="0"/>
              <a:t>Where is our focus</a:t>
            </a:r>
            <a:r>
              <a:rPr lang="en-US" altLang="en-US" sz="3600" dirty="0"/>
              <a:t>? (Colossians 3:1-2)</a:t>
            </a:r>
          </a:p>
          <a:p>
            <a:r>
              <a:rPr lang="en-US" altLang="en-US" sz="3600" b="1" dirty="0"/>
              <a:t>Must avoid being distracted</a:t>
            </a:r>
            <a:r>
              <a:rPr lang="en-US" altLang="en-US" sz="3600" dirty="0"/>
              <a:t>. (Mark 4:18-19; </a:t>
            </a:r>
            <a:br>
              <a:rPr lang="en-US" altLang="en-US" sz="3600" dirty="0"/>
            </a:br>
            <a:r>
              <a:rPr lang="en-US" altLang="en-US" sz="3600" dirty="0"/>
              <a:t>Luke 10:40-42)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903086-5C4C-AF6B-A74F-342472B89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9278" y="816769"/>
            <a:ext cx="1425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2" algn="ctr" eaLnBrk="1" hangingPunct="1"/>
            <a:r>
              <a:rPr lang="en-US" altLang="en-US" sz="2800" dirty="0"/>
              <a:t>John 4:10-14</a:t>
            </a:r>
          </a:p>
        </p:txBody>
      </p:sp>
    </p:spTree>
    <p:extLst>
      <p:ext uri="{BB962C8B-B14F-4D97-AF65-F5344CB8AC3E}">
        <p14:creationId xmlns:p14="http://schemas.microsoft.com/office/powerpoint/2010/main" val="250821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4CEC3-E1A9-4670-8E33-005BFCDE1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0322" y="873582"/>
            <a:ext cx="8802892" cy="840230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/>
              <a:t>Principle #6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F0A44D4-09D5-4331-B55C-E0C40A636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271" y="2336800"/>
            <a:ext cx="11812582" cy="310136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en-US" sz="4400" b="1" dirty="0"/>
              <a:t>Evangelism is understanding the impact of sharing the good news with just one soul.</a:t>
            </a:r>
          </a:p>
          <a:p>
            <a:r>
              <a:rPr lang="en-US" altLang="en-US" sz="4000" dirty="0"/>
              <a:t>The “butterfly effect”. One conversation can lead to so many others. (vs. 39-42; John 2:41, 45; 2 Timothy 2:2)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EF7E71B-4185-237A-0A2E-4806511CC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9278" y="816769"/>
            <a:ext cx="1425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2" algn="ctr" eaLnBrk="1" hangingPunct="1"/>
            <a:r>
              <a:rPr lang="en-US" altLang="en-US" sz="2800" dirty="0"/>
              <a:t>John 4:28-30</a:t>
            </a:r>
          </a:p>
        </p:txBody>
      </p:sp>
    </p:spTree>
    <p:extLst>
      <p:ext uri="{BB962C8B-B14F-4D97-AF65-F5344CB8AC3E}">
        <p14:creationId xmlns:p14="http://schemas.microsoft.com/office/powerpoint/2010/main" val="12231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6910</TotalTime>
  <Words>1226</Words>
  <Application>Microsoft Office PowerPoint</Application>
  <PresentationFormat>Widescreen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TimesNewRomanPSMT</vt:lpstr>
      <vt:lpstr>Trebuchet MS</vt:lpstr>
      <vt:lpstr>Berlin</vt:lpstr>
      <vt:lpstr>Principles of Evangelism</vt:lpstr>
      <vt:lpstr>Jesus comes to Sychar in Samaria</vt:lpstr>
      <vt:lpstr>Jesus comes to Sychar in Samaria</vt:lpstr>
      <vt:lpstr>Principle #1</vt:lpstr>
      <vt:lpstr>Principle #2</vt:lpstr>
      <vt:lpstr>Principle #3</vt:lpstr>
      <vt:lpstr>Principle # 4</vt:lpstr>
      <vt:lpstr>Principle # 5</vt:lpstr>
      <vt:lpstr>Principle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 Lesson 5 – From Judea to Galilee</dc:title>
  <dc:creator>Chris Simmons</dc:creator>
  <cp:lastModifiedBy>Chris Simmons</cp:lastModifiedBy>
  <cp:revision>32</cp:revision>
  <cp:lastPrinted>2023-01-22T14:04:32Z</cp:lastPrinted>
  <dcterms:created xsi:type="dcterms:W3CDTF">2017-06-12T18:49:34Z</dcterms:created>
  <dcterms:modified xsi:type="dcterms:W3CDTF">2023-03-29T15:17:19Z</dcterms:modified>
</cp:coreProperties>
</file>