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13"/>
  </p:notesMasterIdLst>
  <p:handoutMasterIdLst>
    <p:handoutMasterId r:id="rId14"/>
  </p:handoutMasterIdLst>
  <p:sldIdLst>
    <p:sldId id="261" r:id="rId5"/>
    <p:sldId id="273" r:id="rId6"/>
    <p:sldId id="314" r:id="rId7"/>
    <p:sldId id="315" r:id="rId8"/>
    <p:sldId id="316" r:id="rId9"/>
    <p:sldId id="317" r:id="rId10"/>
    <p:sldId id="318" r:id="rId11"/>
    <p:sldId id="319" r:id="rId1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97" autoAdjust="0"/>
  </p:normalViewPr>
  <p:slideViewPr>
    <p:cSldViewPr>
      <p:cViewPr varScale="1">
        <p:scale>
          <a:sx n="69" d="100"/>
          <a:sy n="69" d="100"/>
        </p:scale>
        <p:origin x="6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>
                <a:latin typeface="Tw Cen MT" panose="020B0602020104020603" pitchFamily="34" charset="0"/>
              </a:rPr>
              <a:t>1/29/2023 am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>
                <a:latin typeface="Tw Cen MT" panose="020B0602020104020603" pitchFamily="34" charset="0"/>
              </a:rPr>
              <a:t>Reasons For Serving God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r>
              <a:rPr lang="en-US" noProof="0"/>
              <a:t>1/29/2023 am</a:t>
            </a:r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r>
              <a:rPr lang="en-US" noProof="0"/>
              <a:t>Reasons For Serving God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 between Jacob and Esau - focus on the temporal vs. eternal. </a:t>
            </a:r>
          </a:p>
          <a:p>
            <a:r>
              <a:rPr lang="en-US" dirty="0"/>
              <a:t>Job was accused of serving God because of the temporal blessings.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9A446-A509-77B9-5685-F6CDCE6977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noProof="0"/>
              <a:t>1/29/2023 am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790EB-BA5F-8D87-1851-CB88DCF933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noProof="0"/>
              <a:t>Reasons For Serving God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 between Jacob and Esau - focus on the temporal vs. eternal. </a:t>
            </a:r>
          </a:p>
          <a:p>
            <a:r>
              <a:rPr lang="en-US" dirty="0"/>
              <a:t>Job was accused of serving God because of the temporal blessings.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41305-B4C7-7D68-33D1-ED656852AB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noProof="0"/>
              <a:t>1/29/2023 am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07D4F-2A34-D279-2BBC-6A680CC72A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noProof="0"/>
              <a:t>Reasons For Serving God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280F4-5A3D-895D-2967-76CE1AABD2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noProof="0"/>
              <a:t>1/29/2023 am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EF59A-8828-51F5-FF21-5000670637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noProof="0"/>
              <a:t>Reasons For Serving God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004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r>
              <a:rPr lang="en-US" dirty="0"/>
              <a:t>We must never lose our awesome fear of God! 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ADAC1-9DA0-1574-24E5-D856A7F842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noProof="0"/>
              <a:t>1/29/2023 am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B28E9-FCA7-3E49-A84C-693D772AA7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noProof="0"/>
              <a:t>Reasons For Serving God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431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15E1F-6D72-8A4A-3600-CDAADA69AE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noProof="0"/>
              <a:t>1/29/2023 am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CA581-D97E-EF2E-B504-11F43E2169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noProof="0"/>
              <a:t>Reasons For Serving God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941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“Render” is defined as “to relinquish what is our own” and includes the idea of “requiting”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CBF8E-8A9E-28E4-A036-2EAAABDEAD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noProof="0"/>
              <a:t>1/29/2023 am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9424B-E1B1-216F-832C-87DBFA31CA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noProof="0"/>
              <a:t>Reasons For Serving God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0364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283E3-A27B-B121-6EDE-FFD1F091381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noProof="0"/>
              <a:t>1/29/2023 am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80405-267C-DFE4-D541-61D724C0CF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noProof="0"/>
              <a:t>Reasons For Serving God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944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2A5FD-9383-3C05-3711-DC140125B7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noProof="0"/>
              <a:t>1/29/2023 am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7F8B8-F637-AB62-5359-085142007C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noProof="0"/>
              <a:t>Reasons For Serving God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20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EBF094F-73BB-752D-D9E9-78337EB36D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2487" b="1248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 flipH="1" flipV="1">
            <a:off x="8351721" y="1052946"/>
            <a:ext cx="2087678" cy="169025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8793" y="658091"/>
            <a:ext cx="8700607" cy="2085109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857114"/>
            <a:ext cx="6857999" cy="2275238"/>
          </a:xfrm>
        </p:spPr>
        <p:txBody>
          <a:bodyPr>
            <a:normAutofit/>
          </a:bodyPr>
          <a:lstStyle/>
          <a:p>
            <a:r>
              <a:rPr lang="en-US" sz="6000" dirty="0"/>
              <a:t>Reasons For Serving God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2803" y="1683167"/>
            <a:ext cx="4072586" cy="755233"/>
          </a:xfrm>
        </p:spPr>
        <p:txBody>
          <a:bodyPr/>
          <a:lstStyle/>
          <a:p>
            <a:r>
              <a:rPr lang="en-US" sz="2800" dirty="0"/>
              <a:t>Genesis 27 &amp; 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52419"/>
            <a:ext cx="11414760" cy="7078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God is concerned with the “Why” in our service unto Him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663235"/>
            <a:ext cx="10957560" cy="4889965"/>
          </a:xfrm>
        </p:spPr>
        <p:txBody>
          <a:bodyPr>
            <a:normAutofit/>
          </a:bodyPr>
          <a:lstStyle/>
          <a:p>
            <a:r>
              <a:rPr lang="en-US" sz="3200" dirty="0"/>
              <a:t>More than just how, where, when and what, our </a:t>
            </a:r>
            <a:r>
              <a:rPr lang="en-US" sz="3200" b="1" i="1" dirty="0"/>
              <a:t>“why” </a:t>
            </a:r>
            <a:r>
              <a:rPr lang="en-US" sz="3200" dirty="0"/>
              <a:t>is critically </a:t>
            </a:r>
            <a:r>
              <a:rPr lang="en-US" sz="3200" b="1" dirty="0"/>
              <a:t>important to God </a:t>
            </a:r>
            <a:r>
              <a:rPr lang="en-US" sz="3200" dirty="0"/>
              <a:t>and our </a:t>
            </a:r>
            <a:r>
              <a:rPr lang="en-US" sz="3200" b="1" dirty="0"/>
              <a:t>ability to endure and overcome</a:t>
            </a:r>
            <a:r>
              <a:rPr lang="en-US" sz="3200" dirty="0"/>
              <a:t>. </a:t>
            </a:r>
          </a:p>
          <a:p>
            <a:r>
              <a:rPr lang="en-US" sz="3200" b="1" dirty="0"/>
              <a:t>Our reasons </a:t>
            </a:r>
            <a:r>
              <a:rPr lang="en-US" sz="3200" dirty="0"/>
              <a:t>will become manifest. (1 Corinthians 4:5)</a:t>
            </a:r>
          </a:p>
          <a:p>
            <a:r>
              <a:rPr lang="en-US" sz="3200" dirty="0"/>
              <a:t>It is only through true </a:t>
            </a:r>
            <a:r>
              <a:rPr lang="en-US" sz="3200" b="1" i="1" dirty="0"/>
              <a:t>“purpose of heart” </a:t>
            </a:r>
            <a:r>
              <a:rPr lang="en-US" sz="1800" dirty="0"/>
              <a:t>(NKJV) </a:t>
            </a:r>
            <a:r>
              <a:rPr lang="en-US" sz="3200" dirty="0"/>
              <a:t>that we will </a:t>
            </a:r>
            <a:r>
              <a:rPr lang="en-US" sz="3200" b="1" i="1" dirty="0"/>
              <a:t>“remain faithful to the Lord”</a:t>
            </a:r>
            <a:r>
              <a:rPr lang="en-US" sz="3200" dirty="0"/>
              <a:t> </a:t>
            </a:r>
            <a:r>
              <a:rPr lang="en-US" sz="1800" dirty="0"/>
              <a:t>(ESV)</a:t>
            </a:r>
            <a:r>
              <a:rPr lang="en-US" sz="3200" dirty="0"/>
              <a:t>.</a:t>
            </a:r>
            <a:r>
              <a:rPr lang="en-US" sz="1800" dirty="0"/>
              <a:t> </a:t>
            </a:r>
            <a:r>
              <a:rPr lang="en-US" sz="3200" dirty="0"/>
              <a:t>(Acts 11:23)</a:t>
            </a:r>
          </a:p>
          <a:p>
            <a:r>
              <a:rPr lang="en-US" sz="3200" b="1" dirty="0"/>
              <a:t>Understanding “</a:t>
            </a:r>
            <a:r>
              <a:rPr lang="en-US" sz="3200" b="1" i="1" dirty="0"/>
              <a:t>service</a:t>
            </a:r>
            <a:r>
              <a:rPr lang="en-US" sz="3200" b="1" dirty="0"/>
              <a:t>”… </a:t>
            </a:r>
            <a:r>
              <a:rPr lang="en-US" sz="3200" dirty="0"/>
              <a:t>(Ephesians 4:12; 1 Timothy 1:12; 2 Timothy 2:4; “attendance (as a servant)” </a:t>
            </a:r>
            <a:r>
              <a:rPr lang="en-US" sz="1800" dirty="0"/>
              <a:t>(Strong) </a:t>
            </a:r>
            <a:r>
              <a:rPr lang="en-US" sz="3200" dirty="0"/>
              <a:t>Luke 1:38)</a:t>
            </a:r>
          </a:p>
          <a:p>
            <a:r>
              <a:rPr lang="en-US" sz="3200" dirty="0"/>
              <a:t>A reminder of what the faithful will do in heaven. (Revelation 22:3-5; 7:15)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149404"/>
            <a:ext cx="10837333" cy="424732"/>
          </a:xfrm>
        </p:spPr>
        <p:txBody>
          <a:bodyPr/>
          <a:lstStyle/>
          <a:p>
            <a:r>
              <a:rPr lang="en-US" dirty="0"/>
              <a:t>Are there wrong reasons to serve the Lord?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2400"/>
            <a:ext cx="10805160" cy="90790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Our reasons for Serving God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149404"/>
            <a:ext cx="10837333" cy="424732"/>
          </a:xfrm>
        </p:spPr>
        <p:txBody>
          <a:bodyPr/>
          <a:lstStyle/>
          <a:p>
            <a:r>
              <a:rPr lang="en-US" dirty="0"/>
              <a:t>Who is at the center of our lives?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C9BB2-5306-ED60-5B10-420CE0F6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19408"/>
            <a:ext cx="12192000" cy="50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6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2400"/>
            <a:ext cx="10805160" cy="907905"/>
          </a:xfrm>
        </p:spPr>
        <p:txBody>
          <a:bodyPr>
            <a:normAutofit/>
          </a:bodyPr>
          <a:lstStyle/>
          <a:p>
            <a:r>
              <a:rPr lang="en-US" sz="4800" b="1" dirty="0"/>
              <a:t>Godly Fear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663235"/>
            <a:ext cx="11186160" cy="488996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Our service to God must begin by </a:t>
            </a:r>
            <a:r>
              <a:rPr lang="en-US" sz="3200" b="1" dirty="0"/>
              <a:t>recognizing who He is</a:t>
            </a:r>
            <a:r>
              <a:rPr lang="en-US" sz="3200" dirty="0"/>
              <a:t>… that is, the </a:t>
            </a:r>
            <a:r>
              <a:rPr lang="en-US" sz="3200" b="1" dirty="0"/>
              <a:t>Creator</a:t>
            </a:r>
            <a:r>
              <a:rPr lang="en-US" sz="3200" dirty="0"/>
              <a:t> of all things and the </a:t>
            </a:r>
            <a:r>
              <a:rPr lang="en-US" sz="3200" b="1" dirty="0"/>
              <a:t>giver</a:t>
            </a:r>
            <a:r>
              <a:rPr lang="en-US" sz="3200" dirty="0"/>
              <a:t> and </a:t>
            </a:r>
            <a:r>
              <a:rPr lang="en-US" sz="3200" b="1" dirty="0"/>
              <a:t>sustainer</a:t>
            </a:r>
            <a:r>
              <a:rPr lang="en-US" sz="3200" dirty="0"/>
              <a:t> of </a:t>
            </a:r>
            <a:r>
              <a:rPr lang="en-US" sz="3200" b="1" dirty="0"/>
              <a:t>life</a:t>
            </a:r>
            <a:r>
              <a:rPr lang="en-US" sz="3200" dirty="0"/>
              <a:t>. </a:t>
            </a:r>
            <a:r>
              <a:rPr lang="en-US" sz="3000" dirty="0"/>
              <a:t>(Psalms 100:1-3; 95:1-8; 119:73; Exodus 20:20; Hebrews 12:28-29)</a:t>
            </a:r>
          </a:p>
          <a:p>
            <a:r>
              <a:rPr lang="en-US" sz="3200" dirty="0"/>
              <a:t>An inseparable link between </a:t>
            </a:r>
            <a:r>
              <a:rPr lang="en-US" sz="3200" b="1" dirty="0"/>
              <a:t>godly fear and obedience</a:t>
            </a:r>
            <a:r>
              <a:rPr lang="en-US" sz="3200" dirty="0"/>
              <a:t>. (Ecclesiastes 12:13-14)</a:t>
            </a:r>
          </a:p>
          <a:p>
            <a:r>
              <a:rPr lang="en-US" sz="3200" dirty="0"/>
              <a:t>Includes </a:t>
            </a:r>
            <a:r>
              <a:rPr lang="en-US" sz="3200" b="1" dirty="0"/>
              <a:t>reverence for His will</a:t>
            </a:r>
            <a:r>
              <a:rPr lang="en-US" sz="3200" dirty="0"/>
              <a:t>. (Psalms 4:4; Malachi 2:5)</a:t>
            </a:r>
          </a:p>
          <a:p>
            <a:r>
              <a:rPr lang="en-US" sz="3200" dirty="0"/>
              <a:t>Shown by </a:t>
            </a:r>
            <a:r>
              <a:rPr lang="en-US" sz="3200" b="1" dirty="0"/>
              <a:t>putting Him first &amp; abounding in his work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en-US" sz="3200" dirty="0"/>
              <a:t>(Haggai 1:12; 1 Corinthians 15:58)</a:t>
            </a:r>
          </a:p>
          <a:p>
            <a:r>
              <a:rPr lang="en-US" sz="3200" dirty="0"/>
              <a:t>Key to our “</a:t>
            </a:r>
            <a:r>
              <a:rPr lang="en-US" sz="3200" b="1" dirty="0"/>
              <a:t>persuasion</a:t>
            </a:r>
            <a:r>
              <a:rPr lang="en-US" sz="3200" dirty="0"/>
              <a:t>” (2 Corinthians 5:11) as well as our continued pursuit of holiness. (2 Corinthians 7:1)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149404"/>
            <a:ext cx="10837333" cy="424732"/>
          </a:xfrm>
        </p:spPr>
        <p:txBody>
          <a:bodyPr/>
          <a:lstStyle/>
          <a:p>
            <a:r>
              <a:rPr lang="en-US" dirty="0"/>
              <a:t>Defined as “to reverence, venerate, to treat with… reverential obedience” </a:t>
            </a:r>
            <a:r>
              <a:rPr lang="en-US" sz="1800" dirty="0"/>
              <a:t>(Thayer)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2400"/>
            <a:ext cx="10805160" cy="907905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Love</a:t>
            </a:r>
            <a:r>
              <a:rPr lang="en-US" sz="4400" dirty="0"/>
              <a:t>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981200"/>
            <a:ext cx="11643360" cy="4346448"/>
          </a:xfrm>
        </p:spPr>
        <p:txBody>
          <a:bodyPr>
            <a:normAutofit/>
          </a:bodyPr>
          <a:lstStyle/>
          <a:p>
            <a:r>
              <a:rPr lang="en-US" sz="3200" b="1" dirty="0"/>
              <a:t>Defined by God toward us and to reciprocated to Him in like kind.</a:t>
            </a:r>
            <a:r>
              <a:rPr lang="en-US" sz="3200" dirty="0"/>
              <a:t>(1 John 4:7-21)</a:t>
            </a:r>
          </a:p>
          <a:p>
            <a:r>
              <a:rPr lang="en-US" sz="3200" dirty="0"/>
              <a:t>To be </a:t>
            </a:r>
            <a:r>
              <a:rPr lang="en-US" sz="3200" b="1" dirty="0"/>
              <a:t>extended to all others</a:t>
            </a:r>
            <a:r>
              <a:rPr lang="en-US" sz="3200" dirty="0"/>
              <a:t> including brethren (John 13:34; John 15:12; 1 Thessalonians 4:9-10); </a:t>
            </a:r>
            <a:r>
              <a:rPr lang="en-US" sz="3200" b="1" dirty="0"/>
              <a:t>the lost </a:t>
            </a:r>
            <a:r>
              <a:rPr lang="en-US" sz="3200" dirty="0"/>
              <a:t>(John 3:16) and even </a:t>
            </a:r>
            <a:r>
              <a:rPr lang="en-US" sz="3200" b="1" dirty="0"/>
              <a:t>our enemies </a:t>
            </a:r>
            <a:r>
              <a:rPr lang="en-US" sz="3200" dirty="0"/>
              <a:t>(Matthew 5:44)</a:t>
            </a:r>
          </a:p>
          <a:p>
            <a:r>
              <a:rPr lang="en-US" sz="3200" dirty="0"/>
              <a:t>Without it, my service will “</a:t>
            </a:r>
            <a:r>
              <a:rPr lang="en-US" sz="3200" b="1" i="1" dirty="0"/>
              <a:t>profit me nothing</a:t>
            </a:r>
            <a:r>
              <a:rPr lang="en-US" sz="3200" dirty="0"/>
              <a:t>”. (1 Corinthians 13:1-3)</a:t>
            </a:r>
          </a:p>
          <a:p>
            <a:r>
              <a:rPr lang="en-US" sz="3200" b="1" i="1" dirty="0"/>
              <a:t>“Perfect love casts out fear” </a:t>
            </a:r>
            <a:r>
              <a:rPr lang="en-US" sz="3200" dirty="0"/>
              <a:t>as the primary driver of our service to God. (1 John 4:18)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149404"/>
            <a:ext cx="10837333" cy="424732"/>
          </a:xfrm>
        </p:spPr>
        <p:txBody>
          <a:bodyPr/>
          <a:lstStyle/>
          <a:p>
            <a:r>
              <a:rPr lang="en-US" dirty="0"/>
              <a:t>Agape love is an act of the will and not of the heart that seeks the best interest.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2400"/>
            <a:ext cx="10805160" cy="907905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Duty</a:t>
            </a:r>
            <a:endParaRPr lang="en-US" sz="4400" b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981199"/>
            <a:ext cx="11490960" cy="466010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Based on our fear</a:t>
            </a:r>
            <a:r>
              <a:rPr lang="en-US" sz="3200" dirty="0"/>
              <a:t>, it’s our duty to serve God. (Luke 17:10)</a:t>
            </a:r>
          </a:p>
          <a:p>
            <a:r>
              <a:rPr lang="en-US" sz="3200" b="1" dirty="0"/>
              <a:t>It’s our reasonable or rational service</a:t>
            </a:r>
            <a:r>
              <a:rPr lang="en-US" sz="3200" dirty="0"/>
              <a:t>! (Romans 12:1-2)</a:t>
            </a:r>
          </a:p>
          <a:p>
            <a:r>
              <a:rPr lang="en-US" sz="3200" dirty="0"/>
              <a:t>Often translated </a:t>
            </a:r>
            <a:r>
              <a:rPr lang="en-US" sz="3200" b="1" i="1" dirty="0"/>
              <a:t>“ought”</a:t>
            </a:r>
            <a:r>
              <a:rPr lang="en-US" sz="3200" dirty="0"/>
              <a:t>… (Hebrews 5:12; 1 John 4:11; John 13:14) because of what He has done for us.</a:t>
            </a:r>
          </a:p>
          <a:p>
            <a:r>
              <a:rPr lang="en-US" sz="3200" dirty="0"/>
              <a:t>Not “</a:t>
            </a:r>
            <a:r>
              <a:rPr lang="en-US" sz="3200" b="1" dirty="0"/>
              <a:t>I have to…” </a:t>
            </a:r>
            <a:r>
              <a:rPr lang="en-US" sz="3200" dirty="0"/>
              <a:t>but</a:t>
            </a:r>
            <a:r>
              <a:rPr lang="en-US" sz="3200" b="1" dirty="0"/>
              <a:t> eager </a:t>
            </a:r>
            <a:r>
              <a:rPr lang="en-US" sz="3200" dirty="0"/>
              <a:t>and</a:t>
            </a:r>
            <a:r>
              <a:rPr lang="en-US" sz="3200" b="1" dirty="0"/>
              <a:t> unashamed. </a:t>
            </a:r>
            <a:r>
              <a:rPr lang="en-US" sz="3200" dirty="0"/>
              <a:t>(Romans 1:14-16)</a:t>
            </a:r>
          </a:p>
          <a:p>
            <a:r>
              <a:rPr lang="en-US" sz="3200" dirty="0"/>
              <a:t>“</a:t>
            </a:r>
            <a:r>
              <a:rPr lang="en-US" sz="3200" b="1" dirty="0"/>
              <a:t>Make Me A Servant</a:t>
            </a:r>
            <a:r>
              <a:rPr lang="en-US" sz="3200" dirty="0"/>
              <a:t>” - (Luke 15:19; 2 Timothy 2:21)</a:t>
            </a:r>
          </a:p>
          <a:p>
            <a:r>
              <a:rPr lang="en-US" sz="3200" dirty="0"/>
              <a:t>What we are to </a:t>
            </a:r>
            <a:r>
              <a:rPr lang="en-US" sz="3200" b="1" i="1" dirty="0"/>
              <a:t>“render to God”</a:t>
            </a:r>
            <a:r>
              <a:rPr lang="en-US" sz="3200" dirty="0"/>
              <a:t>. (Matthew 22:21)</a:t>
            </a:r>
          </a:p>
          <a:p>
            <a:r>
              <a:rPr lang="en-US" sz="3200" b="1" dirty="0"/>
              <a:t>When and with what</a:t>
            </a:r>
            <a:r>
              <a:rPr lang="en-US" sz="3200" dirty="0"/>
              <a:t>? (Matthew 6:33; Haggai 1:4-7; Malachi 1:8; 3:10; 2 Corinthians 8:5)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149404"/>
            <a:ext cx="10837333" cy="424732"/>
          </a:xfrm>
        </p:spPr>
        <p:txBody>
          <a:bodyPr/>
          <a:lstStyle/>
          <a:p>
            <a:r>
              <a:rPr lang="en-US" dirty="0"/>
              <a:t>Defined as “to owe… (be) under obligation” </a:t>
            </a:r>
            <a:r>
              <a:rPr lang="en-US" sz="1800" dirty="0"/>
              <a:t>(Strong)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2400"/>
            <a:ext cx="10805160" cy="907905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reward</a:t>
            </a:r>
            <a:endParaRPr lang="en-US" sz="4400" b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981200"/>
            <a:ext cx="11490960" cy="4346448"/>
          </a:xfrm>
        </p:spPr>
        <p:txBody>
          <a:bodyPr>
            <a:normAutofit lnSpcReduction="10000"/>
          </a:bodyPr>
          <a:lstStyle/>
          <a:p>
            <a:r>
              <a:rPr lang="en-US" sz="3200" b="1" i="1" dirty="0"/>
              <a:t>“What then will there by for us?” </a:t>
            </a:r>
            <a:r>
              <a:rPr lang="en-US" sz="3200" dirty="0"/>
              <a:t>(Matthew 19:27; Psalms 19:11; Psalms 58:11</a:t>
            </a:r>
          </a:p>
          <a:p>
            <a:r>
              <a:rPr lang="en-US" sz="3200" b="1" dirty="0"/>
              <a:t>“Looked to” by those who walk by faith</a:t>
            </a:r>
            <a:r>
              <a:rPr lang="en-US" sz="3200" dirty="0"/>
              <a:t>. (Hebrews 11:10, 13-16)</a:t>
            </a:r>
          </a:p>
          <a:p>
            <a:r>
              <a:rPr lang="en-US" sz="3200" dirty="0"/>
              <a:t>With the “</a:t>
            </a:r>
            <a:r>
              <a:rPr lang="en-US" sz="3200" b="1" i="1" dirty="0"/>
              <a:t>eyes of your heart</a:t>
            </a:r>
            <a:r>
              <a:rPr lang="en-US" sz="3200" dirty="0"/>
              <a:t>” (Ephesians 1:18-20) looking </a:t>
            </a:r>
            <a:r>
              <a:rPr lang="en-US" sz="3200" b="1" dirty="0"/>
              <a:t>not at the </a:t>
            </a:r>
            <a:r>
              <a:rPr lang="en-US" sz="3200" dirty="0"/>
              <a:t>seen </a:t>
            </a:r>
            <a:r>
              <a:rPr lang="en-US" sz="3200" b="1" dirty="0"/>
              <a:t>but the unseen</a:t>
            </a:r>
            <a:r>
              <a:rPr lang="en-US" sz="3200" dirty="0"/>
              <a:t>. (2 Corinthians 4:16-18)</a:t>
            </a:r>
          </a:p>
          <a:p>
            <a:r>
              <a:rPr lang="en-US" sz="3200" b="1" dirty="0"/>
              <a:t>Looking forward with anticipation and longing </a:t>
            </a:r>
            <a:r>
              <a:rPr lang="en-US" sz="3200" dirty="0"/>
              <a:t>- not fear and trepidation. (1 John 2:28; 2 Peter 3:10-15)</a:t>
            </a:r>
          </a:p>
          <a:p>
            <a:r>
              <a:rPr lang="en-US" sz="3200" b="1" dirty="0"/>
              <a:t>Preparations </a:t>
            </a:r>
            <a:r>
              <a:rPr lang="en-US" sz="3200" dirty="0"/>
              <a:t>to be made (Matthew 25:1-13)… </a:t>
            </a:r>
            <a:r>
              <a:rPr lang="en-US" sz="3200" b="1" dirty="0"/>
              <a:t>Endurance</a:t>
            </a:r>
            <a:r>
              <a:rPr lang="en-US" sz="3200" dirty="0"/>
              <a:t> to be exercised. (Hebrews 10:32-39; Luke 21:19)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149404"/>
            <a:ext cx="10837333" cy="424732"/>
          </a:xfrm>
        </p:spPr>
        <p:txBody>
          <a:bodyPr/>
          <a:lstStyle/>
          <a:p>
            <a:r>
              <a:rPr lang="en-US" dirty="0"/>
              <a:t>When are we seeking our reward? (Matthew 6:1; Hebrews 11:13-16, 26)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1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2400"/>
            <a:ext cx="10957560" cy="907905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Will You Choose to Serve The Lord Today?</a:t>
            </a:r>
            <a:endParaRPr lang="en-US" sz="4400" b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981200"/>
            <a:ext cx="11490960" cy="4346448"/>
          </a:xfrm>
        </p:spPr>
        <p:txBody>
          <a:bodyPr>
            <a:normAutofit fontScale="92500"/>
          </a:bodyPr>
          <a:lstStyle/>
          <a:p>
            <a:r>
              <a:rPr lang="en-US" sz="4000" b="1" dirty="0"/>
              <a:t>Out of reverence and respect </a:t>
            </a:r>
            <a:r>
              <a:rPr lang="en-US" sz="4000" dirty="0"/>
              <a:t>for who He is (our Creator and Redeemer) and understanding of who we are (sinners who wish to be reconciled)?</a:t>
            </a:r>
          </a:p>
          <a:p>
            <a:r>
              <a:rPr lang="en-US" sz="4000" b="1" dirty="0"/>
              <a:t>Out of love </a:t>
            </a:r>
            <a:r>
              <a:rPr lang="en-US" sz="4000" dirty="0"/>
              <a:t>for what He has done for us?</a:t>
            </a:r>
          </a:p>
          <a:p>
            <a:r>
              <a:rPr lang="en-US" sz="4000" b="1" dirty="0"/>
              <a:t>Out of duty </a:t>
            </a:r>
            <a:r>
              <a:rPr lang="en-US" sz="4000" dirty="0"/>
              <a:t>because He deserves our faithful obedience? </a:t>
            </a:r>
          </a:p>
          <a:p>
            <a:r>
              <a:rPr lang="en-US" sz="4000" dirty="0"/>
              <a:t>Because you believe in His promises and you earnestly </a:t>
            </a:r>
            <a:r>
              <a:rPr lang="en-US" sz="4000" b="1" dirty="0"/>
              <a:t>seek the eternal reward</a:t>
            </a:r>
            <a:r>
              <a:rPr lang="en-US" sz="4000" dirty="0"/>
              <a:t>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149404"/>
            <a:ext cx="10837333" cy="42473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6083</TotalTime>
  <Words>875</Words>
  <Application>Microsoft Office PowerPoint</Application>
  <PresentationFormat>Widescreen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Tw Cen MT</vt:lpstr>
      <vt:lpstr>Tw Cen MT Condensed</vt:lpstr>
      <vt:lpstr>Wingdings 3</vt:lpstr>
      <vt:lpstr>ModernClassicBlock-3</vt:lpstr>
      <vt:lpstr>Reasons For Serving God </vt:lpstr>
      <vt:lpstr>God is concerned with the “Why” in our service unto Him</vt:lpstr>
      <vt:lpstr>Our reasons for Serving God</vt:lpstr>
      <vt:lpstr>Godly Fear</vt:lpstr>
      <vt:lpstr>Love </vt:lpstr>
      <vt:lpstr>Duty</vt:lpstr>
      <vt:lpstr>reward</vt:lpstr>
      <vt:lpstr>Will You Choose to Serve The Lord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Reasons For Serving God</dc:title>
  <dc:creator>Chris Simmons</dc:creator>
  <cp:lastModifiedBy>Chris Simmons</cp:lastModifiedBy>
  <cp:revision>9</cp:revision>
  <cp:lastPrinted>2023-01-29T14:15:13Z</cp:lastPrinted>
  <dcterms:created xsi:type="dcterms:W3CDTF">2023-01-26T17:36:14Z</dcterms:created>
  <dcterms:modified xsi:type="dcterms:W3CDTF">2023-03-29T15:40:08Z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