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256" r:id="rId2"/>
    <p:sldId id="260" r:id="rId3"/>
    <p:sldId id="282" r:id="rId4"/>
    <p:sldId id="283" r:id="rId5"/>
    <p:sldId id="257" r:id="rId6"/>
    <p:sldId id="277" r:id="rId7"/>
    <p:sldId id="278" r:id="rId8"/>
    <p:sldId id="279" r:id="rId9"/>
    <p:sldId id="280" r:id="rId10"/>
    <p:sldId id="281" r:id="rId11"/>
  </p:sldIdLst>
  <p:sldSz cx="18288000" cy="10287000"/>
  <p:notesSz cx="6858000" cy="9144000"/>
  <p:embeddedFontLst>
    <p:embeddedFont>
      <p:font typeface="Assistant" pitchFamily="2" charset="-79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ira Sans" panose="020B0503050000020004" pitchFamily="34" charset="0"/>
      <p:regular r:id="rId19"/>
      <p:bold r:id="rId20"/>
      <p:italic r:id="rId21"/>
      <p:boldItalic r:id="rId22"/>
    </p:embeddedFont>
    <p:embeddedFont>
      <p:font typeface="Fira Sans Medium" panose="020B0603050000020004" pitchFamily="34" charset="0"/>
      <p:regular r:id="rId23"/>
      <p:bold r:id="rId24"/>
      <p:italic r:id="rId25"/>
      <p:boldItalic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4C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480297702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1480297702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“Recover and collect his strength to give rest, refresh” </a:t>
            </a:r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(Thayer)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(Where do we seek our rest? Luke 12:19)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Rest from what? (compare Matthew 5:10-12; 10:34; with John 16:33; Revelation 6:11; 14:13)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We must exercise diligence to obtain rest. Hebrews 4:11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Weight of sin and guilt. A debt we cannot pay.  Matthew 18:24; Leviticus 5:1; Ezra 9:6-7, 15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Slavery of the law and man-made traditions.      Matthew 23:4; Luke 11:46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Worries and troubles of this life. Luke 21:34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Ultimately, from all things temporal. 2 Corinthians 5:4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82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254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9701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9728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100" b="1" i="1" dirty="0">
                <a:latin typeface="Segoe UI" panose="020B0502040204020203" pitchFamily="34" charset="0"/>
                <a:cs typeface="Segoe UI" panose="020B0502040204020203" pitchFamily="34" charset="0"/>
              </a:rPr>
              <a:t>“weary” - 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tired, exhausted or fatigued. “Beaten out” (Vine) (Jeremiah 31:25; Psalms 107:9; John 7:37)</a:t>
            </a:r>
          </a:p>
          <a:p>
            <a:pPr marL="1097280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100" b="1" i="1" dirty="0">
                <a:latin typeface="Segoe UI" panose="020B0502040204020203" pitchFamily="34" charset="0"/>
                <a:cs typeface="Segoe UI" panose="020B0502040204020203" pitchFamily="34" charset="0"/>
              </a:rPr>
              <a:t>“heavy-laden” - 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overburden with spiritual anxiety, loaded down with sin. Luke 11:46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198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Involuntary - in Lev. 26:13 re: yoke of slavery to Egyptians and Deut. 28:48 re: future slavery.</a:t>
            </a:r>
          </a:p>
          <a:p>
            <a:r>
              <a:rPr lang="en-US" dirty="0"/>
              <a:t>Voluntary - </a:t>
            </a:r>
          </a:p>
          <a:p>
            <a:r>
              <a:rPr lang="en-US" dirty="0"/>
              <a:t>Contrast the heavy yoke of King Rehoboam in 1 Kings 12:13-14 with Jesus’ offer.</a:t>
            </a:r>
          </a:p>
          <a:p>
            <a:r>
              <a:rPr lang="en-US" dirty="0"/>
              <a:t>Contrast the yoke of the law (“which no one could bear”) with the yoke of Christ. Acts 15:10; Gal. 5:1</a:t>
            </a:r>
          </a:p>
          <a:p>
            <a:r>
              <a:rPr lang="en-US" dirty="0"/>
              <a:t>Contrast their human traditions bondage with Christ - Matthew 23:4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099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Not WWJD, but WDJD and WDJT </a:t>
            </a:r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9896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“Recover and collect his strength to give rest, refresh” </a:t>
            </a:r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(Thayer)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 (Where do we seek our rest? Luke 12:19)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Rest from what? (compare Matthew 5:10-12; 10:34; with John 16:33; Revelation 6:11; 14:13)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We must exercise diligence to obtain rest. Hebrews 4:11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Weight of sin and guilt. A debt we cannot pay.  Matthew 18:24; Leviticus 5:1; Ezra 9:6-7, 15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Slavery of the law and man-made traditions.      Matthew 23:4; Luke 11:46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Worries and troubles of this life. Luke 21:34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Ultimately, from all things temporal. 2 Corinthians 5:4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165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olet Yellow and Green Geometric Project Roadmap Presentation 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-3075206" y="-2259745"/>
            <a:ext cx="14864508" cy="14931136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4C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3"/>
          <p:cNvGrpSpPr/>
          <p:nvPr/>
        </p:nvGrpSpPr>
        <p:grpSpPr>
          <a:xfrm>
            <a:off x="1119321" y="6923675"/>
            <a:ext cx="497803" cy="500035"/>
            <a:chOff x="1813" y="0"/>
            <a:chExt cx="809173" cy="812800"/>
          </a:xfrm>
        </p:grpSpPr>
        <p:sp>
          <p:nvSpPr>
            <p:cNvPr id="12" name="Google Shape;12;p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16A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3"/>
            <p:cNvSpPr txBox="1"/>
            <p:nvPr/>
          </p:nvSpPr>
          <p:spPr>
            <a:xfrm>
              <a:off x="76200" y="9525"/>
              <a:ext cx="660300" cy="72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14;p3"/>
          <p:cNvGrpSpPr/>
          <p:nvPr/>
        </p:nvGrpSpPr>
        <p:grpSpPr>
          <a:xfrm>
            <a:off x="1776546" y="6923675"/>
            <a:ext cx="497803" cy="500035"/>
            <a:chOff x="1813" y="0"/>
            <a:chExt cx="809173" cy="812800"/>
          </a:xfrm>
        </p:grpSpPr>
        <p:sp>
          <p:nvSpPr>
            <p:cNvPr id="15" name="Google Shape;15;p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B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 txBox="1"/>
            <p:nvPr/>
          </p:nvSpPr>
          <p:spPr>
            <a:xfrm>
              <a:off x="76200" y="9525"/>
              <a:ext cx="660300" cy="72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3"/>
          <p:cNvGrpSpPr/>
          <p:nvPr/>
        </p:nvGrpSpPr>
        <p:grpSpPr>
          <a:xfrm>
            <a:off x="2438533" y="6923675"/>
            <a:ext cx="497803" cy="500035"/>
            <a:chOff x="1813" y="0"/>
            <a:chExt cx="809173" cy="812800"/>
          </a:xfrm>
        </p:grpSpPr>
        <p:sp>
          <p:nvSpPr>
            <p:cNvPr id="18" name="Google Shape;18;p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 txBox="1"/>
            <p:nvPr/>
          </p:nvSpPr>
          <p:spPr>
            <a:xfrm>
              <a:off x="76200" y="9525"/>
              <a:ext cx="660300" cy="72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119325" y="434687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098538" y="4975988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2400"/>
              <a:buNone/>
              <a:defRPr sz="24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24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15925" y="804650"/>
            <a:ext cx="14104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3000" y="-8875"/>
            <a:ext cx="18291008" cy="10286869"/>
          </a:xfrm>
          <a:custGeom>
            <a:avLst/>
            <a:gdLst/>
            <a:ahLst/>
            <a:cxnLst/>
            <a:rect l="l" t="t" r="r" b="b"/>
            <a:pathLst>
              <a:path w="4816592" h="982509" extrusionOk="0">
                <a:moveTo>
                  <a:pt x="0" y="0"/>
                </a:moveTo>
                <a:lnTo>
                  <a:pt x="4816592" y="0"/>
                </a:lnTo>
                <a:lnTo>
                  <a:pt x="4816592" y="982509"/>
                </a:lnTo>
                <a:lnTo>
                  <a:pt x="0" y="982509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687875" y="339957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81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81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4pPr>
            <a:lvl5pPr marL="2286000" lvl="4" indent="-381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»"/>
              <a:defRPr sz="2400">
                <a:solidFill>
                  <a:schemeClr val="lt1"/>
                </a:solidFill>
              </a:defRPr>
            </a:lvl5pPr>
            <a:lvl6pPr marL="2743200" lvl="5" indent="-381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6pPr>
            <a:lvl7pPr marL="3200400" lvl="6" indent="-381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7pPr>
            <a:lvl8pPr marL="3657600" lvl="7" indent="-381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8pPr>
            <a:lvl9pPr marL="4114800" lvl="8" indent="-381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9620975" y="333412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81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81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4pPr>
            <a:lvl5pPr marL="2286000" lvl="4" indent="-381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»"/>
              <a:defRPr sz="2400">
                <a:solidFill>
                  <a:schemeClr val="lt1"/>
                </a:solidFill>
              </a:defRPr>
            </a:lvl5pPr>
            <a:lvl6pPr marL="2743200" lvl="5" indent="-381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6pPr>
            <a:lvl7pPr marL="3200400" lvl="6" indent="-381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7pPr>
            <a:lvl8pPr marL="3657600" lvl="7" indent="-381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8pPr>
            <a:lvl9pPr marL="4114800" lvl="8" indent="-381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5925" y="804650"/>
            <a:ext cx="14104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711750" y="12489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2035750" y="4604000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7589425" y="4546750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>
            <a:off x="0" y="0"/>
            <a:ext cx="18287898" cy="10286740"/>
          </a:xfrm>
          <a:custGeom>
            <a:avLst/>
            <a:gdLst/>
            <a:ahLst/>
            <a:cxnLst/>
            <a:rect l="l" t="t" r="r" b="b"/>
            <a:pathLst>
              <a:path w="660511" h="714481" extrusionOk="0">
                <a:moveTo>
                  <a:pt x="0" y="0"/>
                </a:moveTo>
                <a:lnTo>
                  <a:pt x="660511" y="0"/>
                </a:lnTo>
                <a:lnTo>
                  <a:pt x="660511" y="714481"/>
                </a:lnTo>
                <a:lnTo>
                  <a:pt x="0" y="714481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1389600" y="29661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810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810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4pPr>
            <a:lvl5pPr marL="2286000" lvl="4" indent="-3810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»"/>
              <a:defRPr sz="2400">
                <a:solidFill>
                  <a:schemeClr val="lt1"/>
                </a:solidFill>
              </a:defRPr>
            </a:lvl5pPr>
            <a:lvl6pPr marL="2743200" lvl="5" indent="-3810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6pPr>
            <a:lvl7pPr marL="3200400" lvl="6" indent="-3810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7pPr>
            <a:lvl8pPr marL="3657600" lvl="7" indent="-3810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8pPr>
            <a:lvl9pPr marL="4114800" lvl="8" indent="-3810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5925" y="804650"/>
            <a:ext cx="14104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>
            <a:spLocks noGrp="1"/>
          </p:cNvSpPr>
          <p:nvPr>
            <p:ph type="pic" idx="2"/>
          </p:nvPr>
        </p:nvSpPr>
        <p:spPr>
          <a:xfrm>
            <a:off x="9509600" y="2432500"/>
            <a:ext cx="8778300" cy="67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/>
          <p:nvPr/>
        </p:nvSpPr>
        <p:spPr>
          <a:xfrm>
            <a:off x="3000" y="-8875"/>
            <a:ext cx="18363257" cy="10370382"/>
          </a:xfrm>
          <a:custGeom>
            <a:avLst/>
            <a:gdLst/>
            <a:ahLst/>
            <a:cxnLst/>
            <a:rect l="l" t="t" r="r" b="b"/>
            <a:pathLst>
              <a:path w="4816592" h="982509" extrusionOk="0">
                <a:moveTo>
                  <a:pt x="0" y="0"/>
                </a:moveTo>
                <a:lnTo>
                  <a:pt x="4816592" y="0"/>
                </a:lnTo>
                <a:lnTo>
                  <a:pt x="4816592" y="982509"/>
                </a:lnTo>
                <a:lnTo>
                  <a:pt x="0" y="982509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sp>
        <p:nvSpPr>
          <p:cNvPr id="60" name="Google Shape;60;p10"/>
          <p:cNvSpPr>
            <a:spLocks noGrp="1"/>
          </p:cNvSpPr>
          <p:nvPr>
            <p:ph type="pic" idx="2"/>
          </p:nvPr>
        </p:nvSpPr>
        <p:spPr>
          <a:xfrm>
            <a:off x="-5863107" y="-8437"/>
            <a:ext cx="13825800" cy="103695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8521625" y="282705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810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810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4pPr>
            <a:lvl5pPr marL="2286000" lvl="4" indent="-3810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»"/>
              <a:defRPr sz="2400">
                <a:solidFill>
                  <a:schemeClr val="lt1"/>
                </a:solidFill>
              </a:defRPr>
            </a:lvl5pPr>
            <a:lvl6pPr marL="2743200" lvl="5" indent="-3810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6pPr>
            <a:lvl7pPr marL="3200400" lvl="6" indent="-3810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7pPr>
            <a:lvl8pPr marL="3657600" lvl="7" indent="-3810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8pPr>
            <a:lvl9pPr marL="4114800" lvl="8" indent="-3810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7701450" y="823600"/>
            <a:ext cx="14104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1750" y="12489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ira Sans"/>
              <a:buNone/>
              <a:defRPr sz="44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61875" y="37067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sistant"/>
              <a:buChar char="•"/>
              <a:defRPr sz="320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Char char="–"/>
              <a:defRPr sz="280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Char char="•"/>
              <a:defRPr sz="240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–"/>
              <a:defRPr sz="200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»"/>
              <a:defRPr sz="200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•"/>
              <a:defRPr sz="200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•"/>
              <a:defRPr sz="200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•"/>
              <a:defRPr sz="200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•"/>
              <a:defRPr sz="200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12237048" y="3508568"/>
            <a:ext cx="5448785" cy="5346814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Fira Sans" panose="020B0503050000020004" pitchFamily="34" charset="0"/>
              </a:rPr>
              <a:t>Matthew 11:28-30</a:t>
            </a:r>
            <a:endParaRPr sz="4000" b="1" dirty="0">
              <a:latin typeface="Fira Sans" panose="020B0503050000020004" pitchFamily="34" charset="0"/>
            </a:endParaRPr>
          </a:p>
        </p:txBody>
      </p:sp>
      <p:sp>
        <p:nvSpPr>
          <p:cNvPr id="72" name="Google Shape;72;p11"/>
          <p:cNvSpPr txBox="1">
            <a:spLocks noGrp="1"/>
          </p:cNvSpPr>
          <p:nvPr>
            <p:ph type="ctrTitle"/>
          </p:nvPr>
        </p:nvSpPr>
        <p:spPr>
          <a:xfrm>
            <a:off x="0" y="4020150"/>
            <a:ext cx="10286700" cy="224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00" dirty="0"/>
              <a:t>“Come To Me!”</a:t>
            </a:r>
            <a:endParaRPr sz="1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B8BE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0" y="1828801"/>
            <a:ext cx="18288000" cy="8458200"/>
          </a:xfrm>
          <a:custGeom>
            <a:avLst/>
            <a:gdLst/>
            <a:ahLst/>
            <a:cxnLst/>
            <a:rect l="l" t="t" r="r" b="b"/>
            <a:pathLst>
              <a:path w="8971816" h="2948550" extrusionOk="0">
                <a:moveTo>
                  <a:pt x="0" y="0"/>
                </a:moveTo>
                <a:lnTo>
                  <a:pt x="8971816" y="0"/>
                </a:lnTo>
                <a:lnTo>
                  <a:pt x="8971816" y="2948550"/>
                </a:lnTo>
                <a:lnTo>
                  <a:pt x="0" y="2948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0" name="Google Shape;80;p12"/>
          <p:cNvSpPr txBox="1"/>
          <p:nvPr/>
        </p:nvSpPr>
        <p:spPr>
          <a:xfrm>
            <a:off x="1247775" y="277238"/>
            <a:ext cx="1603718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“Come to Me”</a:t>
            </a:r>
            <a:endParaRPr dirty="0"/>
          </a:p>
        </p:txBody>
      </p:sp>
      <p:sp>
        <p:nvSpPr>
          <p:cNvPr id="82" name="Google Shape;82;p12"/>
          <p:cNvSpPr txBox="1"/>
          <p:nvPr/>
        </p:nvSpPr>
        <p:spPr>
          <a:xfrm>
            <a:off x="1247775" y="2180625"/>
            <a:ext cx="16527269" cy="756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atin typeface="Fira Sans" panose="020B0503050000020004" pitchFamily="34" charset="0"/>
                <a:sym typeface="Fira Sans Medium"/>
              </a:rPr>
              <a:t>Jesus offers rest from…</a:t>
            </a:r>
            <a:endParaRPr lang="en-US" sz="5400" dirty="0">
              <a:latin typeface="Fira Sans" panose="020B0503050000020004" pitchFamily="34" charset="0"/>
              <a:sym typeface="Fira Sans Medium"/>
            </a:endParaRPr>
          </a:p>
          <a:p>
            <a:pPr marL="685800" marR="0" lvl="0" indent="-685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latin typeface="Fira Sans" panose="020B0503050000020004" pitchFamily="34" charset="0"/>
                <a:sym typeface="Fira Sans Medium"/>
              </a:rPr>
              <a:t>Weight of sin and guilt</a:t>
            </a:r>
            <a:r>
              <a:rPr lang="en-US" sz="5400" dirty="0">
                <a:latin typeface="Fira Sans" panose="020B0503050000020004" pitchFamily="34" charset="0"/>
                <a:sym typeface="Fira Sans Medium"/>
              </a:rPr>
              <a:t>. A debt we cannot pay.  </a:t>
            </a:r>
            <a:br>
              <a:rPr lang="en-US" sz="5400" dirty="0">
                <a:latin typeface="Fira Sans" panose="020B0503050000020004" pitchFamily="34" charset="0"/>
                <a:sym typeface="Fira Sans Medium"/>
              </a:rPr>
            </a:br>
            <a:r>
              <a:rPr lang="en-US" sz="5400" dirty="0">
                <a:latin typeface="Fira Sans" panose="020B0503050000020004" pitchFamily="34" charset="0"/>
                <a:sym typeface="Fira Sans Medium"/>
              </a:rPr>
              <a:t>(Matthew 18:24; Leviticus 5:1; Ezra 9:6-7, 15)</a:t>
            </a:r>
          </a:p>
          <a:p>
            <a:pPr marL="685800" marR="0" lvl="0" indent="-685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latin typeface="Fira Sans" panose="020B0503050000020004" pitchFamily="34" charset="0"/>
                <a:sym typeface="Fira Sans Medium"/>
              </a:rPr>
              <a:t>Slavery of </a:t>
            </a:r>
            <a:r>
              <a:rPr lang="en-US" sz="5400" b="1">
                <a:latin typeface="Fira Sans" panose="020B0503050000020004" pitchFamily="34" charset="0"/>
                <a:sym typeface="Fira Sans Medium"/>
              </a:rPr>
              <a:t>the Law </a:t>
            </a:r>
            <a:r>
              <a:rPr lang="en-US" sz="5400" b="1" dirty="0">
                <a:latin typeface="Fira Sans" panose="020B0503050000020004" pitchFamily="34" charset="0"/>
                <a:sym typeface="Fira Sans Medium"/>
              </a:rPr>
              <a:t>and man-made traditions</a:t>
            </a:r>
            <a:r>
              <a:rPr lang="en-US" sz="5400" dirty="0">
                <a:latin typeface="Fira Sans" panose="020B0503050000020004" pitchFamily="34" charset="0"/>
                <a:sym typeface="Fira Sans Medium"/>
              </a:rPr>
              <a:t>. </a:t>
            </a:r>
            <a:br>
              <a:rPr lang="en-US" sz="5400" dirty="0">
                <a:latin typeface="Fira Sans" panose="020B0503050000020004" pitchFamily="34" charset="0"/>
                <a:sym typeface="Fira Sans Medium"/>
              </a:rPr>
            </a:br>
            <a:r>
              <a:rPr lang="en-US" sz="5400" dirty="0">
                <a:latin typeface="Fira Sans" panose="020B0503050000020004" pitchFamily="34" charset="0"/>
                <a:sym typeface="Fira Sans Medium"/>
              </a:rPr>
              <a:t>(Matthew 23:4; Luke 11:46; cf., 2 Thess. 2:15; 3:6)</a:t>
            </a:r>
          </a:p>
          <a:p>
            <a:pPr marL="685800" marR="0" lvl="0" indent="-685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latin typeface="Fira Sans" panose="020B0503050000020004" pitchFamily="34" charset="0"/>
                <a:sym typeface="Fira Sans Medium"/>
              </a:rPr>
              <a:t>Worries and troubles of this life</a:t>
            </a:r>
            <a:r>
              <a:rPr lang="en-US" sz="5400" dirty="0">
                <a:latin typeface="Fira Sans" panose="020B0503050000020004" pitchFamily="34" charset="0"/>
                <a:sym typeface="Fira Sans Medium"/>
              </a:rPr>
              <a:t>. (Luke 21:34)</a:t>
            </a:r>
          </a:p>
          <a:p>
            <a:pPr marL="685800" marR="0" lvl="0" indent="-685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Fira Sans" panose="020B0503050000020004" pitchFamily="34" charset="0"/>
                <a:sym typeface="Fira Sans Medium"/>
              </a:rPr>
              <a:t>Ultimately, </a:t>
            </a:r>
            <a:r>
              <a:rPr lang="en-US" sz="5400" b="1" dirty="0">
                <a:latin typeface="Fira Sans" panose="020B0503050000020004" pitchFamily="34" charset="0"/>
                <a:sym typeface="Fira Sans Medium"/>
              </a:rPr>
              <a:t>from all things temporal</a:t>
            </a:r>
            <a:r>
              <a:rPr lang="en-US" sz="5400" dirty="0">
                <a:latin typeface="Fira Sans" panose="020B0503050000020004" pitchFamily="34" charset="0"/>
                <a:sym typeface="Fira Sans Medium"/>
              </a:rPr>
              <a:t>. (2 Cor. 5:1-4)</a:t>
            </a:r>
          </a:p>
        </p:txBody>
      </p:sp>
    </p:spTree>
    <p:extLst>
      <p:ext uri="{BB962C8B-B14F-4D97-AF65-F5344CB8AC3E}">
        <p14:creationId xmlns:p14="http://schemas.microsoft.com/office/powerpoint/2010/main" val="208043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/>
          <p:nvPr/>
        </p:nvSpPr>
        <p:spPr>
          <a:xfrm>
            <a:off x="0" y="0"/>
            <a:ext cx="18288000" cy="1384995"/>
          </a:xfrm>
          <a:prstGeom prst="rect">
            <a:avLst/>
          </a:prstGeom>
          <a:solidFill>
            <a:srgbClr val="F4C5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Why Do We Need To Come To Jesus?</a:t>
            </a:r>
            <a:endParaRPr dirty="0"/>
          </a:p>
        </p:txBody>
      </p:sp>
      <p:sp>
        <p:nvSpPr>
          <p:cNvPr id="188" name="Google Shape;188;p15"/>
          <p:cNvSpPr txBox="1"/>
          <p:nvPr/>
        </p:nvSpPr>
        <p:spPr>
          <a:xfrm>
            <a:off x="1127005" y="2050899"/>
            <a:ext cx="16670340" cy="675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i="0" u="none" strike="noStrike" cap="none" dirty="0">
                <a:solidFill>
                  <a:srgbClr val="000000"/>
                </a:solidFill>
                <a:latin typeface="Fira Sans" panose="020B0503050000020004" pitchFamily="34" charset="0"/>
                <a:ea typeface="Fira Sans Medium"/>
                <a:cs typeface="Fira Sans Medium"/>
                <a:sym typeface="Fira Sans Medium"/>
              </a:rPr>
              <a:t>We needed reconciliation! </a:t>
            </a:r>
            <a:br>
              <a:rPr lang="en-US" sz="5400" b="1" i="0" u="none" strike="noStrike" cap="none" dirty="0">
                <a:solidFill>
                  <a:srgbClr val="000000"/>
                </a:solidFill>
                <a:latin typeface="Fira Sans" panose="020B0503050000020004" pitchFamily="34" charset="0"/>
                <a:ea typeface="Fira Sans Medium"/>
                <a:cs typeface="Fira Sans Medium"/>
                <a:sym typeface="Fira Sans Medium"/>
              </a:rPr>
            </a:br>
            <a:r>
              <a:rPr lang="en-US" sz="5400" i="0" u="none" strike="noStrike" cap="none" dirty="0">
                <a:solidFill>
                  <a:srgbClr val="000000"/>
                </a:solidFill>
                <a:latin typeface="Fira Sans" panose="020B0503050000020004" pitchFamily="34" charset="0"/>
                <a:ea typeface="Fira Sans Medium"/>
                <a:cs typeface="Fira Sans Medium"/>
                <a:sym typeface="Fira Sans Medium"/>
              </a:rPr>
              <a:t>(Isaiah 59:1-2; 2 Corinthians 5:18-20)</a:t>
            </a:r>
            <a:endParaRPr lang="en-US" sz="5400" dirty="0">
              <a:latin typeface="Fira Sans" panose="020B0503050000020004" pitchFamily="34" charset="0"/>
              <a:ea typeface="Fira Sans Medium"/>
            </a:endParaRPr>
          </a:p>
          <a:p>
            <a:pPr marR="0" lvl="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>
                <a:latin typeface="Fira Sans" panose="020B0503050000020004" pitchFamily="34" charset="0"/>
                <a:sym typeface="Fira Sans Medium"/>
              </a:rPr>
              <a:t>We were lost!</a:t>
            </a:r>
            <a:r>
              <a:rPr lang="en-US" sz="5400" dirty="0">
                <a:latin typeface="Fira Sans" panose="020B0503050000020004" pitchFamily="34" charset="0"/>
                <a:sym typeface="Fira Sans Medium"/>
              </a:rPr>
              <a:t> (Luke 19:10)</a:t>
            </a:r>
          </a:p>
          <a:p>
            <a:pPr marR="0" lvl="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>
                <a:latin typeface="Fira Sans" panose="020B0503050000020004" pitchFamily="34" charset="0"/>
                <a:sym typeface="Fira Sans Medium"/>
              </a:rPr>
              <a:t>We were diseased! </a:t>
            </a:r>
            <a:r>
              <a:rPr lang="en-US" sz="5400" dirty="0">
                <a:latin typeface="Fira Sans" panose="020B0503050000020004" pitchFamily="34" charset="0"/>
                <a:sym typeface="Fira Sans Medium"/>
              </a:rPr>
              <a:t>(1 Peter 2:24)</a:t>
            </a:r>
          </a:p>
          <a:p>
            <a:pPr marR="0" lvl="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>
                <a:latin typeface="Fira Sans" panose="020B0503050000020004" pitchFamily="34" charset="0"/>
                <a:sym typeface="Fira Sans Medium"/>
              </a:rPr>
              <a:t>We were in debt! </a:t>
            </a:r>
            <a:r>
              <a:rPr lang="en-US" sz="5400" dirty="0">
                <a:latin typeface="Fira Sans" panose="020B0503050000020004" pitchFamily="34" charset="0"/>
                <a:sym typeface="Fira Sans Medium"/>
              </a:rPr>
              <a:t>(Matthew 18:23)</a:t>
            </a:r>
          </a:p>
          <a:p>
            <a:pPr marR="0" lvl="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>
                <a:latin typeface="Fira Sans" panose="020B0503050000020004" pitchFamily="34" charset="0"/>
                <a:sym typeface="Fira Sans Medium"/>
              </a:rPr>
              <a:t>Warning about drifting</a:t>
            </a:r>
            <a:r>
              <a:rPr lang="en-US" sz="5400" dirty="0">
                <a:latin typeface="Fira Sans" panose="020B0503050000020004" pitchFamily="34" charset="0"/>
                <a:sym typeface="Fira Sans Medium"/>
              </a:rPr>
              <a:t>! (Hebrews 2:1-4)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/>
          <p:nvPr/>
        </p:nvSpPr>
        <p:spPr>
          <a:xfrm>
            <a:off x="0" y="0"/>
            <a:ext cx="18288000" cy="1384995"/>
          </a:xfrm>
          <a:prstGeom prst="rect">
            <a:avLst/>
          </a:prstGeom>
          <a:solidFill>
            <a:srgbClr val="F4C5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How Do We Come To Jesus?</a:t>
            </a:r>
            <a:endParaRPr dirty="0"/>
          </a:p>
        </p:txBody>
      </p:sp>
      <p:sp>
        <p:nvSpPr>
          <p:cNvPr id="188" name="Google Shape;188;p15"/>
          <p:cNvSpPr txBox="1"/>
          <p:nvPr/>
        </p:nvSpPr>
        <p:spPr>
          <a:xfrm>
            <a:off x="1082401" y="2050899"/>
            <a:ext cx="16123198" cy="741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 i="0" u="none" strike="noStrike" cap="none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On His terms and not mine!</a:t>
            </a:r>
          </a:p>
          <a:p>
            <a:pPr marL="914400" marR="0" lvl="0" indent="-91440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6000" b="1" dirty="0">
                <a:latin typeface="Fira Sans Medium"/>
                <a:sym typeface="Fira Sans Medium"/>
              </a:rPr>
              <a:t>Willingly </a:t>
            </a:r>
            <a:r>
              <a:rPr lang="en-US" sz="6000" dirty="0">
                <a:latin typeface="Fira Sans Medium"/>
                <a:sym typeface="Fira Sans Medium"/>
              </a:rPr>
              <a:t>(Matthew 22:3; John 5:40; Revelation 22:17)</a:t>
            </a:r>
          </a:p>
          <a:p>
            <a:pPr marL="914400" marR="0" lvl="0" indent="-91440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6000" b="1" dirty="0">
                <a:latin typeface="Fira Sans Medium"/>
                <a:sym typeface="Fira Sans Medium"/>
              </a:rPr>
              <a:t>Humbly &amp; trusting </a:t>
            </a:r>
            <a:r>
              <a:rPr lang="en-US" sz="6000" dirty="0">
                <a:latin typeface="Fira Sans Medium"/>
                <a:sym typeface="Fira Sans Medium"/>
              </a:rPr>
              <a:t>(Mark 10:13-15)</a:t>
            </a:r>
          </a:p>
          <a:p>
            <a:pPr marL="914400" marR="0" lvl="0" indent="-91440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6000" b="1" dirty="0">
                <a:latin typeface="Fira Sans Medium"/>
                <a:sym typeface="Fira Sans Medium"/>
              </a:rPr>
              <a:t>Listening</a:t>
            </a:r>
            <a:r>
              <a:rPr lang="en-US" sz="6000" dirty="0">
                <a:latin typeface="Fira Sans Medium"/>
                <a:sym typeface="Fira Sans Medium"/>
              </a:rPr>
              <a:t> (Isaiah 55:3; Luke 15:1)</a:t>
            </a:r>
          </a:p>
          <a:p>
            <a:pPr marL="914400" marR="0" lvl="0" indent="-91440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6000" b="1" dirty="0">
                <a:latin typeface="Fira Sans Medium"/>
                <a:sym typeface="Fira Sans Medium"/>
              </a:rPr>
              <a:t>Needfully</a:t>
            </a:r>
            <a:r>
              <a:rPr lang="en-US" sz="6000" dirty="0">
                <a:latin typeface="Fira Sans Medium"/>
                <a:sym typeface="Fira Sans Medium"/>
              </a:rPr>
              <a:t> (John 7:37; Luke 5:31; Matthew 5:6)</a:t>
            </a:r>
          </a:p>
        </p:txBody>
      </p:sp>
    </p:spTree>
    <p:extLst>
      <p:ext uri="{BB962C8B-B14F-4D97-AF65-F5344CB8AC3E}">
        <p14:creationId xmlns:p14="http://schemas.microsoft.com/office/powerpoint/2010/main" val="54003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/>
          <p:nvPr/>
        </p:nvSpPr>
        <p:spPr>
          <a:xfrm>
            <a:off x="0" y="0"/>
            <a:ext cx="18288000" cy="1384995"/>
          </a:xfrm>
          <a:prstGeom prst="rect">
            <a:avLst/>
          </a:prstGeom>
          <a:solidFill>
            <a:srgbClr val="F4C5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How Do We Come To Jesus?</a:t>
            </a:r>
            <a:endParaRPr dirty="0"/>
          </a:p>
        </p:txBody>
      </p:sp>
      <p:sp>
        <p:nvSpPr>
          <p:cNvPr id="188" name="Google Shape;188;p15"/>
          <p:cNvSpPr txBox="1"/>
          <p:nvPr/>
        </p:nvSpPr>
        <p:spPr>
          <a:xfrm>
            <a:off x="1082401" y="2050899"/>
            <a:ext cx="16123198" cy="656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 i="0" u="none" strike="noStrike" cap="none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On His terms and not mine!</a:t>
            </a:r>
          </a:p>
          <a:p>
            <a:pPr marL="914400" marR="0" lvl="0" indent="-91440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sz="6000" b="1" dirty="0">
                <a:latin typeface="Fira Sans Medium"/>
                <a:sym typeface="Fira Sans Medium"/>
              </a:rPr>
              <a:t>Sacrificially</a:t>
            </a:r>
            <a:r>
              <a:rPr lang="en-US" sz="6000" dirty="0">
                <a:latin typeface="Fira Sans Medium"/>
                <a:sym typeface="Fira Sans Medium"/>
              </a:rPr>
              <a:t> (Matthew 16:24)</a:t>
            </a:r>
          </a:p>
          <a:p>
            <a:pPr marL="914400" marR="0" lvl="0" indent="-91440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eriod" startAt="5"/>
            </a:pPr>
            <a:r>
              <a:rPr lang="en-US" sz="6000" b="1" dirty="0">
                <a:latin typeface="Fira Sans Medium"/>
                <a:sym typeface="Fira Sans Medium"/>
              </a:rPr>
              <a:t>Detached</a:t>
            </a:r>
            <a:r>
              <a:rPr lang="en-US" sz="6000" dirty="0">
                <a:latin typeface="Fira Sans Medium"/>
                <a:sym typeface="Fira Sans Medium"/>
              </a:rPr>
              <a:t> (Matthew 19:21)</a:t>
            </a:r>
          </a:p>
          <a:p>
            <a:pPr marL="914400" marR="0" lvl="0" indent="-91440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eriod" startAt="5"/>
            </a:pPr>
            <a:r>
              <a:rPr lang="en-US" sz="6000" b="1" dirty="0">
                <a:latin typeface="Fira Sans Medium"/>
                <a:sym typeface="Fira Sans Medium"/>
              </a:rPr>
              <a:t>Ready to act by faith </a:t>
            </a:r>
            <a:r>
              <a:rPr lang="en-US" sz="6000" dirty="0">
                <a:latin typeface="Fira Sans Medium"/>
                <a:sym typeface="Fira Sans Medium"/>
              </a:rPr>
              <a:t>(Luke 6:46-47)</a:t>
            </a:r>
          </a:p>
          <a:p>
            <a:pPr marL="914400" marR="0" lvl="0" indent="-91440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eriod" startAt="5"/>
            </a:pPr>
            <a:r>
              <a:rPr lang="en-US" sz="6000" b="1" dirty="0">
                <a:latin typeface="Fira Sans Medium"/>
                <a:sym typeface="Fira Sans Medium"/>
              </a:rPr>
              <a:t>Prepared</a:t>
            </a:r>
            <a:r>
              <a:rPr lang="en-US" sz="6000" dirty="0">
                <a:latin typeface="Fira Sans Medium"/>
                <a:sym typeface="Fira Sans Medium"/>
              </a:rPr>
              <a:t> (Matthew 22:12)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113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B8BE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0" y="1828801"/>
            <a:ext cx="18288000" cy="8458200"/>
          </a:xfrm>
          <a:custGeom>
            <a:avLst/>
            <a:gdLst/>
            <a:ahLst/>
            <a:cxnLst/>
            <a:rect l="l" t="t" r="r" b="b"/>
            <a:pathLst>
              <a:path w="8971816" h="2948550" extrusionOk="0">
                <a:moveTo>
                  <a:pt x="0" y="0"/>
                </a:moveTo>
                <a:lnTo>
                  <a:pt x="8971816" y="0"/>
                </a:lnTo>
                <a:lnTo>
                  <a:pt x="8971816" y="2948550"/>
                </a:lnTo>
                <a:lnTo>
                  <a:pt x="0" y="2948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0" name="Google Shape;80;p12"/>
          <p:cNvSpPr txBox="1"/>
          <p:nvPr/>
        </p:nvSpPr>
        <p:spPr>
          <a:xfrm>
            <a:off x="1247775" y="277238"/>
            <a:ext cx="1603718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“Come to Me”</a:t>
            </a:r>
            <a:endParaRPr dirty="0"/>
          </a:p>
        </p:txBody>
      </p:sp>
      <p:sp>
        <p:nvSpPr>
          <p:cNvPr id="82" name="Google Shape;82;p12"/>
          <p:cNvSpPr txBox="1"/>
          <p:nvPr/>
        </p:nvSpPr>
        <p:spPr>
          <a:xfrm>
            <a:off x="1247775" y="2403649"/>
            <a:ext cx="16037188" cy="456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Fira Sans Medium"/>
                <a:sym typeface="Fira Sans Medium"/>
              </a:rPr>
              <a:t>Come to the One who is…</a:t>
            </a:r>
          </a:p>
          <a:p>
            <a:pPr marL="914400" marR="0" lvl="0" indent="-914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6000" dirty="0">
                <a:latin typeface="Fira Sans Medium"/>
                <a:sym typeface="Fira Sans Medium"/>
              </a:rPr>
              <a:t>Gentle… </a:t>
            </a:r>
            <a:r>
              <a:rPr lang="en-US" sz="4800" dirty="0">
                <a:latin typeface="Fira Sans Medium"/>
                <a:sym typeface="Fira Sans Medium"/>
              </a:rPr>
              <a:t>(not weak but, “not occupied with self…”; Matthew 5:5; 1 Timothy 6:11)</a:t>
            </a:r>
            <a:endParaRPr lang="en-US" sz="6000" dirty="0">
              <a:latin typeface="Fira Sans Medium"/>
              <a:sym typeface="Fira Sans Medium"/>
            </a:endParaRPr>
          </a:p>
          <a:p>
            <a:pPr marL="914400" marR="0" lvl="0" indent="-914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6000" dirty="0">
                <a:latin typeface="Fira Sans Medium"/>
                <a:sym typeface="Fira Sans Medium"/>
              </a:rPr>
              <a:t>Humble in heart… </a:t>
            </a:r>
            <a:r>
              <a:rPr lang="en-US" sz="4800" dirty="0">
                <a:latin typeface="Fira Sans Medium"/>
                <a:sym typeface="Fira Sans Medium"/>
              </a:rPr>
              <a:t>(selfless; Philippians 2:3-5)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B8BE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0" y="1828801"/>
            <a:ext cx="18288000" cy="8458200"/>
          </a:xfrm>
          <a:custGeom>
            <a:avLst/>
            <a:gdLst/>
            <a:ahLst/>
            <a:cxnLst/>
            <a:rect l="l" t="t" r="r" b="b"/>
            <a:pathLst>
              <a:path w="8971816" h="2948550" extrusionOk="0">
                <a:moveTo>
                  <a:pt x="0" y="0"/>
                </a:moveTo>
                <a:lnTo>
                  <a:pt x="8971816" y="0"/>
                </a:lnTo>
                <a:lnTo>
                  <a:pt x="8971816" y="2948550"/>
                </a:lnTo>
                <a:lnTo>
                  <a:pt x="0" y="2948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0" name="Google Shape;80;p12"/>
          <p:cNvSpPr txBox="1"/>
          <p:nvPr/>
        </p:nvSpPr>
        <p:spPr>
          <a:xfrm>
            <a:off x="1247775" y="277238"/>
            <a:ext cx="1603718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“Come to Me”</a:t>
            </a:r>
            <a:endParaRPr dirty="0"/>
          </a:p>
        </p:txBody>
      </p:sp>
      <p:sp>
        <p:nvSpPr>
          <p:cNvPr id="82" name="Google Shape;82;p12"/>
          <p:cNvSpPr txBox="1"/>
          <p:nvPr/>
        </p:nvSpPr>
        <p:spPr>
          <a:xfrm>
            <a:off x="1247775" y="1884700"/>
            <a:ext cx="16504966" cy="672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Fira Sans Medium"/>
                <a:sym typeface="Fira Sans Medium"/>
              </a:rPr>
              <a:t>Who can come</a:t>
            </a:r>
            <a:r>
              <a:rPr lang="en-US" sz="6600" dirty="0">
                <a:latin typeface="Fira Sans Medium"/>
                <a:sym typeface="Fira Sans Medium"/>
              </a:rPr>
              <a:t>?</a:t>
            </a:r>
          </a:p>
          <a:p>
            <a:pPr marL="914400" indent="-914400">
              <a:lnSpc>
                <a:spcPct val="130000"/>
              </a:lnSpc>
              <a:buFont typeface="+mj-lt"/>
              <a:buAutoNum type="arabicPeriod"/>
            </a:pPr>
            <a:r>
              <a:rPr lang="en-US" sz="5400" b="1" i="1" dirty="0">
                <a:latin typeface="Fira Sans Medium"/>
                <a:sym typeface="Fira Sans Medium"/>
              </a:rPr>
              <a:t>“All” </a:t>
            </a:r>
            <a:r>
              <a:rPr lang="en-US" sz="5400" dirty="0">
                <a:latin typeface="Fira Sans Medium"/>
                <a:sym typeface="Fira Sans Medium"/>
              </a:rPr>
              <a:t>(Acts 10:34-35; Acts 2:21)</a:t>
            </a:r>
          </a:p>
          <a:p>
            <a:pPr marL="914400" marR="0" lvl="0" indent="-914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5400" b="1" i="1" dirty="0">
                <a:latin typeface="Fira Sans Medium"/>
                <a:sym typeface="Fira Sans Medium"/>
              </a:rPr>
              <a:t>“Who are”</a:t>
            </a:r>
            <a:r>
              <a:rPr lang="en-US" sz="5400" dirty="0">
                <a:latin typeface="Fira Sans Medium"/>
                <a:sym typeface="Fira Sans Medium"/>
              </a:rPr>
              <a:t> - there are conditions (note Jesus’ use of “if”; Matthew 16:24; 19:21)</a:t>
            </a:r>
          </a:p>
          <a:p>
            <a:pPr marL="914400" marR="0" lvl="0" indent="-914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5400" b="1" i="1" dirty="0">
                <a:latin typeface="Fira Sans Medium"/>
                <a:sym typeface="Fira Sans Medium"/>
              </a:rPr>
              <a:t>“Weary” </a:t>
            </a:r>
            <a:r>
              <a:rPr lang="en-US" sz="5400" dirty="0">
                <a:latin typeface="Fira Sans Medium"/>
                <a:sym typeface="Fira Sans Medium"/>
              </a:rPr>
              <a:t>- (Jeremiah 31:25; Psalms 107:9; John 7:37)</a:t>
            </a:r>
          </a:p>
          <a:p>
            <a:pPr marL="914400" marR="0" lvl="0" indent="-914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5400" b="1" i="1" dirty="0">
                <a:latin typeface="Fira Sans Medium"/>
                <a:sym typeface="Fira Sans Medium"/>
              </a:rPr>
              <a:t>“Heavy-laden” </a:t>
            </a:r>
            <a:r>
              <a:rPr lang="en-US" sz="5400" dirty="0">
                <a:latin typeface="Fira Sans Medium"/>
                <a:sym typeface="Fira Sans Medium"/>
              </a:rPr>
              <a:t>- (Galatians 6:1)</a:t>
            </a:r>
          </a:p>
        </p:txBody>
      </p:sp>
    </p:spTree>
    <p:extLst>
      <p:ext uri="{BB962C8B-B14F-4D97-AF65-F5344CB8AC3E}">
        <p14:creationId xmlns:p14="http://schemas.microsoft.com/office/powerpoint/2010/main" val="151588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B8BE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0" y="1828801"/>
            <a:ext cx="18288000" cy="8458200"/>
          </a:xfrm>
          <a:custGeom>
            <a:avLst/>
            <a:gdLst/>
            <a:ahLst/>
            <a:cxnLst/>
            <a:rect l="l" t="t" r="r" b="b"/>
            <a:pathLst>
              <a:path w="8971816" h="2948550" extrusionOk="0">
                <a:moveTo>
                  <a:pt x="0" y="0"/>
                </a:moveTo>
                <a:lnTo>
                  <a:pt x="8971816" y="0"/>
                </a:lnTo>
                <a:lnTo>
                  <a:pt x="8971816" y="2948550"/>
                </a:lnTo>
                <a:lnTo>
                  <a:pt x="0" y="2948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0" name="Google Shape;80;p12"/>
          <p:cNvSpPr txBox="1"/>
          <p:nvPr/>
        </p:nvSpPr>
        <p:spPr>
          <a:xfrm>
            <a:off x="1247775" y="277238"/>
            <a:ext cx="1603718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“Come to Me”</a:t>
            </a:r>
            <a:endParaRPr dirty="0"/>
          </a:p>
        </p:txBody>
      </p:sp>
      <p:sp>
        <p:nvSpPr>
          <p:cNvPr id="82" name="Google Shape;82;p12"/>
          <p:cNvSpPr txBox="1"/>
          <p:nvPr/>
        </p:nvSpPr>
        <p:spPr>
          <a:xfrm>
            <a:off x="1247775" y="2180625"/>
            <a:ext cx="16527269" cy="604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latin typeface="Fira Sans Medium"/>
                <a:sym typeface="Fira Sans Medium"/>
              </a:rPr>
              <a:t>What is required?</a:t>
            </a:r>
          </a:p>
          <a:p>
            <a:pPr marL="914400" indent="-9144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6000" i="1" dirty="0">
                <a:latin typeface="Fira Sans Medium"/>
                <a:sym typeface="Fira Sans Medium"/>
              </a:rPr>
              <a:t>“</a:t>
            </a:r>
            <a:r>
              <a:rPr lang="en-US" sz="6000" b="1" i="1" dirty="0">
                <a:latin typeface="Fira Sans Medium"/>
                <a:sym typeface="Fira Sans Medium"/>
              </a:rPr>
              <a:t>Take My Yoke Upon You</a:t>
            </a:r>
            <a:r>
              <a:rPr lang="en-US" sz="6000" i="1" dirty="0">
                <a:latin typeface="Fira Sans Medium"/>
                <a:sym typeface="Fira Sans Medium"/>
              </a:rPr>
              <a:t>”</a:t>
            </a:r>
            <a:r>
              <a:rPr lang="en-US" sz="5400" dirty="0">
                <a:latin typeface="Fira Sans Medium"/>
                <a:sym typeface="Fira Sans Medium"/>
              </a:rPr>
              <a:t> </a:t>
            </a:r>
          </a:p>
          <a:p>
            <a:pPr marL="685800" indent="-6858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“Serving to </a:t>
            </a:r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couple two things together</a:t>
            </a:r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”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(Vine)</a:t>
            </a:r>
          </a:p>
          <a:p>
            <a:pPr marL="685800" indent="-6858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A symbol of servitude </a:t>
            </a:r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- one who has </a:t>
            </a:r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yielded control </a:t>
            </a:r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to another. </a:t>
            </a: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(Leviticus 26:13; Deuteronomy 28:48; Galatians 5:1)</a:t>
            </a:r>
          </a:p>
        </p:txBody>
      </p:sp>
    </p:spTree>
    <p:extLst>
      <p:ext uri="{BB962C8B-B14F-4D97-AF65-F5344CB8AC3E}">
        <p14:creationId xmlns:p14="http://schemas.microsoft.com/office/powerpoint/2010/main" val="260068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B8BE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0" y="1828801"/>
            <a:ext cx="18288000" cy="8458200"/>
          </a:xfrm>
          <a:custGeom>
            <a:avLst/>
            <a:gdLst/>
            <a:ahLst/>
            <a:cxnLst/>
            <a:rect l="l" t="t" r="r" b="b"/>
            <a:pathLst>
              <a:path w="8971816" h="2948550" extrusionOk="0">
                <a:moveTo>
                  <a:pt x="0" y="0"/>
                </a:moveTo>
                <a:lnTo>
                  <a:pt x="8971816" y="0"/>
                </a:lnTo>
                <a:lnTo>
                  <a:pt x="8971816" y="2948550"/>
                </a:lnTo>
                <a:lnTo>
                  <a:pt x="0" y="2948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0" name="Google Shape;80;p12"/>
          <p:cNvSpPr txBox="1"/>
          <p:nvPr/>
        </p:nvSpPr>
        <p:spPr>
          <a:xfrm>
            <a:off x="1247775" y="277238"/>
            <a:ext cx="1603718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“Come to Me”</a:t>
            </a:r>
            <a:endParaRPr dirty="0"/>
          </a:p>
        </p:txBody>
      </p:sp>
      <p:sp>
        <p:nvSpPr>
          <p:cNvPr id="82" name="Google Shape;82;p12"/>
          <p:cNvSpPr txBox="1"/>
          <p:nvPr/>
        </p:nvSpPr>
        <p:spPr>
          <a:xfrm>
            <a:off x="1247775" y="2180625"/>
            <a:ext cx="16794898" cy="883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latin typeface="Fira Sans Medium"/>
                <a:sym typeface="Fira Sans Medium"/>
              </a:rPr>
              <a:t>What is required?</a:t>
            </a:r>
          </a:p>
          <a:p>
            <a:pPr marL="742950" indent="-7429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en-US" sz="6000" b="1" i="1" dirty="0">
                <a:latin typeface="Segoe UI" panose="020B0502040204020203" pitchFamily="34" charset="0"/>
                <a:cs typeface="Segoe UI" panose="020B0502040204020203" pitchFamily="34" charset="0"/>
              </a:rPr>
              <a:t>“And learn from Me”</a:t>
            </a:r>
            <a:r>
              <a:rPr lang="en-US" sz="6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</a:p>
          <a:p>
            <a:pPr marL="742950" indent="-7429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5200" dirty="0">
                <a:latin typeface="Segoe UI" panose="020B0502040204020203" pitchFamily="34" charset="0"/>
                <a:cs typeface="Segoe UI" panose="020B0502040204020203" pitchFamily="34" charset="0"/>
              </a:rPr>
              <a:t>Not just facts but practice. “To learn by use and practice… to be in </a:t>
            </a:r>
            <a:r>
              <a:rPr lang="en-US" sz="5200" b="1" dirty="0">
                <a:latin typeface="Segoe UI" panose="020B0502040204020203" pitchFamily="34" charset="0"/>
                <a:cs typeface="Segoe UI" panose="020B0502040204020203" pitchFamily="34" charset="0"/>
              </a:rPr>
              <a:t>the habit of</a:t>
            </a:r>
            <a:r>
              <a:rPr lang="en-US" sz="5200" dirty="0">
                <a:latin typeface="Segoe UI" panose="020B0502040204020203" pitchFamily="34" charset="0"/>
                <a:cs typeface="Segoe UI" panose="020B0502040204020203" pitchFamily="34" charset="0"/>
              </a:rPr>
              <a:t>, accustomed to” 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(Thayer)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Learn from </a:t>
            </a:r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what He did</a:t>
            </a:r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 (John 13:15; Ephesians 4:20)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Learn from </a:t>
            </a:r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what He taught</a:t>
            </a:r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 (John 6:44-45; Eph. 5:10)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Learn from </a:t>
            </a:r>
            <a:r>
              <a:rPr lang="en-US" sz="5400" b="1" dirty="0">
                <a:latin typeface="Segoe UI" panose="020B0502040204020203" pitchFamily="34" charset="0"/>
                <a:cs typeface="Segoe UI" panose="020B0502040204020203" pitchFamily="34" charset="0"/>
              </a:rPr>
              <a:t>those whom He commissioned</a:t>
            </a:r>
            <a:r>
              <a:rPr lang="en-US" sz="5400" dirty="0"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(John 14:26; 16:13)</a:t>
            </a:r>
          </a:p>
          <a:p>
            <a:pPr marL="914400" marR="0" lvl="0" indent="-9144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800" dirty="0">
              <a:latin typeface="Fira Sans Medium"/>
              <a:sym typeface="Fira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6590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B8BE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0" y="1828801"/>
            <a:ext cx="18288000" cy="8458200"/>
          </a:xfrm>
          <a:custGeom>
            <a:avLst/>
            <a:gdLst/>
            <a:ahLst/>
            <a:cxnLst/>
            <a:rect l="l" t="t" r="r" b="b"/>
            <a:pathLst>
              <a:path w="8971816" h="2948550" extrusionOk="0">
                <a:moveTo>
                  <a:pt x="0" y="0"/>
                </a:moveTo>
                <a:lnTo>
                  <a:pt x="8971816" y="0"/>
                </a:lnTo>
                <a:lnTo>
                  <a:pt x="8971816" y="2948550"/>
                </a:lnTo>
                <a:lnTo>
                  <a:pt x="0" y="2948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0" name="Google Shape;80;p12"/>
          <p:cNvSpPr txBox="1"/>
          <p:nvPr/>
        </p:nvSpPr>
        <p:spPr>
          <a:xfrm>
            <a:off x="1247775" y="277238"/>
            <a:ext cx="1603718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0" u="none" strike="noStrike" cap="none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“Come to Me”</a:t>
            </a:r>
            <a:endParaRPr dirty="0"/>
          </a:p>
        </p:txBody>
      </p:sp>
      <p:sp>
        <p:nvSpPr>
          <p:cNvPr id="82" name="Google Shape;82;p12"/>
          <p:cNvSpPr txBox="1"/>
          <p:nvPr/>
        </p:nvSpPr>
        <p:spPr>
          <a:xfrm>
            <a:off x="1247775" y="2180625"/>
            <a:ext cx="17040225" cy="756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atin typeface="Fira Sans" panose="020B0503050000020004" pitchFamily="34" charset="0"/>
                <a:sym typeface="Fira Sans Medium"/>
              </a:rPr>
              <a:t>What He doesn’t offer</a:t>
            </a:r>
            <a:r>
              <a:rPr lang="en-US" sz="5400" dirty="0">
                <a:latin typeface="Fira Sans" panose="020B0503050000020004" pitchFamily="34" charset="0"/>
                <a:sym typeface="Fira Sans Medium"/>
              </a:rPr>
              <a:t>… No problems, “health and wealth”, happiness.</a:t>
            </a: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atin typeface="Fira Sans" panose="020B0503050000020004" pitchFamily="34" charset="0"/>
                <a:sym typeface="Fira Sans Medium"/>
              </a:rPr>
              <a:t>What He does offer</a:t>
            </a:r>
            <a:r>
              <a:rPr lang="en-US" sz="5400" dirty="0">
                <a:latin typeface="Fira Sans" panose="020B0503050000020004" pitchFamily="34" charset="0"/>
                <a:sym typeface="Fira Sans Medium"/>
              </a:rPr>
              <a:t>..</a:t>
            </a:r>
          </a:p>
          <a:p>
            <a:pPr marL="685800" marR="0" lvl="0" indent="-685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400" i="1" dirty="0">
                <a:latin typeface="Fira Sans" panose="020B0503050000020004" pitchFamily="34" charset="0"/>
                <a:sym typeface="Fira Sans Medium"/>
              </a:rPr>
              <a:t>“</a:t>
            </a:r>
            <a:r>
              <a:rPr lang="en-US" sz="5400" b="1" i="1" dirty="0">
                <a:latin typeface="Fira Sans" panose="020B0503050000020004" pitchFamily="34" charset="0"/>
                <a:sym typeface="Fira Sans Medium"/>
              </a:rPr>
              <a:t>I will give you rest</a:t>
            </a:r>
            <a:r>
              <a:rPr lang="en-US" sz="5400" i="1" dirty="0">
                <a:latin typeface="Fira Sans" panose="020B0503050000020004" pitchFamily="34" charset="0"/>
                <a:sym typeface="Fira Sans Medium"/>
              </a:rPr>
              <a:t>… </a:t>
            </a:r>
            <a:r>
              <a:rPr lang="en-US" sz="5400" b="1" i="1" dirty="0">
                <a:latin typeface="Fira Sans" panose="020B0503050000020004" pitchFamily="34" charset="0"/>
                <a:sym typeface="Fira Sans Medium"/>
              </a:rPr>
              <a:t>rest for your souls</a:t>
            </a:r>
            <a:r>
              <a:rPr lang="en-US" sz="5400" i="1" dirty="0">
                <a:latin typeface="Fira Sans" panose="020B0503050000020004" pitchFamily="34" charset="0"/>
                <a:sym typeface="Fira Sans Medium"/>
              </a:rPr>
              <a:t>”</a:t>
            </a:r>
            <a:r>
              <a:rPr lang="en-US" sz="5400" dirty="0">
                <a:latin typeface="Fira Sans" panose="020B0503050000020004" pitchFamily="34" charset="0"/>
                <a:sym typeface="Fira Sans Medium"/>
              </a:rPr>
              <a:t>.</a:t>
            </a:r>
          </a:p>
          <a:p>
            <a:pPr marL="685800" indent="-6858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5400" dirty="0">
                <a:latin typeface="Fira Sans" panose="020B0503050000020004" pitchFamily="34" charset="0"/>
                <a:sym typeface="Fira Sans Medium"/>
              </a:rPr>
              <a:t>What kind of </a:t>
            </a:r>
            <a:r>
              <a:rPr lang="en-US" sz="5400" b="1" i="1" dirty="0">
                <a:latin typeface="Fira Sans" panose="020B0503050000020004" pitchFamily="34" charset="0"/>
                <a:sym typeface="Fira Sans Medium"/>
              </a:rPr>
              <a:t>“rest”</a:t>
            </a:r>
            <a:r>
              <a:rPr lang="en-US" sz="5400" dirty="0">
                <a:latin typeface="Fira Sans" panose="020B0503050000020004" pitchFamily="34" charset="0"/>
                <a:sym typeface="Fira Sans Medium"/>
              </a:rPr>
              <a:t>? </a:t>
            </a:r>
            <a:r>
              <a:rPr lang="en-US" sz="5400" dirty="0">
                <a:latin typeface="Fira Sans" panose="020B0503050000020004" pitchFamily="34" charset="0"/>
                <a:cs typeface="Segoe UI" panose="020B0502040204020203" pitchFamily="34" charset="0"/>
              </a:rPr>
              <a:t>(cf., Matthew 5:10-12; 10:34; w/  John 14:27; 16:33; Revelation 6:11; 14:13)</a:t>
            </a:r>
            <a:endParaRPr lang="en-US" sz="5400" dirty="0">
              <a:latin typeface="Fira Sans" panose="020B0503050000020004" pitchFamily="34" charset="0"/>
              <a:sym typeface="Fira Sans Medium"/>
            </a:endParaRPr>
          </a:p>
          <a:p>
            <a:pPr marL="685800" marR="0" lvl="0" indent="-685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latin typeface="Fira Sans" panose="020B0503050000020004" pitchFamily="34" charset="0"/>
                <a:sym typeface="Fira Sans Medium"/>
              </a:rPr>
              <a:t>Continued diligence required</a:t>
            </a:r>
            <a:r>
              <a:rPr lang="en-US" sz="5400" dirty="0">
                <a:latin typeface="Fira Sans" panose="020B0503050000020004" pitchFamily="34" charset="0"/>
                <a:sym typeface="Fira Sans Medium"/>
              </a:rPr>
              <a:t>. (Hebrews 4:1-11)</a:t>
            </a:r>
            <a:endParaRPr lang="en-US" sz="4800" dirty="0">
              <a:latin typeface="Fira Sans" panose="020B0503050000020004" pitchFamily="34" charset="0"/>
              <a:sym typeface="Fira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929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theme/theme1.xml><?xml version="1.0" encoding="utf-8"?>
<a:theme xmlns:a="http://schemas.openxmlformats.org/drawingml/2006/main" name="Violet Yellow and Green Geometric Project Roadmap Presentation ">
  <a:themeElements>
    <a:clrScheme name="Office">
      <a:dk1>
        <a:srgbClr val="000000"/>
      </a:dk1>
      <a:lt1>
        <a:srgbClr val="FFFFFF"/>
      </a:lt1>
      <a:dk2>
        <a:srgbClr val="A16AE8"/>
      </a:dk2>
      <a:lt2>
        <a:srgbClr val="F5C500"/>
      </a:lt2>
      <a:accent1>
        <a:srgbClr val="EE604A"/>
      </a:accent1>
      <a:accent2>
        <a:srgbClr val="4BB8BE"/>
      </a:accent2>
      <a:accent3>
        <a:srgbClr val="F5C500"/>
      </a:accent3>
      <a:accent4>
        <a:srgbClr val="8064A2"/>
      </a:accent4>
      <a:accent5>
        <a:srgbClr val="B7B7B7"/>
      </a:accent5>
      <a:accent6>
        <a:srgbClr val="F3F3F3"/>
      </a:accent6>
      <a:hlink>
        <a:srgbClr val="19191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891</Words>
  <Application>Microsoft Office PowerPoint</Application>
  <PresentationFormat>Custom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Fira Sans</vt:lpstr>
      <vt:lpstr>Fira Sans Medium</vt:lpstr>
      <vt:lpstr>Calibri</vt:lpstr>
      <vt:lpstr>Segoe UI</vt:lpstr>
      <vt:lpstr>Assistant</vt:lpstr>
      <vt:lpstr>Arial</vt:lpstr>
      <vt:lpstr>Violet Yellow and Green Geometric Project Roadmap Presentation </vt:lpstr>
      <vt:lpstr>“Come To Me!”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“Come To Me!”</dc:title>
  <dc:creator>Chris Simmons</dc:creator>
  <cp:lastModifiedBy>Chris Simmons</cp:lastModifiedBy>
  <cp:revision>7</cp:revision>
  <dcterms:modified xsi:type="dcterms:W3CDTF">2023-03-29T15:53:03Z</dcterms:modified>
</cp:coreProperties>
</file>