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5" r:id="rId3"/>
    <p:sldId id="261" r:id="rId4"/>
    <p:sldId id="286" r:id="rId5"/>
    <p:sldId id="287" r:id="rId6"/>
    <p:sldId id="288" r:id="rId7"/>
    <p:sldId id="289" r:id="rId8"/>
    <p:sldId id="290" r:id="rId9"/>
    <p:sldId id="291" r:id="rId10"/>
    <p:sldId id="292" r:id="rId11"/>
  </p:sldIdLst>
  <p:sldSz cx="9144000" cy="5143500" type="screen16x9"/>
  <p:notesSz cx="6858000" cy="9144000"/>
  <p:embeddedFontLst>
    <p:embeddedFont>
      <p:font typeface="Montserrat"/>
      <p:regular r:id="rId14"/>
      <p:bold r:id="rId15"/>
      <p:italic r:id="rId16"/>
      <p:boldItalic r:id="rId17"/>
    </p:embeddedFont>
    <p:embeddedFont>
      <p:font typeface="PT Serif" panose="020A0603040505020204" pitchFamily="18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1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30A7246-6EF8-41A2-8205-6292F126D801}">
  <a:tblStyle styleId="{E30A7246-6EF8-41A2-8205-6292F126D80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397" autoAdjust="0"/>
  </p:normalViewPr>
  <p:slideViewPr>
    <p:cSldViewPr snapToGrid="0">
      <p:cViewPr varScale="1">
        <p:scale>
          <a:sx n="91" d="100"/>
          <a:sy n="91" d="100"/>
        </p:scale>
        <p:origin x="726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60E5616-F340-85C5-DF89-CF917AC7F7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4E2A7C-A463-DF5D-F259-E5AA540197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02/19/23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25E6A4-A7FD-5127-7641-CBCD53090CE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Great Things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0E44D3-18DA-76C3-444D-AE30E88D165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7EAB5-C9EB-4343-ABB7-5BF0DE5B9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018863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hdr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It’s appropriate for our appreciation for our salvation to grow and we consider all the forgiveness we continue to seek.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04887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8858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Their fear and whole hearted service was to be fueled by the “great things” God had done for them. </a:t>
            </a: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How did he know what to proclaim? What did he know about Jesus?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57479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06180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It’s appropriate for our appreciation for our salvation to grow and we consider all the forgiveness we continue to seek.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4893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It’s appropriate for our appreciation for our salvation to grow and we consider all the forgiveness we continue to seek.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41733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It’s appropriate for our appreciation for our salvation to grow and we consider all the forgiveness we continue to seek.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859372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It’s appropriate for our appreciation for our salvation to grow and we consider all the forgiveness we continue to seek.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77270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000000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34275" y="1839413"/>
            <a:ext cx="78888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cxnSp>
        <p:nvCxnSpPr>
          <p:cNvPr id="11" name="Google Shape;11;p2"/>
          <p:cNvCxnSpPr/>
          <p:nvPr/>
        </p:nvCxnSpPr>
        <p:spPr>
          <a:xfrm rot="10800000">
            <a:off x="2588100" y="3488719"/>
            <a:ext cx="39678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oval" w="med" len="med"/>
            <a:tailEnd type="oval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2318100" y="113175"/>
            <a:ext cx="45078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617100" y="1269863"/>
            <a:ext cx="7909800" cy="321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○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□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□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cxnSp>
        <p:nvCxnSpPr>
          <p:cNvPr id="24" name="Google Shape;24;p5"/>
          <p:cNvCxnSpPr/>
          <p:nvPr/>
        </p:nvCxnSpPr>
        <p:spPr>
          <a:xfrm rot="10800000">
            <a:off x="-23700" y="541800"/>
            <a:ext cx="2341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oval" w="med" len="med"/>
            <a:tailEnd type="none" w="med" len="med"/>
          </a:ln>
        </p:spPr>
      </p:cxnSp>
      <p:cxnSp>
        <p:nvCxnSpPr>
          <p:cNvPr id="25" name="Google Shape;25;p5"/>
          <p:cNvCxnSpPr/>
          <p:nvPr/>
        </p:nvCxnSpPr>
        <p:spPr>
          <a:xfrm>
            <a:off x="6825900" y="541800"/>
            <a:ext cx="23313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oval" w="med" len="med"/>
            <a:tailEnd type="none" w="med" len="med"/>
          </a:ln>
        </p:spPr>
      </p:cxn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30350" y="206000"/>
            <a:ext cx="42834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Montserrat"/>
              <a:buNone/>
              <a:defRPr sz="16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17100" y="1269863"/>
            <a:ext cx="7909800" cy="3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PT Serif"/>
              <a:buChar char="○"/>
              <a:defRPr sz="2400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marL="914400" lvl="1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PT Serif"/>
              <a:buChar char="□"/>
              <a:defRPr sz="2400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2pPr>
            <a:lvl3pPr marL="1371600" lvl="2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PT Serif"/>
              <a:buChar char="○"/>
              <a:defRPr sz="2400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3pPr>
            <a:lvl4pPr marL="1828800" lvl="3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erif"/>
              <a:buChar char="□"/>
              <a:defRPr sz="2400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4pPr>
            <a:lvl5pPr marL="2286000" lvl="4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erif"/>
              <a:buChar char="○"/>
              <a:defRPr sz="2400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5pPr>
            <a:lvl6pPr marL="2743200" lvl="5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erif"/>
              <a:buChar char="■"/>
              <a:defRPr sz="2400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6pPr>
            <a:lvl7pPr marL="3200400" lvl="6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erif"/>
              <a:buChar char="●"/>
              <a:defRPr sz="2400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7pPr>
            <a:lvl8pPr marL="3657600" lvl="7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erif"/>
              <a:buChar char="○"/>
              <a:defRPr sz="2400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8pPr>
            <a:lvl9pPr marL="4114800" lvl="8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T Serif"/>
              <a:buChar char="■"/>
              <a:defRPr sz="2400">
                <a:solidFill>
                  <a:schemeClr val="dk1"/>
                </a:solidFill>
                <a:latin typeface="PT Serif"/>
                <a:ea typeface="PT Serif"/>
                <a:cs typeface="PT Serif"/>
                <a:sym typeface="PT Serif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300">
                <a:solidFill>
                  <a:schemeClr val="accent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lvl="1" algn="ctr">
              <a:buNone/>
              <a:defRPr sz="1300">
                <a:solidFill>
                  <a:schemeClr val="accent1"/>
                </a:solidFill>
                <a:latin typeface="PT Serif"/>
                <a:ea typeface="PT Serif"/>
                <a:cs typeface="PT Serif"/>
                <a:sym typeface="PT Serif"/>
              </a:defRPr>
            </a:lvl2pPr>
            <a:lvl3pPr lvl="2" algn="ctr">
              <a:buNone/>
              <a:defRPr sz="1300">
                <a:solidFill>
                  <a:schemeClr val="accent1"/>
                </a:solidFill>
                <a:latin typeface="PT Serif"/>
                <a:ea typeface="PT Serif"/>
                <a:cs typeface="PT Serif"/>
                <a:sym typeface="PT Serif"/>
              </a:defRPr>
            </a:lvl3pPr>
            <a:lvl4pPr lvl="3" algn="ctr">
              <a:buNone/>
              <a:defRPr sz="1300">
                <a:solidFill>
                  <a:schemeClr val="accent1"/>
                </a:solidFill>
                <a:latin typeface="PT Serif"/>
                <a:ea typeface="PT Serif"/>
                <a:cs typeface="PT Serif"/>
                <a:sym typeface="PT Serif"/>
              </a:defRPr>
            </a:lvl4pPr>
            <a:lvl5pPr lvl="4" algn="ctr">
              <a:buNone/>
              <a:defRPr sz="1300">
                <a:solidFill>
                  <a:schemeClr val="accent1"/>
                </a:solidFill>
                <a:latin typeface="PT Serif"/>
                <a:ea typeface="PT Serif"/>
                <a:cs typeface="PT Serif"/>
                <a:sym typeface="PT Serif"/>
              </a:defRPr>
            </a:lvl5pPr>
            <a:lvl6pPr lvl="5" algn="ctr">
              <a:buNone/>
              <a:defRPr sz="1300">
                <a:solidFill>
                  <a:schemeClr val="accent1"/>
                </a:solidFill>
                <a:latin typeface="PT Serif"/>
                <a:ea typeface="PT Serif"/>
                <a:cs typeface="PT Serif"/>
                <a:sym typeface="PT Serif"/>
              </a:defRPr>
            </a:lvl6pPr>
            <a:lvl7pPr lvl="6" algn="ctr">
              <a:buNone/>
              <a:defRPr sz="1300">
                <a:solidFill>
                  <a:schemeClr val="accent1"/>
                </a:solidFill>
                <a:latin typeface="PT Serif"/>
                <a:ea typeface="PT Serif"/>
                <a:cs typeface="PT Serif"/>
                <a:sym typeface="PT Serif"/>
              </a:defRPr>
            </a:lvl7pPr>
            <a:lvl8pPr lvl="7" algn="ctr">
              <a:buNone/>
              <a:defRPr sz="1300">
                <a:solidFill>
                  <a:schemeClr val="accent1"/>
                </a:solidFill>
                <a:latin typeface="PT Serif"/>
                <a:ea typeface="PT Serif"/>
                <a:cs typeface="PT Serif"/>
                <a:sym typeface="PT Serif"/>
              </a:defRPr>
            </a:lvl8pPr>
            <a:lvl9pPr lvl="8" algn="ctr">
              <a:buNone/>
              <a:defRPr sz="1300">
                <a:solidFill>
                  <a:schemeClr val="accent1"/>
                </a:solidFill>
                <a:latin typeface="PT Serif"/>
                <a:ea typeface="PT Serif"/>
                <a:cs typeface="PT Serif"/>
                <a:sym typeface="PT Serif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ctrTitle"/>
          </p:nvPr>
        </p:nvSpPr>
        <p:spPr>
          <a:xfrm>
            <a:off x="634275" y="1839413"/>
            <a:ext cx="78888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/>
              <a:t>Great Things!</a:t>
            </a:r>
            <a:endParaRPr sz="6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E04B94-BF02-CF7E-8773-04A8617F90D6}"/>
              </a:ext>
            </a:extLst>
          </p:cNvPr>
          <p:cNvSpPr txBox="1"/>
          <p:nvPr/>
        </p:nvSpPr>
        <p:spPr>
          <a:xfrm>
            <a:off x="2213653" y="3804355"/>
            <a:ext cx="4730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1 Samuel 12:19-24; Luke 8:26-39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>
            <a:spLocks noGrp="1"/>
          </p:cNvSpPr>
          <p:nvPr>
            <p:ph type="title"/>
          </p:nvPr>
        </p:nvSpPr>
        <p:spPr>
          <a:xfrm>
            <a:off x="2043289" y="147875"/>
            <a:ext cx="5057422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76200" lvl="0" indent="0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400"/>
              <a:buNone/>
            </a:pPr>
            <a:r>
              <a:rPr lang="en-US" sz="3200" b="1" dirty="0"/>
              <a:t>Our Duty</a:t>
            </a:r>
          </a:p>
        </p:txBody>
      </p:sp>
      <p:sp>
        <p:nvSpPr>
          <p:cNvPr id="94" name="Google Shape;94;p16"/>
          <p:cNvSpPr txBox="1">
            <a:spLocks noGrp="1"/>
          </p:cNvSpPr>
          <p:nvPr>
            <p:ph type="body" idx="1"/>
          </p:nvPr>
        </p:nvSpPr>
        <p:spPr>
          <a:xfrm>
            <a:off x="304800" y="936156"/>
            <a:ext cx="8839201" cy="38828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What shall we render to the Lord?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(Psalms 116:12; Luke 20:25)</a:t>
            </a:r>
          </a:p>
          <a:p>
            <a:pPr lvl="0" algn="l" rtl="0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2800" b="1" dirty="0"/>
              <a:t>Practice and grow! </a:t>
            </a:r>
            <a:r>
              <a:rPr lang="en-US" sz="2800" dirty="0"/>
              <a:t>(Heb. 5:14; 2 Peter 1:5-10)</a:t>
            </a:r>
          </a:p>
          <a:p>
            <a:pPr lvl="0" algn="l" rtl="0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2800" b="1" dirty="0"/>
              <a:t>Go tell others… pass it on! </a:t>
            </a:r>
            <a:br>
              <a:rPr lang="en-US" sz="2800" b="1" dirty="0"/>
            </a:br>
            <a:r>
              <a:rPr lang="en-US" sz="2800" dirty="0"/>
              <a:t>(Matthew 28:18-20; 2 Timothy 2:2)</a:t>
            </a:r>
          </a:p>
          <a:p>
            <a:pPr lvl="0" algn="l" rtl="0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2800" b="1" dirty="0"/>
              <a:t>Return to worship &amp; reverence God. </a:t>
            </a:r>
            <a:r>
              <a:rPr lang="en-US" sz="2700" dirty="0"/>
              <a:t>(Luke 17:17)</a:t>
            </a:r>
          </a:p>
          <a:p>
            <a:pPr lvl="0" algn="l" rtl="0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2800" b="1" dirty="0"/>
              <a:t>Live no longer for self but the will of God</a:t>
            </a:r>
            <a:r>
              <a:rPr lang="en-US" sz="2800" dirty="0"/>
              <a:t>. </a:t>
            </a:r>
            <a:br>
              <a:rPr lang="en-US" sz="2800" dirty="0"/>
            </a:br>
            <a:r>
              <a:rPr lang="en-US" sz="2800" dirty="0"/>
              <a:t>(1 Peter 4:2)</a:t>
            </a:r>
          </a:p>
        </p:txBody>
      </p:sp>
      <p:sp>
        <p:nvSpPr>
          <p:cNvPr id="95" name="Google Shape;95;p16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963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>
            <a:spLocks noGrp="1"/>
          </p:cNvSpPr>
          <p:nvPr>
            <p:ph type="title"/>
          </p:nvPr>
        </p:nvSpPr>
        <p:spPr>
          <a:xfrm>
            <a:off x="2318100" y="113175"/>
            <a:ext cx="4507800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Israel Demands A King</a:t>
            </a:r>
            <a:endParaRPr sz="3200" dirty="0"/>
          </a:p>
        </p:txBody>
      </p:sp>
      <p:sp>
        <p:nvSpPr>
          <p:cNvPr id="94" name="Google Shape;94;p16"/>
          <p:cNvSpPr txBox="1">
            <a:spLocks noGrp="1"/>
          </p:cNvSpPr>
          <p:nvPr>
            <p:ph type="body" idx="1"/>
          </p:nvPr>
        </p:nvSpPr>
        <p:spPr>
          <a:xfrm>
            <a:off x="617099" y="1269863"/>
            <a:ext cx="8210811" cy="321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○"/>
            </a:pPr>
            <a:r>
              <a:rPr lang="en-US" sz="2800" dirty="0"/>
              <a:t>Samuel reminds them </a:t>
            </a:r>
            <a:r>
              <a:rPr lang="en-US" sz="2800" b="1" dirty="0"/>
              <a:t>they still must follow God</a:t>
            </a:r>
            <a:r>
              <a:rPr lang="en-US" sz="2800" dirty="0"/>
              <a:t>. (1 Samuel 12:19-20)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○"/>
            </a:pPr>
            <a:r>
              <a:rPr lang="en-US" sz="2800" dirty="0"/>
              <a:t>Samuel promised he would </a:t>
            </a:r>
            <a:r>
              <a:rPr lang="en-US" sz="2800" b="1" dirty="0"/>
              <a:t>continue to pray for them</a:t>
            </a:r>
            <a:r>
              <a:rPr lang="en-US" sz="2800" dirty="0"/>
              <a:t>. (vs. 23)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○"/>
            </a:pPr>
            <a:r>
              <a:rPr lang="en-US" sz="2800" dirty="0"/>
              <a:t>Finally, </a:t>
            </a:r>
            <a:r>
              <a:rPr lang="en-US" sz="2800" b="1" i="1" dirty="0"/>
              <a:t>“fear the Lord and serve Him in truth with all your heart”</a:t>
            </a:r>
            <a:r>
              <a:rPr lang="en-US" sz="2800" dirty="0"/>
              <a:t>. (vs. 24)</a:t>
            </a:r>
          </a:p>
        </p:txBody>
      </p:sp>
      <p:sp>
        <p:nvSpPr>
          <p:cNvPr id="95" name="Google Shape;95;p16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6005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>
            <a:spLocks noGrp="1"/>
          </p:cNvSpPr>
          <p:nvPr>
            <p:ph type="title"/>
          </p:nvPr>
        </p:nvSpPr>
        <p:spPr>
          <a:xfrm>
            <a:off x="2043289" y="147875"/>
            <a:ext cx="5057422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The Call For Fear &amp; Wholehearted Service</a:t>
            </a:r>
            <a:endParaRPr sz="3200" dirty="0"/>
          </a:p>
        </p:txBody>
      </p:sp>
      <p:sp>
        <p:nvSpPr>
          <p:cNvPr id="94" name="Google Shape;94;p16"/>
          <p:cNvSpPr txBox="1">
            <a:spLocks noGrp="1"/>
          </p:cNvSpPr>
          <p:nvPr>
            <p:ph type="body" idx="1"/>
          </p:nvPr>
        </p:nvSpPr>
        <p:spPr>
          <a:xfrm>
            <a:off x="617099" y="1269863"/>
            <a:ext cx="8165657" cy="321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en-US" sz="2800" i="1" dirty="0"/>
              <a:t>“For </a:t>
            </a:r>
            <a:r>
              <a:rPr lang="en-US" sz="2800" b="1" i="1" dirty="0"/>
              <a:t>consider what great things He has done for you</a:t>
            </a:r>
            <a:r>
              <a:rPr lang="en-US" sz="2800" i="1" dirty="0"/>
              <a:t>.”</a:t>
            </a:r>
            <a:r>
              <a:rPr lang="en-US" sz="2800" dirty="0"/>
              <a:t> (</a:t>
            </a:r>
            <a:r>
              <a:rPr lang="en-US" sz="2800" b="1" dirty="0"/>
              <a:t>1 Samuel 12:24</a:t>
            </a:r>
            <a:r>
              <a:rPr lang="en-US" sz="2800" dirty="0"/>
              <a:t>)</a:t>
            </a:r>
          </a:p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en-US" sz="2800" dirty="0"/>
              <a:t>When we consider </a:t>
            </a:r>
            <a:r>
              <a:rPr lang="en-US" sz="2800" b="1" dirty="0"/>
              <a:t>the mercy of God </a:t>
            </a:r>
            <a:r>
              <a:rPr lang="en-US" sz="2800" dirty="0"/>
              <a:t>and the </a:t>
            </a:r>
            <a:r>
              <a:rPr lang="en-US" sz="2800" b="1" dirty="0"/>
              <a:t>“riches”</a:t>
            </a:r>
            <a:r>
              <a:rPr lang="en-US" sz="2800" dirty="0"/>
              <a:t> He has blessed us with, should we not consider wholehearted </a:t>
            </a:r>
            <a:r>
              <a:rPr lang="en-US" sz="2800" b="1" dirty="0"/>
              <a:t>sacrifices and service </a:t>
            </a:r>
            <a:r>
              <a:rPr lang="en-US" sz="2800" b="1" i="1" dirty="0"/>
              <a:t>“reasonable” </a:t>
            </a:r>
            <a:r>
              <a:rPr lang="en-US" sz="2800" dirty="0"/>
              <a:t>or </a:t>
            </a:r>
            <a:r>
              <a:rPr lang="en-US" sz="2800" b="1" dirty="0"/>
              <a:t>“rational”</a:t>
            </a:r>
            <a:r>
              <a:rPr lang="en-US" sz="2800" dirty="0"/>
              <a:t>? (Romans 12:1-2)</a:t>
            </a:r>
            <a:endParaRPr sz="2800" dirty="0"/>
          </a:p>
        </p:txBody>
      </p:sp>
      <p:sp>
        <p:nvSpPr>
          <p:cNvPr id="95" name="Google Shape;95;p16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>
            <a:spLocks noGrp="1"/>
          </p:cNvSpPr>
          <p:nvPr>
            <p:ph type="title"/>
          </p:nvPr>
        </p:nvSpPr>
        <p:spPr>
          <a:xfrm>
            <a:off x="2043289" y="147875"/>
            <a:ext cx="5057422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Begging For the Favor To Follow Jesus</a:t>
            </a:r>
            <a:endParaRPr sz="3200" dirty="0"/>
          </a:p>
        </p:txBody>
      </p:sp>
      <p:sp>
        <p:nvSpPr>
          <p:cNvPr id="94" name="Google Shape;94;p16"/>
          <p:cNvSpPr txBox="1">
            <a:spLocks noGrp="1"/>
          </p:cNvSpPr>
          <p:nvPr>
            <p:ph type="body" idx="1"/>
          </p:nvPr>
        </p:nvSpPr>
        <p:spPr>
          <a:xfrm>
            <a:off x="617098" y="1269863"/>
            <a:ext cx="8526901" cy="34799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lvl="0" indent="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400"/>
              <a:buNone/>
            </a:pPr>
            <a:r>
              <a:rPr lang="en-US" sz="2800" b="1" dirty="0"/>
              <a:t>Luke 8:26-39 </a:t>
            </a:r>
            <a:r>
              <a:rPr lang="en-US" sz="2800" dirty="0"/>
              <a:t>- a demon possessed man healed by Jesus, who begged that he might accompany Him. </a:t>
            </a:r>
          </a:p>
          <a:p>
            <a:pPr marL="76200" lvl="0" indent="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400"/>
              <a:buNone/>
            </a:pPr>
            <a:r>
              <a:rPr lang="en-US" sz="2800" dirty="0"/>
              <a:t>Jesus instructed him to </a:t>
            </a:r>
            <a:r>
              <a:rPr lang="en-US" sz="2800" i="1" dirty="0"/>
              <a:t>“return to your house and </a:t>
            </a:r>
            <a:r>
              <a:rPr lang="en-US" sz="2800" b="1" i="1" dirty="0"/>
              <a:t>describe what great things Jesus had done for him</a:t>
            </a:r>
            <a:r>
              <a:rPr lang="en-US" sz="2800" i="1" dirty="0"/>
              <a:t>.”</a:t>
            </a:r>
            <a:r>
              <a:rPr lang="en-US" sz="2800" dirty="0"/>
              <a:t> </a:t>
            </a:r>
          </a:p>
          <a:p>
            <a:pPr marL="76200" lvl="0" indent="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400"/>
              <a:buNone/>
            </a:pPr>
            <a:r>
              <a:rPr lang="en-US" sz="2800" i="1" dirty="0"/>
              <a:t>“So he went away, </a:t>
            </a:r>
            <a:r>
              <a:rPr lang="en-US" sz="2800" b="1" i="1" dirty="0"/>
              <a:t>proclaiming</a:t>
            </a:r>
            <a:r>
              <a:rPr lang="en-US" sz="2800" i="1" dirty="0"/>
              <a:t> </a:t>
            </a:r>
            <a:r>
              <a:rPr lang="en-US" sz="2800" b="1" i="1" dirty="0"/>
              <a:t>throughout the whole city</a:t>
            </a:r>
            <a:r>
              <a:rPr lang="en-US" sz="2800" i="1" dirty="0"/>
              <a:t> </a:t>
            </a:r>
            <a:r>
              <a:rPr lang="en-US" sz="2800" b="1" i="1" dirty="0"/>
              <a:t>what great things Jesus had done for him</a:t>
            </a:r>
            <a:r>
              <a:rPr lang="en-US" sz="2800" i="1" dirty="0"/>
              <a:t>.” </a:t>
            </a:r>
            <a:r>
              <a:rPr lang="en-US" sz="2000" dirty="0"/>
              <a:t>(vs. 39) </a:t>
            </a:r>
            <a:endParaRPr lang="en-US" sz="2800" dirty="0"/>
          </a:p>
        </p:txBody>
      </p:sp>
      <p:sp>
        <p:nvSpPr>
          <p:cNvPr id="95" name="Google Shape;95;p16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7123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>
            <a:spLocks noGrp="1"/>
          </p:cNvSpPr>
          <p:nvPr>
            <p:ph type="title"/>
          </p:nvPr>
        </p:nvSpPr>
        <p:spPr>
          <a:xfrm>
            <a:off x="2043289" y="147875"/>
            <a:ext cx="5057422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We Must Tell!</a:t>
            </a:r>
            <a:endParaRPr sz="3200" dirty="0"/>
          </a:p>
        </p:txBody>
      </p:sp>
      <p:sp>
        <p:nvSpPr>
          <p:cNvPr id="94" name="Google Shape;94;p16"/>
          <p:cNvSpPr txBox="1">
            <a:spLocks noGrp="1"/>
          </p:cNvSpPr>
          <p:nvPr>
            <p:ph type="body" idx="1"/>
          </p:nvPr>
        </p:nvSpPr>
        <p:spPr>
          <a:xfrm>
            <a:off x="617098" y="1005275"/>
            <a:ext cx="8131791" cy="38828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lvl="0" indent="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400"/>
              <a:buNone/>
            </a:pPr>
            <a:r>
              <a:rPr lang="en-US" sz="2800" dirty="0"/>
              <a:t>Four lepers in </a:t>
            </a:r>
            <a:r>
              <a:rPr lang="en-US" sz="2800" b="1" dirty="0"/>
              <a:t>2 Kings 7 </a:t>
            </a:r>
            <a:r>
              <a:rPr lang="en-US" sz="2800" dirty="0"/>
              <a:t>understood that being </a:t>
            </a:r>
            <a:r>
              <a:rPr lang="en-US" sz="2800" b="1" dirty="0"/>
              <a:t>blessed with </a:t>
            </a:r>
            <a:r>
              <a:rPr lang="en-US" sz="2800" b="1" i="1" dirty="0"/>
              <a:t>“great things” </a:t>
            </a:r>
            <a:r>
              <a:rPr lang="en-US" sz="2800" dirty="0"/>
              <a:t>carries a great responsibility to tell others. </a:t>
            </a:r>
          </a:p>
          <a:p>
            <a:pPr marL="76200" lvl="0" indent="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400"/>
              <a:buNone/>
            </a:pPr>
            <a:r>
              <a:rPr lang="en-US" sz="2800" i="1" dirty="0"/>
              <a:t>“We are not doing right. </a:t>
            </a:r>
            <a:r>
              <a:rPr lang="en-US" sz="2800" b="1" i="1" dirty="0"/>
              <a:t>This day is a day of good news, but we are keeping silent</a:t>
            </a:r>
            <a:r>
              <a:rPr lang="en-US" sz="2800" i="1" dirty="0"/>
              <a:t>; if we wait until morning light, punishment will overtake us. Now therefore come, let us go and tell the king’s household.”</a:t>
            </a:r>
            <a:r>
              <a:rPr lang="en-US" sz="2800" dirty="0"/>
              <a:t> (2 King 7:9)</a:t>
            </a:r>
          </a:p>
        </p:txBody>
      </p:sp>
      <p:sp>
        <p:nvSpPr>
          <p:cNvPr id="95" name="Google Shape;95;p16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0726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>
            <a:spLocks noGrp="1"/>
          </p:cNvSpPr>
          <p:nvPr>
            <p:ph type="title"/>
          </p:nvPr>
        </p:nvSpPr>
        <p:spPr>
          <a:xfrm>
            <a:off x="2043289" y="147875"/>
            <a:ext cx="5057422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Why Don’t We?</a:t>
            </a:r>
            <a:endParaRPr sz="3200" dirty="0"/>
          </a:p>
        </p:txBody>
      </p:sp>
      <p:sp>
        <p:nvSpPr>
          <p:cNvPr id="94" name="Google Shape;94;p16"/>
          <p:cNvSpPr txBox="1">
            <a:spLocks noGrp="1"/>
          </p:cNvSpPr>
          <p:nvPr>
            <p:ph type="body" idx="1"/>
          </p:nvPr>
        </p:nvSpPr>
        <p:spPr>
          <a:xfrm>
            <a:off x="617098" y="1005275"/>
            <a:ext cx="8334991" cy="38828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lvl="0" indent="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400"/>
              <a:buNone/>
            </a:pPr>
            <a:r>
              <a:rPr lang="en-US" sz="2800" b="1" dirty="0"/>
              <a:t>It should be natural</a:t>
            </a:r>
            <a:r>
              <a:rPr lang="en-US" sz="2800" dirty="0"/>
              <a:t>… if we’ve been </a:t>
            </a:r>
            <a:r>
              <a:rPr lang="en-US" sz="2800" b="1" dirty="0"/>
              <a:t>forgiven</a:t>
            </a:r>
            <a:r>
              <a:rPr lang="en-US" sz="2800" dirty="0"/>
              <a:t>, </a:t>
            </a:r>
            <a:r>
              <a:rPr lang="en-US" sz="2800" b="1" dirty="0"/>
              <a:t>healed</a:t>
            </a:r>
            <a:r>
              <a:rPr lang="en-US" sz="2800" dirty="0"/>
              <a:t> and </a:t>
            </a:r>
            <a:r>
              <a:rPr lang="en-US" sz="2800" b="1" dirty="0"/>
              <a:t>pardoned</a:t>
            </a:r>
            <a:r>
              <a:rPr lang="en-US" sz="2800" dirty="0"/>
              <a:t>. (Acts 4:19-20; 1 Cor. 9:16; Jeremiah 20:9)</a:t>
            </a:r>
          </a:p>
          <a:p>
            <a:pPr marL="76200" lvl="0" indent="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400"/>
              <a:buNone/>
            </a:pPr>
            <a:r>
              <a:rPr lang="en-US" sz="2800" dirty="0"/>
              <a:t>Do we see our salvation and God’s blessings as </a:t>
            </a:r>
            <a:r>
              <a:rPr lang="en-US" sz="2800" b="1" i="1" dirty="0"/>
              <a:t>“great”</a:t>
            </a:r>
            <a:r>
              <a:rPr lang="en-US" sz="2800" dirty="0"/>
              <a:t>? (Luke 18:9-14)</a:t>
            </a:r>
          </a:p>
          <a:p>
            <a:pPr marL="76200" lvl="0" indent="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400"/>
              <a:buNone/>
            </a:pPr>
            <a:r>
              <a:rPr lang="en-US" sz="2800" dirty="0"/>
              <a:t>Can we </a:t>
            </a:r>
            <a:r>
              <a:rPr lang="en-US" sz="2800" b="1" dirty="0"/>
              <a:t>articulate the “great things” </a:t>
            </a:r>
            <a:r>
              <a:rPr lang="en-US" sz="2800" dirty="0"/>
              <a:t>to others? Are they </a:t>
            </a:r>
            <a:r>
              <a:rPr lang="en-US" sz="2800" b="1" dirty="0"/>
              <a:t>ready</a:t>
            </a:r>
            <a:r>
              <a:rPr lang="en-US" sz="2800" dirty="0"/>
              <a:t> in our </a:t>
            </a:r>
            <a:r>
              <a:rPr lang="en-US" sz="2800" b="1" dirty="0"/>
              <a:t>heart</a:t>
            </a:r>
            <a:r>
              <a:rPr lang="en-US" sz="2800" dirty="0"/>
              <a:t> and on our </a:t>
            </a:r>
            <a:r>
              <a:rPr lang="en-US" sz="2800" b="1" dirty="0"/>
              <a:t>lips</a:t>
            </a:r>
            <a:r>
              <a:rPr lang="en-US" sz="2800" dirty="0"/>
              <a:t>? (Proverbs 22:18; 1 Peter 3:15)</a:t>
            </a:r>
          </a:p>
        </p:txBody>
      </p:sp>
      <p:sp>
        <p:nvSpPr>
          <p:cNvPr id="95" name="Google Shape;95;p16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322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>
            <a:spLocks noGrp="1"/>
          </p:cNvSpPr>
          <p:nvPr>
            <p:ph type="title"/>
          </p:nvPr>
        </p:nvSpPr>
        <p:spPr>
          <a:xfrm>
            <a:off x="2043289" y="147875"/>
            <a:ext cx="5057422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76200" lvl="0" indent="0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400"/>
              <a:buNone/>
            </a:pPr>
            <a:r>
              <a:rPr lang="en-US" sz="3200" b="1" dirty="0"/>
              <a:t>A Great </a:t>
            </a:r>
            <a:r>
              <a:rPr lang="en-US" sz="3200" b="1" dirty="0">
                <a:solidFill>
                  <a:srgbClr val="1F1FA1"/>
                </a:solidFill>
              </a:rPr>
              <a:t>Message</a:t>
            </a:r>
            <a:r>
              <a:rPr lang="en-US" sz="3200" b="1" dirty="0"/>
              <a:t>!</a:t>
            </a:r>
          </a:p>
        </p:txBody>
      </p:sp>
      <p:sp>
        <p:nvSpPr>
          <p:cNvPr id="94" name="Google Shape;94;p16"/>
          <p:cNvSpPr txBox="1">
            <a:spLocks noGrp="1"/>
          </p:cNvSpPr>
          <p:nvPr>
            <p:ph type="body" idx="1"/>
          </p:nvPr>
        </p:nvSpPr>
        <p:spPr>
          <a:xfrm>
            <a:off x="617098" y="1005275"/>
            <a:ext cx="8334991" cy="38828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lvl="0" indent="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400"/>
              <a:buNone/>
            </a:pPr>
            <a:r>
              <a:rPr lang="en-US" sz="2800" b="1" dirty="0"/>
              <a:t>A Great </a:t>
            </a:r>
            <a:r>
              <a:rPr lang="en-US" sz="2800" b="1" dirty="0">
                <a:solidFill>
                  <a:srgbClr val="1F1FA1"/>
                </a:solidFill>
              </a:rPr>
              <a:t>Message</a:t>
            </a:r>
            <a:r>
              <a:rPr lang="en-US" sz="2800" b="1" dirty="0"/>
              <a:t>!</a:t>
            </a:r>
          </a:p>
          <a:p>
            <a:pPr lvl="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2800" b="1" dirty="0"/>
              <a:t>Everything I need to be complete. </a:t>
            </a:r>
            <a:r>
              <a:rPr lang="en-US" sz="2800" dirty="0"/>
              <a:t>(2 Timothy 3:16-17)</a:t>
            </a:r>
          </a:p>
          <a:p>
            <a:pPr lvl="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2800" b="1" dirty="0"/>
              <a:t>Guaranteed to accomplish </a:t>
            </a:r>
            <a:r>
              <a:rPr lang="en-US" sz="2800" dirty="0"/>
              <a:t>what God needs. (Isaiah 55:10-11)</a:t>
            </a:r>
          </a:p>
          <a:p>
            <a:pPr lvl="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2800" b="1" dirty="0"/>
              <a:t>Requires my diligence</a:t>
            </a:r>
            <a:r>
              <a:rPr lang="en-US" sz="2800" dirty="0"/>
              <a:t>. (2 Timothy 2:15)</a:t>
            </a:r>
          </a:p>
        </p:txBody>
      </p:sp>
      <p:sp>
        <p:nvSpPr>
          <p:cNvPr id="95" name="Google Shape;95;p16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861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>
            <a:spLocks noGrp="1"/>
          </p:cNvSpPr>
          <p:nvPr>
            <p:ph type="title"/>
          </p:nvPr>
        </p:nvSpPr>
        <p:spPr>
          <a:xfrm>
            <a:off x="2043289" y="147875"/>
            <a:ext cx="5057422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76200" lvl="0" indent="0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400"/>
              <a:buNone/>
            </a:pPr>
            <a:r>
              <a:rPr lang="en-US" sz="3200" b="1" dirty="0"/>
              <a:t>A Great </a:t>
            </a:r>
            <a:r>
              <a:rPr lang="en-US" sz="3200" b="1" dirty="0">
                <a:solidFill>
                  <a:srgbClr val="1F1FA1"/>
                </a:solidFill>
              </a:rPr>
              <a:t>Love</a:t>
            </a:r>
            <a:r>
              <a:rPr lang="en-US" sz="3200" b="1" dirty="0"/>
              <a:t>!</a:t>
            </a:r>
          </a:p>
        </p:txBody>
      </p:sp>
      <p:sp>
        <p:nvSpPr>
          <p:cNvPr id="94" name="Google Shape;94;p16"/>
          <p:cNvSpPr txBox="1">
            <a:spLocks noGrp="1"/>
          </p:cNvSpPr>
          <p:nvPr>
            <p:ph type="body" idx="1"/>
          </p:nvPr>
        </p:nvSpPr>
        <p:spPr>
          <a:xfrm>
            <a:off x="678855" y="723053"/>
            <a:ext cx="8103902" cy="38828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2800" b="1" dirty="0"/>
              <a:t>To be called a child of God! </a:t>
            </a:r>
            <a:r>
              <a:rPr lang="en-US" sz="2800" dirty="0"/>
              <a:t>(1 John 3:1-3)</a:t>
            </a:r>
          </a:p>
          <a:p>
            <a:pPr lvl="0" algn="l" rtl="0">
              <a:lnSpc>
                <a:spcPct val="100000"/>
              </a:lnSpc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r>
              <a:rPr lang="en-US" sz="2800" b="1" dirty="0"/>
              <a:t>Extended while yet sinners and enemies</a:t>
            </a:r>
            <a:r>
              <a:rPr lang="en-US" sz="2800" dirty="0"/>
              <a:t>. (Romans 5:6-11; Ephesians 2:3-6)</a:t>
            </a:r>
          </a:p>
          <a:p>
            <a:pPr lvl="0" algn="l" rtl="0">
              <a:lnSpc>
                <a:spcPct val="100000"/>
              </a:lnSpc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r>
              <a:rPr lang="en-US" sz="2800" b="1" dirty="0"/>
              <a:t>Defined by God</a:t>
            </a:r>
            <a:r>
              <a:rPr lang="en-US" sz="2800" dirty="0"/>
              <a:t> (1 John 4:19) and calling for us to reciprocate. (1 John 4:7-10)</a:t>
            </a:r>
          </a:p>
          <a:p>
            <a:pPr lvl="0" algn="l" rtl="0">
              <a:lnSpc>
                <a:spcPct val="100000"/>
              </a:lnSpc>
              <a:spcBef>
                <a:spcPts val="600"/>
              </a:spcBef>
              <a:buSzPts val="2400"/>
              <a:buFont typeface="Arial" panose="020B0604020202020204" pitchFamily="34" charset="0"/>
              <a:buChar char="•"/>
            </a:pPr>
            <a:r>
              <a:rPr lang="en-US" sz="2800" b="1" dirty="0"/>
              <a:t>Something we choose to do </a:t>
            </a:r>
            <a:r>
              <a:rPr lang="en-US" sz="2800" dirty="0"/>
              <a:t>- not a feeling that comes and goes. (1 John 3:18) </a:t>
            </a:r>
          </a:p>
        </p:txBody>
      </p:sp>
      <p:sp>
        <p:nvSpPr>
          <p:cNvPr id="95" name="Google Shape;95;p16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0277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>
            <a:spLocks noGrp="1"/>
          </p:cNvSpPr>
          <p:nvPr>
            <p:ph type="title"/>
          </p:nvPr>
        </p:nvSpPr>
        <p:spPr>
          <a:xfrm>
            <a:off x="2043289" y="147875"/>
            <a:ext cx="5057422" cy="85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76200" lvl="0" indent="0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400"/>
              <a:buNone/>
            </a:pPr>
            <a:r>
              <a:rPr lang="en-US" sz="3200" b="1" dirty="0"/>
              <a:t>A Great </a:t>
            </a:r>
            <a:r>
              <a:rPr lang="en-US" sz="3200" b="1" dirty="0">
                <a:solidFill>
                  <a:srgbClr val="1F1FA1"/>
                </a:solidFill>
              </a:rPr>
              <a:t>Deliverance</a:t>
            </a:r>
            <a:r>
              <a:rPr lang="en-US" sz="3200" b="1" dirty="0"/>
              <a:t>!</a:t>
            </a:r>
          </a:p>
        </p:txBody>
      </p:sp>
      <p:sp>
        <p:nvSpPr>
          <p:cNvPr id="94" name="Google Shape;94;p16"/>
          <p:cNvSpPr txBox="1">
            <a:spLocks noGrp="1"/>
          </p:cNvSpPr>
          <p:nvPr>
            <p:ph type="body" idx="1"/>
          </p:nvPr>
        </p:nvSpPr>
        <p:spPr>
          <a:xfrm>
            <a:off x="794399" y="936156"/>
            <a:ext cx="8103902" cy="38828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2800" b="1" dirty="0"/>
              <a:t>We must do our part. </a:t>
            </a:r>
            <a:r>
              <a:rPr lang="en-US" sz="2800" dirty="0"/>
              <a:t>(Genesis 45:7)</a:t>
            </a:r>
          </a:p>
          <a:p>
            <a:pPr lvl="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2800" dirty="0"/>
              <a:t>A matter </a:t>
            </a:r>
            <a:r>
              <a:rPr lang="en-US" sz="2800" b="1" dirty="0"/>
              <a:t>of life and death</a:t>
            </a:r>
            <a:r>
              <a:rPr lang="en-US" sz="2800" dirty="0"/>
              <a:t>. (Romans 5:12-14; 6:23)</a:t>
            </a:r>
          </a:p>
          <a:p>
            <a:pPr lvl="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2800" dirty="0"/>
              <a:t>Jesus delivered </a:t>
            </a:r>
            <a:r>
              <a:rPr lang="en-US" sz="2800" b="1" dirty="0"/>
              <a:t>us from sin and death</a:t>
            </a:r>
            <a:r>
              <a:rPr lang="en-US" sz="2800" dirty="0"/>
              <a:t>. (Romans 11:26)</a:t>
            </a:r>
          </a:p>
          <a:p>
            <a:pPr lvl="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2800" dirty="0"/>
              <a:t>Jesus </a:t>
            </a:r>
            <a:r>
              <a:rPr lang="en-US" sz="2800" b="1" i="1" dirty="0"/>
              <a:t>“rescued us”</a:t>
            </a:r>
            <a:r>
              <a:rPr lang="en-US" sz="2800" dirty="0"/>
              <a:t> from death and transferred us to His kingdom. (Colossians 1:13-14)</a:t>
            </a:r>
          </a:p>
        </p:txBody>
      </p:sp>
      <p:sp>
        <p:nvSpPr>
          <p:cNvPr id="95" name="Google Shape;95;p16"/>
          <p:cNvSpPr txBox="1">
            <a:spLocks noGrp="1"/>
          </p:cNvSpPr>
          <p:nvPr>
            <p:ph type="sldNum" idx="12"/>
          </p:nvPr>
        </p:nvSpPr>
        <p:spPr>
          <a:xfrm>
            <a:off x="4297650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9299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build="p"/>
    </p:bldLst>
  </p:timing>
</p:sld>
</file>

<file path=ppt/theme/theme1.xml><?xml version="1.0" encoding="utf-8"?>
<a:theme xmlns:a="http://schemas.openxmlformats.org/drawingml/2006/main" name="Beatrice template">
  <a:themeElements>
    <a:clrScheme name="Custom 347">
      <a:dk1>
        <a:srgbClr val="1D1D1B"/>
      </a:dk1>
      <a:lt1>
        <a:srgbClr val="F3EFEA"/>
      </a:lt1>
      <a:dk2>
        <a:srgbClr val="434343"/>
      </a:dk2>
      <a:lt2>
        <a:srgbClr val="FFFFFF"/>
      </a:lt2>
      <a:accent1>
        <a:srgbClr val="8F7B87"/>
      </a:accent1>
      <a:accent2>
        <a:srgbClr val="A797A1"/>
      </a:accent2>
      <a:accent3>
        <a:srgbClr val="C0B5BC"/>
      </a:accent3>
      <a:accent4>
        <a:srgbClr val="E4DDE1"/>
      </a:accent4>
      <a:accent5>
        <a:srgbClr val="EFECED"/>
      </a:accent5>
      <a:accent6>
        <a:srgbClr val="F3EFEA"/>
      </a:accent6>
      <a:hlink>
        <a:srgbClr val="1D1D1B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744</Words>
  <Application>Microsoft Office PowerPoint</Application>
  <PresentationFormat>On-screen Show (16:9)</PresentationFormat>
  <Paragraphs>57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Montserrat</vt:lpstr>
      <vt:lpstr>PT Serif</vt:lpstr>
      <vt:lpstr>Arial</vt:lpstr>
      <vt:lpstr>Beatrice template</vt:lpstr>
      <vt:lpstr>Great Things!</vt:lpstr>
      <vt:lpstr>Israel Demands A King</vt:lpstr>
      <vt:lpstr>The Call For Fear &amp; Wholehearted Service</vt:lpstr>
      <vt:lpstr>Begging For the Favor To Follow Jesus</vt:lpstr>
      <vt:lpstr>We Must Tell!</vt:lpstr>
      <vt:lpstr>Why Don’t We?</vt:lpstr>
      <vt:lpstr>A Great Message!</vt:lpstr>
      <vt:lpstr>A Great Love!</vt:lpstr>
      <vt:lpstr>A Great Deliverance!</vt:lpstr>
      <vt:lpstr>Our Duty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Chris Simmons</dc:creator>
  <cp:lastModifiedBy>Chris Simmons</cp:lastModifiedBy>
  <cp:revision>9</cp:revision>
  <dcterms:modified xsi:type="dcterms:W3CDTF">2023-03-29T18:02:34Z</dcterms:modified>
</cp:coreProperties>
</file>