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9"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661" autoAdjust="0"/>
  </p:normalViewPr>
  <p:slideViewPr>
    <p:cSldViewPr snapToGrid="0">
      <p:cViewPr varScale="1">
        <p:scale>
          <a:sx n="60" d="100"/>
          <a:sy n="60" d="100"/>
        </p:scale>
        <p:origin x="10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83ADDF-4F85-4507-9C64-8B8DC863C730}" type="datetimeFigureOut">
              <a:rPr lang="en-US" smtClean="0"/>
              <a:t>3/29/2023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0547A5-2012-4182-A874-6D865B989960}" type="slidenum">
              <a:rPr lang="en-US" smtClean="0"/>
              <a:t>‹#›</a:t>
            </a:fld>
            <a:endParaRPr lang="en-US"/>
          </a:p>
        </p:txBody>
      </p:sp>
    </p:spTree>
    <p:extLst>
      <p:ext uri="{BB962C8B-B14F-4D97-AF65-F5344CB8AC3E}">
        <p14:creationId xmlns:p14="http://schemas.microsoft.com/office/powerpoint/2010/main" val="265696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 </a:t>
            </a:r>
            <a:r>
              <a:rPr lang="en-US" dirty="0" err="1"/>
              <a:t>dunamis</a:t>
            </a:r>
            <a:r>
              <a:rPr lang="en-US" dirty="0"/>
              <a:t> - “universally, inherent power, power residing in a thing by virtue of its nature, or which a person or thing exerts and puts forth: Luke 1:17</a:t>
            </a:r>
          </a:p>
          <a:p>
            <a:r>
              <a:rPr lang="en-US" dirty="0"/>
              <a:t>(Thayer's Greek Lexicon, Electronic Database)</a:t>
            </a:r>
          </a:p>
          <a:p>
            <a:endParaRPr lang="en-US" dirty="0"/>
          </a:p>
        </p:txBody>
      </p:sp>
      <p:sp>
        <p:nvSpPr>
          <p:cNvPr id="4" name="Slide Number Placeholder 3"/>
          <p:cNvSpPr>
            <a:spLocks noGrp="1"/>
          </p:cNvSpPr>
          <p:nvPr>
            <p:ph type="sldNum" sz="quarter" idx="5"/>
          </p:nvPr>
        </p:nvSpPr>
        <p:spPr/>
        <p:txBody>
          <a:bodyPr/>
          <a:lstStyle/>
          <a:p>
            <a:fld id="{8B0547A5-2012-4182-A874-6D865B989960}" type="slidenum">
              <a:rPr lang="en-US" smtClean="0"/>
              <a:t>2</a:t>
            </a:fld>
            <a:endParaRPr lang="en-US"/>
          </a:p>
        </p:txBody>
      </p:sp>
    </p:spTree>
    <p:extLst>
      <p:ext uri="{BB962C8B-B14F-4D97-AF65-F5344CB8AC3E}">
        <p14:creationId xmlns:p14="http://schemas.microsoft.com/office/powerpoint/2010/main" val="52702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cap="none" dirty="0">
                <a:latin typeface="Tw Cen MT" panose="020B0602020104020603" pitchFamily="34" charset="0"/>
              </a:rPr>
              <a:t>Something different than a magic trick! </a:t>
            </a:r>
          </a:p>
          <a:p>
            <a:r>
              <a:rPr lang="en-US" dirty="0"/>
              <a:t>NT:1839</a:t>
            </a:r>
          </a:p>
          <a:p>
            <a:r>
              <a:rPr lang="en-US" dirty="0"/>
              <a:t>	In present, imperfect, future, 1 aorist active to throw out of position, to displace:</a:t>
            </a:r>
          </a:p>
          <a:p>
            <a:r>
              <a:rPr lang="en-US" dirty="0"/>
              <a:t>2.	In perfect, pluperfect, 2 aorist active and also the middle voice,</a:t>
            </a:r>
          </a:p>
          <a:p>
            <a:r>
              <a:rPr lang="en-US" dirty="0"/>
              <a:t>a.	to be amazed, astounded: Matt 12:23</a:t>
            </a:r>
          </a:p>
          <a:p>
            <a:r>
              <a:rPr lang="en-US" dirty="0"/>
              <a:t>b.	to be out of one's mind, beside oneself, insane: 2 Cor 5:13</a:t>
            </a:r>
          </a:p>
          <a:p>
            <a:r>
              <a:rPr lang="en-US" dirty="0"/>
              <a:t>(from Thayer's Greek Lexicon, Electronic Database. Copyright © 2000, 2003, 2006 by Biblesoft, Inc. All rights reserved.)</a:t>
            </a:r>
          </a:p>
          <a:p>
            <a:endParaRPr lang="en-US" dirty="0"/>
          </a:p>
          <a:p>
            <a:pPr algn="l"/>
            <a:r>
              <a:rPr lang="en-US" sz="1400" b="0" i="0" u="none" strike="noStrike" baseline="0" dirty="0">
                <a:latin typeface="TimesNewRomanPSMT"/>
              </a:rPr>
              <a:t>This one who himself was skilled in the art of trickery would not have been deceived by similar trickery performed by Philip.</a:t>
            </a:r>
            <a:endParaRPr lang="en-US" sz="1050" dirty="0"/>
          </a:p>
        </p:txBody>
      </p:sp>
      <p:sp>
        <p:nvSpPr>
          <p:cNvPr id="4" name="Slide Number Placeholder 3"/>
          <p:cNvSpPr>
            <a:spLocks noGrp="1"/>
          </p:cNvSpPr>
          <p:nvPr>
            <p:ph type="sldNum" sz="quarter" idx="5"/>
          </p:nvPr>
        </p:nvSpPr>
        <p:spPr/>
        <p:txBody>
          <a:bodyPr/>
          <a:lstStyle/>
          <a:p>
            <a:fld id="{8B0547A5-2012-4182-A874-6D865B989960}" type="slidenum">
              <a:rPr lang="en-US" smtClean="0"/>
              <a:t>3</a:t>
            </a:fld>
            <a:endParaRPr lang="en-US"/>
          </a:p>
        </p:txBody>
      </p:sp>
    </p:spTree>
    <p:extLst>
      <p:ext uri="{BB962C8B-B14F-4D97-AF65-F5344CB8AC3E}">
        <p14:creationId xmlns:p14="http://schemas.microsoft.com/office/powerpoint/2010/main" val="1817073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Attest - “properly, to </a:t>
            </a:r>
            <a:r>
              <a:rPr lang="en-US" sz="1300" b="1" dirty="0"/>
              <a:t>point away from oneself</a:t>
            </a:r>
            <a:r>
              <a:rPr lang="en-US" sz="1300" dirty="0"/>
              <a:t>, (think of John 5:31 and how Jesus pointed away from Himself to John, His works, the Father and the scriptures) to point out, show forth; to expose to view, exhibit… to declare: …to show, prove what kind of a person anyone is, Acts 2:22 to prove by arguments, demonstrate: Acts 25:7. ” (from Thayer's Greek Lexicon)</a:t>
            </a:r>
          </a:p>
          <a:p>
            <a:endParaRPr lang="en-US" dirty="0"/>
          </a:p>
          <a:p>
            <a:r>
              <a:rPr lang="en-US" dirty="0"/>
              <a:t>Once confirmed always confirmed - but we need to be reminded it has been once for all confirmed.</a:t>
            </a:r>
          </a:p>
        </p:txBody>
      </p:sp>
      <p:sp>
        <p:nvSpPr>
          <p:cNvPr id="4" name="Slide Number Placeholder 3"/>
          <p:cNvSpPr>
            <a:spLocks noGrp="1"/>
          </p:cNvSpPr>
          <p:nvPr>
            <p:ph type="sldNum" sz="quarter" idx="5"/>
          </p:nvPr>
        </p:nvSpPr>
        <p:spPr/>
        <p:txBody>
          <a:bodyPr/>
          <a:lstStyle/>
          <a:p>
            <a:fld id="{8B0547A5-2012-4182-A874-6D865B989960}" type="slidenum">
              <a:rPr lang="en-US" smtClean="0"/>
              <a:t>4</a:t>
            </a:fld>
            <a:endParaRPr lang="en-US"/>
          </a:p>
        </p:txBody>
      </p:sp>
    </p:spTree>
    <p:extLst>
      <p:ext uri="{BB962C8B-B14F-4D97-AF65-F5344CB8AC3E}">
        <p14:creationId xmlns:p14="http://schemas.microsoft.com/office/powerpoint/2010/main" val="125349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0547A5-2012-4182-A874-6D865B989960}" type="slidenum">
              <a:rPr lang="en-US" smtClean="0"/>
              <a:t>5</a:t>
            </a:fld>
            <a:endParaRPr lang="en-US"/>
          </a:p>
        </p:txBody>
      </p:sp>
    </p:spTree>
    <p:extLst>
      <p:ext uri="{BB962C8B-B14F-4D97-AF65-F5344CB8AC3E}">
        <p14:creationId xmlns:p14="http://schemas.microsoft.com/office/powerpoint/2010/main" val="2652830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Times New Roman" panose="02020603050405020304" pitchFamily="18" charset="0"/>
                <a:ea typeface="Times New Roman" panose="02020603050405020304" pitchFamily="18" charset="0"/>
              </a:rPr>
              <a:t>It is absurd for a person to declare that if one teaches that miraculous gifts were done away there is no knowledge left in the earth. </a:t>
            </a:r>
            <a:r>
              <a:rPr lang="en-US" sz="1200" b="1" dirty="0">
                <a:effectLst/>
                <a:latin typeface="Times New Roman" panose="02020603050405020304" pitchFamily="18" charset="0"/>
                <a:ea typeface="Times New Roman" panose="02020603050405020304" pitchFamily="18" charset="0"/>
              </a:rPr>
              <a:t>Note the specific knowledge that Paul had in mind</a:t>
            </a:r>
            <a:r>
              <a:rPr lang="en-US" sz="1200" dirty="0">
                <a:effectLst/>
                <a:latin typeface="Times New Roman" panose="02020603050405020304" pitchFamily="18" charset="0"/>
                <a:ea typeface="Times New Roman" panose="02020603050405020304" pitchFamily="18" charset="0"/>
              </a:rPr>
              <a:t>: "For to one is given through the Spirit the word of wisdom; to another the word of knowledge, according to the same Spirit" (1 Cor. 12:8). In this passage Paul was enumerating the spiritual gifts. One of them was the gift of knowledge. While I certainly believe that natural knowledge is yet in the world, I do not believe that any man today has supernatural power. The apostles were told to take no thought what they, should say, for it would be given to them of their Father who is in heaven (Matt. 10:19). </a:t>
            </a:r>
          </a:p>
          <a:p>
            <a:endParaRPr lang="en-US" sz="1200" dirty="0">
              <a:effectLst/>
              <a:latin typeface="Times New Roman" panose="02020603050405020304" pitchFamily="18" charset="0"/>
            </a:endParaRPr>
          </a:p>
          <a:p>
            <a:r>
              <a:rPr lang="en-US" sz="1200" dirty="0">
                <a:effectLst/>
                <a:latin typeface="Times New Roman" panose="02020603050405020304" pitchFamily="18" charset="0"/>
              </a:rPr>
              <a:t>When the perfect comes (future tense) - when Paul wrote it had not yet happened. </a:t>
            </a:r>
          </a:p>
          <a:p>
            <a:endParaRPr lang="en-US" sz="1200" dirty="0">
              <a:effectLst/>
              <a:latin typeface="Times New Roman" panose="02020603050405020304" pitchFamily="18" charset="0"/>
            </a:endParaRPr>
          </a:p>
          <a:p>
            <a:r>
              <a:rPr lang="en-US" sz="1200" dirty="0">
                <a:effectLst/>
                <a:latin typeface="Times New Roman" panose="02020603050405020304" pitchFamily="18" charset="0"/>
              </a:rPr>
              <a:t>Perfect - complete - James 1:4; 3:2</a:t>
            </a:r>
            <a:endParaRPr lang="en-US" sz="1000" dirty="0"/>
          </a:p>
        </p:txBody>
      </p:sp>
      <p:sp>
        <p:nvSpPr>
          <p:cNvPr id="4" name="Slide Number Placeholder 3"/>
          <p:cNvSpPr>
            <a:spLocks noGrp="1"/>
          </p:cNvSpPr>
          <p:nvPr>
            <p:ph type="sldNum" sz="quarter" idx="5"/>
          </p:nvPr>
        </p:nvSpPr>
        <p:spPr/>
        <p:txBody>
          <a:bodyPr/>
          <a:lstStyle/>
          <a:p>
            <a:fld id="{8B0547A5-2012-4182-A874-6D865B989960}" type="slidenum">
              <a:rPr lang="en-US" smtClean="0"/>
              <a:t>6</a:t>
            </a:fld>
            <a:endParaRPr lang="en-US"/>
          </a:p>
        </p:txBody>
      </p:sp>
    </p:spTree>
    <p:extLst>
      <p:ext uri="{BB962C8B-B14F-4D97-AF65-F5344CB8AC3E}">
        <p14:creationId xmlns:p14="http://schemas.microsoft.com/office/powerpoint/2010/main" val="816641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8B0547A5-2012-4182-A874-6D865B989960}" type="slidenum">
              <a:rPr lang="en-US" smtClean="0"/>
              <a:t>7</a:t>
            </a:fld>
            <a:endParaRPr lang="en-US"/>
          </a:p>
        </p:txBody>
      </p:sp>
    </p:spTree>
    <p:extLst>
      <p:ext uri="{BB962C8B-B14F-4D97-AF65-F5344CB8AC3E}">
        <p14:creationId xmlns:p14="http://schemas.microsoft.com/office/powerpoint/2010/main" val="3723354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8B0547A5-2012-4182-A874-6D865B989960}" type="slidenum">
              <a:rPr lang="en-US" smtClean="0"/>
              <a:t>8</a:t>
            </a:fld>
            <a:endParaRPr lang="en-US"/>
          </a:p>
        </p:txBody>
      </p:sp>
    </p:spTree>
    <p:extLst>
      <p:ext uri="{BB962C8B-B14F-4D97-AF65-F5344CB8AC3E}">
        <p14:creationId xmlns:p14="http://schemas.microsoft.com/office/powerpoint/2010/main" val="1707939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8B0547A5-2012-4182-A874-6D865B989960}" type="slidenum">
              <a:rPr lang="en-US" smtClean="0"/>
              <a:t>9</a:t>
            </a:fld>
            <a:endParaRPr lang="en-US"/>
          </a:p>
        </p:txBody>
      </p:sp>
    </p:spTree>
    <p:extLst>
      <p:ext uri="{BB962C8B-B14F-4D97-AF65-F5344CB8AC3E}">
        <p14:creationId xmlns:p14="http://schemas.microsoft.com/office/powerpoint/2010/main" val="444128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8B0547A5-2012-4182-A874-6D865B989960}" type="slidenum">
              <a:rPr lang="en-US" smtClean="0"/>
              <a:t>10</a:t>
            </a:fld>
            <a:endParaRPr lang="en-US"/>
          </a:p>
        </p:txBody>
      </p:sp>
    </p:spTree>
    <p:extLst>
      <p:ext uri="{BB962C8B-B14F-4D97-AF65-F5344CB8AC3E}">
        <p14:creationId xmlns:p14="http://schemas.microsoft.com/office/powerpoint/2010/main" val="2269931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3/29/2023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5B5C-1794-7A62-CCBA-92E21F0976AF}"/>
              </a:ext>
            </a:extLst>
          </p:cNvPr>
          <p:cNvSpPr>
            <a:spLocks noGrp="1"/>
          </p:cNvSpPr>
          <p:nvPr>
            <p:ph type="ctrTitle"/>
          </p:nvPr>
        </p:nvSpPr>
        <p:spPr/>
        <p:txBody>
          <a:bodyPr>
            <a:normAutofit/>
          </a:bodyPr>
          <a:lstStyle/>
          <a:p>
            <a:r>
              <a:rPr lang="en-US" sz="6600" dirty="0"/>
              <a:t>“It’s a Miracle”</a:t>
            </a:r>
          </a:p>
        </p:txBody>
      </p:sp>
      <p:sp>
        <p:nvSpPr>
          <p:cNvPr id="3" name="Subtitle 2">
            <a:extLst>
              <a:ext uri="{FF2B5EF4-FFF2-40B4-BE49-F238E27FC236}">
                <a16:creationId xmlns:a16="http://schemas.microsoft.com/office/drawing/2014/main" id="{5A3D7B03-5986-EEFD-6519-0E942F129BA3}"/>
              </a:ext>
            </a:extLst>
          </p:cNvPr>
          <p:cNvSpPr>
            <a:spLocks noGrp="1"/>
          </p:cNvSpPr>
          <p:nvPr>
            <p:ph type="subTitle" idx="1"/>
          </p:nvPr>
        </p:nvSpPr>
        <p:spPr/>
        <p:txBody>
          <a:bodyPr>
            <a:normAutofit/>
          </a:bodyPr>
          <a:lstStyle/>
          <a:p>
            <a:r>
              <a:rPr lang="en-US" sz="3200" b="1" dirty="0"/>
              <a:t>John Chapter 6</a:t>
            </a:r>
          </a:p>
        </p:txBody>
      </p:sp>
    </p:spTree>
    <p:extLst>
      <p:ext uri="{BB962C8B-B14F-4D97-AF65-F5344CB8AC3E}">
        <p14:creationId xmlns:p14="http://schemas.microsoft.com/office/powerpoint/2010/main" val="426494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85380"/>
            <a:ext cx="10364451" cy="1596177"/>
          </a:xfrm>
        </p:spPr>
        <p:txBody>
          <a:bodyPr>
            <a:normAutofit/>
          </a:bodyPr>
          <a:lstStyle/>
          <a:p>
            <a:r>
              <a:rPr lang="en-US" sz="5400" b="1" dirty="0"/>
              <a:t>Do we need miracles today?</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989221"/>
            <a:ext cx="10652584" cy="4683399"/>
          </a:xfrm>
        </p:spPr>
        <p:txBody>
          <a:bodyPr>
            <a:normAutofit/>
          </a:bodyPr>
          <a:lstStyle/>
          <a:p>
            <a:pPr marL="0" indent="0">
              <a:lnSpc>
                <a:spcPts val="4600"/>
              </a:lnSpc>
              <a:spcBef>
                <a:spcPts val="600"/>
              </a:spcBef>
              <a:spcAft>
                <a:spcPts val="600"/>
              </a:spcAft>
              <a:buNone/>
            </a:pPr>
            <a:r>
              <a:rPr lang="en-US" sz="4400" cap="none" dirty="0"/>
              <a:t>We need the greatest miracle of all… Jesus’ resurrection from the dead that declared triumphantly who He is (Romans 1:4) and gave us victory over our sins (Romans 6:1-6).</a:t>
            </a:r>
          </a:p>
          <a:p>
            <a:pPr marL="0" indent="0">
              <a:lnSpc>
                <a:spcPts val="4600"/>
              </a:lnSpc>
              <a:spcBef>
                <a:spcPts val="600"/>
              </a:spcBef>
              <a:spcAft>
                <a:spcPts val="600"/>
              </a:spcAft>
              <a:buNone/>
            </a:pPr>
            <a:endParaRPr lang="en-US" sz="4400" cap="none" dirty="0"/>
          </a:p>
          <a:p>
            <a:endParaRPr lang="en-US" sz="3200" dirty="0">
              <a:latin typeface="Aparajita" panose="02020603050405020304" pitchFamily="18" charset="0"/>
            </a:endParaRPr>
          </a:p>
        </p:txBody>
      </p:sp>
    </p:spTree>
    <p:extLst>
      <p:ext uri="{BB962C8B-B14F-4D97-AF65-F5344CB8AC3E}">
        <p14:creationId xmlns:p14="http://schemas.microsoft.com/office/powerpoint/2010/main" val="2024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37254"/>
            <a:ext cx="10364451" cy="1596177"/>
          </a:xfrm>
        </p:spPr>
        <p:txBody>
          <a:bodyPr>
            <a:normAutofit/>
          </a:bodyPr>
          <a:lstStyle/>
          <a:p>
            <a:r>
              <a:rPr lang="en-US" sz="5400" b="1" dirty="0"/>
              <a:t>What Is a miracle?</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492800"/>
            <a:ext cx="10652584" cy="4987315"/>
          </a:xfrm>
        </p:spPr>
        <p:txBody>
          <a:bodyPr>
            <a:normAutofit fontScale="92500" lnSpcReduction="20000"/>
          </a:bodyPr>
          <a:lstStyle/>
          <a:p>
            <a:pPr marL="0" indent="0">
              <a:lnSpc>
                <a:spcPct val="100000"/>
              </a:lnSpc>
              <a:spcBef>
                <a:spcPts val="600"/>
              </a:spcBef>
              <a:buNone/>
            </a:pPr>
            <a:r>
              <a:rPr lang="en-US" sz="4000" cap="none" dirty="0">
                <a:latin typeface="Tw Cen MT" panose="020B0602020104020603" pitchFamily="34" charset="0"/>
              </a:rPr>
              <a:t>3 Terms used in </a:t>
            </a:r>
            <a:r>
              <a:rPr lang="en-US" sz="4000" b="1" cap="none" dirty="0">
                <a:latin typeface="Tw Cen MT" panose="020B0602020104020603" pitchFamily="34" charset="0"/>
              </a:rPr>
              <a:t>Acts</a:t>
            </a:r>
            <a:r>
              <a:rPr lang="en-US" sz="4000" b="1" dirty="0">
                <a:latin typeface="Tw Cen MT" panose="020B0602020104020603" pitchFamily="34" charset="0"/>
              </a:rPr>
              <a:t> 2:22</a:t>
            </a:r>
          </a:p>
          <a:p>
            <a:pPr>
              <a:lnSpc>
                <a:spcPct val="100000"/>
              </a:lnSpc>
              <a:spcBef>
                <a:spcPts val="600"/>
              </a:spcBef>
            </a:pPr>
            <a:r>
              <a:rPr lang="en-US" sz="4400" b="1" i="1" dirty="0">
                <a:solidFill>
                  <a:schemeClr val="accent6">
                    <a:lumMod val="50000"/>
                  </a:schemeClr>
                </a:solidFill>
                <a:latin typeface="Tw Cen MT" panose="020B0602020104020603" pitchFamily="34" charset="0"/>
              </a:rPr>
              <a:t>“</a:t>
            </a:r>
            <a:r>
              <a:rPr lang="en-US" sz="4400" b="1" i="1" cap="none" dirty="0">
                <a:solidFill>
                  <a:schemeClr val="accent6">
                    <a:lumMod val="50000"/>
                  </a:schemeClr>
                </a:solidFill>
                <a:latin typeface="Tw Cen MT" panose="020B0602020104020603" pitchFamily="34" charset="0"/>
              </a:rPr>
              <a:t>Miracles</a:t>
            </a:r>
            <a:r>
              <a:rPr lang="en-US" sz="4400" b="1" i="1" dirty="0">
                <a:solidFill>
                  <a:schemeClr val="accent6">
                    <a:lumMod val="50000"/>
                  </a:schemeClr>
                </a:solidFill>
                <a:latin typeface="Tw Cen MT" panose="020B0602020104020603" pitchFamily="34" charset="0"/>
              </a:rPr>
              <a:t>…”</a:t>
            </a:r>
            <a:r>
              <a:rPr lang="en-US" sz="4400" b="1" dirty="0">
                <a:solidFill>
                  <a:schemeClr val="accent6">
                    <a:lumMod val="50000"/>
                  </a:schemeClr>
                </a:solidFill>
                <a:latin typeface="Tw Cen MT" panose="020B0602020104020603" pitchFamily="34" charset="0"/>
              </a:rPr>
              <a:t> </a:t>
            </a:r>
            <a:r>
              <a:rPr lang="en-US" sz="3600" dirty="0">
                <a:latin typeface="Tw Cen MT" panose="020B0602020104020603" pitchFamily="34" charset="0"/>
              </a:rPr>
              <a:t>- </a:t>
            </a:r>
            <a:r>
              <a:rPr lang="en-US" sz="4000" cap="none" dirty="0">
                <a:latin typeface="Tw Cen MT" panose="020B0602020104020603" pitchFamily="34" charset="0"/>
              </a:rPr>
              <a:t>“</a:t>
            </a:r>
            <a:r>
              <a:rPr lang="en-US" sz="4000" b="1" cap="none" dirty="0">
                <a:latin typeface="Tw Cen MT" panose="020B0602020104020603" pitchFamily="34" charset="0"/>
              </a:rPr>
              <a:t>inherent power</a:t>
            </a:r>
            <a:r>
              <a:rPr lang="en-US" sz="4000" cap="none" dirty="0">
                <a:latin typeface="Tw Cen MT" panose="020B0602020104020603" pitchFamily="34" charset="0"/>
              </a:rPr>
              <a:t>… residing in a thing by virtue of its nature” </a:t>
            </a:r>
            <a:r>
              <a:rPr lang="en-US" sz="2800" cap="none" dirty="0">
                <a:latin typeface="Tw Cen MT" panose="020B0602020104020603" pitchFamily="34" charset="0"/>
              </a:rPr>
              <a:t>(Thayer) </a:t>
            </a:r>
            <a:r>
              <a:rPr lang="en-US" sz="4000" cap="none" dirty="0">
                <a:latin typeface="Tw Cen MT" panose="020B0602020104020603" pitchFamily="34" charset="0"/>
              </a:rPr>
              <a:t>“Works of a supernatural origin and character… could not be produced by natural agents and means.”</a:t>
            </a:r>
            <a:r>
              <a:rPr lang="en-US" sz="2800" cap="none" dirty="0">
                <a:latin typeface="Tw Cen MT" panose="020B0602020104020603" pitchFamily="34" charset="0"/>
              </a:rPr>
              <a:t> (Vines)</a:t>
            </a:r>
          </a:p>
          <a:p>
            <a:pPr>
              <a:lnSpc>
                <a:spcPct val="100000"/>
              </a:lnSpc>
              <a:spcBef>
                <a:spcPts val="600"/>
              </a:spcBef>
            </a:pPr>
            <a:r>
              <a:rPr lang="en-US" sz="4400" b="1" i="1" cap="none" dirty="0">
                <a:solidFill>
                  <a:schemeClr val="accent6">
                    <a:lumMod val="50000"/>
                  </a:schemeClr>
                </a:solidFill>
                <a:latin typeface="Tw Cen MT" panose="020B0602020104020603" pitchFamily="34" charset="0"/>
              </a:rPr>
              <a:t>“Wonders…”</a:t>
            </a:r>
            <a:r>
              <a:rPr lang="en-US" sz="2800" cap="none" dirty="0">
                <a:latin typeface="Tw Cen MT" panose="020B0602020104020603" pitchFamily="34" charset="0"/>
              </a:rPr>
              <a:t> - </a:t>
            </a:r>
            <a:r>
              <a:rPr lang="en-US" sz="4000" cap="none" dirty="0">
                <a:latin typeface="Tw Cen MT" panose="020B0602020104020603" pitchFamily="34" charset="0"/>
              </a:rPr>
              <a:t>“Something strange causing the beholder to marvel” </a:t>
            </a:r>
            <a:r>
              <a:rPr lang="en-US" sz="2800" cap="none" dirty="0">
                <a:latin typeface="Tw Cen MT" panose="020B0602020104020603" pitchFamily="34" charset="0"/>
              </a:rPr>
              <a:t>(Vine)</a:t>
            </a:r>
          </a:p>
          <a:p>
            <a:pPr>
              <a:lnSpc>
                <a:spcPct val="100000"/>
              </a:lnSpc>
              <a:spcBef>
                <a:spcPts val="600"/>
              </a:spcBef>
            </a:pPr>
            <a:r>
              <a:rPr lang="en-US" sz="4400" b="1" i="1" cap="none" dirty="0">
                <a:solidFill>
                  <a:schemeClr val="accent6">
                    <a:lumMod val="50000"/>
                  </a:schemeClr>
                </a:solidFill>
                <a:latin typeface="Tw Cen MT" panose="020B0602020104020603" pitchFamily="34" charset="0"/>
              </a:rPr>
              <a:t>“Signs…”</a:t>
            </a:r>
            <a:r>
              <a:rPr lang="en-US" sz="4400" b="1" i="1" cap="none" dirty="0">
                <a:latin typeface="Tw Cen MT" panose="020B0602020104020603" pitchFamily="34" charset="0"/>
              </a:rPr>
              <a:t> - </a:t>
            </a:r>
            <a:r>
              <a:rPr lang="en-US" sz="3700" cap="none" dirty="0">
                <a:latin typeface="Tw Cen MT" panose="020B0602020104020603" pitchFamily="34" charset="0"/>
              </a:rPr>
              <a:t>“That by which a person or a thing is distinguished from others and known.”</a:t>
            </a:r>
            <a:r>
              <a:rPr lang="en-US" sz="3700" b="1" i="1" cap="none" dirty="0">
                <a:latin typeface="Tw Cen MT" panose="020B0602020104020603" pitchFamily="34" charset="0"/>
              </a:rPr>
              <a:t> </a:t>
            </a:r>
            <a:r>
              <a:rPr lang="en-US" sz="2800" cap="none" dirty="0">
                <a:latin typeface="Tw Cen MT" panose="020B0602020104020603" pitchFamily="34" charset="0"/>
              </a:rPr>
              <a:t>(Thayer)</a:t>
            </a:r>
            <a:endParaRPr lang="en-US" sz="2800" dirty="0">
              <a:latin typeface="Aparajita" panose="02020603050405020304" pitchFamily="18" charset="0"/>
            </a:endParaRPr>
          </a:p>
        </p:txBody>
      </p:sp>
    </p:spTree>
    <p:extLst>
      <p:ext uri="{BB962C8B-B14F-4D97-AF65-F5344CB8AC3E}">
        <p14:creationId xmlns:p14="http://schemas.microsoft.com/office/powerpoint/2010/main" val="61454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37254"/>
            <a:ext cx="10364451" cy="1596177"/>
          </a:xfrm>
        </p:spPr>
        <p:txBody>
          <a:bodyPr>
            <a:normAutofit/>
          </a:bodyPr>
          <a:lstStyle/>
          <a:p>
            <a:r>
              <a:rPr lang="en-US" sz="5400" b="1" dirty="0"/>
              <a:t>What Is a miracle?</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492800"/>
            <a:ext cx="11021552" cy="4987315"/>
          </a:xfrm>
        </p:spPr>
        <p:txBody>
          <a:bodyPr>
            <a:normAutofit fontScale="92500" lnSpcReduction="10000"/>
          </a:bodyPr>
          <a:lstStyle/>
          <a:p>
            <a:pPr marL="0" indent="0">
              <a:lnSpc>
                <a:spcPct val="100000"/>
              </a:lnSpc>
              <a:spcBef>
                <a:spcPts val="600"/>
              </a:spcBef>
              <a:spcAft>
                <a:spcPts val="600"/>
              </a:spcAft>
              <a:buNone/>
            </a:pPr>
            <a:r>
              <a:rPr lang="en-US" sz="4800" b="1" cap="none" dirty="0">
                <a:latin typeface="Tw Cen MT" panose="020B0602020104020603" pitchFamily="34" charset="0"/>
              </a:rPr>
              <a:t>They are unlike anything produced by man</a:t>
            </a:r>
            <a:r>
              <a:rPr lang="en-US" sz="4800" cap="none" dirty="0">
                <a:latin typeface="Tw Cen MT" panose="020B0602020104020603" pitchFamily="34" charset="0"/>
              </a:rPr>
              <a:t>. </a:t>
            </a:r>
            <a:br>
              <a:rPr lang="en-US" sz="4400" cap="none" dirty="0">
                <a:latin typeface="Tw Cen MT" panose="020B0602020104020603" pitchFamily="34" charset="0"/>
              </a:rPr>
            </a:br>
            <a:r>
              <a:rPr lang="en-US" sz="4400" cap="none" dirty="0">
                <a:latin typeface="Tw Cen MT" panose="020B0602020104020603" pitchFamily="34" charset="0"/>
              </a:rPr>
              <a:t>(Acts 8:6-13)</a:t>
            </a:r>
          </a:p>
          <a:p>
            <a:pPr marL="0" indent="0">
              <a:lnSpc>
                <a:spcPct val="100000"/>
              </a:lnSpc>
              <a:spcBef>
                <a:spcPts val="600"/>
              </a:spcBef>
              <a:spcAft>
                <a:spcPts val="600"/>
              </a:spcAft>
              <a:buNone/>
            </a:pPr>
            <a:r>
              <a:rPr lang="en-US" sz="4800" b="1" cap="none" dirty="0">
                <a:latin typeface="Tw Cen MT" panose="020B0602020104020603" pitchFamily="34" charset="0"/>
              </a:rPr>
              <a:t>They are undeniable - even to adversaries</a:t>
            </a:r>
            <a:r>
              <a:rPr lang="en-US" sz="4400" cap="none" dirty="0">
                <a:latin typeface="Tw Cen MT" panose="020B0602020104020603" pitchFamily="34" charset="0"/>
              </a:rPr>
              <a:t>. </a:t>
            </a:r>
            <a:br>
              <a:rPr lang="en-US" sz="4400" cap="none" dirty="0">
                <a:latin typeface="Tw Cen MT" panose="020B0602020104020603" pitchFamily="34" charset="0"/>
              </a:rPr>
            </a:br>
            <a:r>
              <a:rPr lang="en-US" sz="4400" cap="none" dirty="0">
                <a:latin typeface="Tw Cen MT" panose="020B0602020104020603" pitchFamily="34" charset="0"/>
              </a:rPr>
              <a:t>(Acts 2:22; 4:13-16; John 11:47ff; cf., John 9:20ff)</a:t>
            </a:r>
            <a:endParaRPr lang="en-US" sz="3200" cap="none" dirty="0">
              <a:latin typeface="Aparajita" panose="02020603050405020304" pitchFamily="18" charset="0"/>
            </a:endParaRPr>
          </a:p>
          <a:p>
            <a:pPr marL="0" indent="0">
              <a:lnSpc>
                <a:spcPct val="100000"/>
              </a:lnSpc>
              <a:spcBef>
                <a:spcPts val="600"/>
              </a:spcBef>
              <a:spcAft>
                <a:spcPts val="600"/>
              </a:spcAft>
              <a:buNone/>
            </a:pPr>
            <a:r>
              <a:rPr lang="en-US" sz="4800" b="1" cap="none" dirty="0"/>
              <a:t>They are confirmable by human senses</a:t>
            </a:r>
            <a:r>
              <a:rPr lang="en-US" sz="4400" b="1" cap="none" dirty="0"/>
              <a:t>. </a:t>
            </a:r>
            <a:r>
              <a:rPr lang="en-US" sz="4400" cap="none" dirty="0"/>
              <a:t>(Matthew 11:5)</a:t>
            </a:r>
          </a:p>
          <a:p>
            <a:pPr marL="0" indent="0">
              <a:lnSpc>
                <a:spcPct val="100000"/>
              </a:lnSpc>
              <a:spcBef>
                <a:spcPts val="600"/>
              </a:spcBef>
              <a:spcAft>
                <a:spcPts val="600"/>
              </a:spcAft>
              <a:buNone/>
            </a:pPr>
            <a:r>
              <a:rPr lang="en-US" sz="4800" b="1" cap="none" dirty="0"/>
              <a:t>They are immediate</a:t>
            </a:r>
            <a:r>
              <a:rPr lang="en-US" sz="4400" cap="none" dirty="0"/>
              <a:t>. (Luke 13:10-13; John 5:2-9)</a:t>
            </a:r>
            <a:endParaRPr lang="en-US" sz="6000" cap="none" dirty="0"/>
          </a:p>
        </p:txBody>
      </p:sp>
    </p:spTree>
    <p:extLst>
      <p:ext uri="{BB962C8B-B14F-4D97-AF65-F5344CB8AC3E}">
        <p14:creationId xmlns:p14="http://schemas.microsoft.com/office/powerpoint/2010/main" val="426380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p:txBody>
          <a:bodyPr>
            <a:normAutofit/>
          </a:bodyPr>
          <a:lstStyle/>
          <a:p>
            <a:r>
              <a:rPr lang="en-US" sz="5400" b="1" dirty="0"/>
              <a:t>What Is THE PURPOSE OF a miracle?</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2367092"/>
            <a:ext cx="10364452" cy="4033708"/>
          </a:xfrm>
        </p:spPr>
        <p:txBody>
          <a:bodyPr>
            <a:normAutofit lnSpcReduction="10000"/>
          </a:bodyPr>
          <a:lstStyle/>
          <a:p>
            <a:pPr>
              <a:lnSpc>
                <a:spcPct val="100000"/>
              </a:lnSpc>
              <a:spcBef>
                <a:spcPts val="600"/>
              </a:spcBef>
            </a:pPr>
            <a:r>
              <a:rPr lang="en-US" sz="4400" b="1" cap="none" dirty="0"/>
              <a:t>To instill faith</a:t>
            </a:r>
            <a:r>
              <a:rPr lang="en-US" sz="4400" cap="none" dirty="0"/>
              <a:t>. </a:t>
            </a:r>
            <a:r>
              <a:rPr lang="en-US" sz="4300" cap="none" dirty="0"/>
              <a:t>(John 20:30-31; note vs. 26-29; cf., Romans 10:17)</a:t>
            </a:r>
          </a:p>
          <a:p>
            <a:pPr>
              <a:lnSpc>
                <a:spcPct val="100000"/>
              </a:lnSpc>
              <a:spcBef>
                <a:spcPts val="600"/>
              </a:spcBef>
            </a:pPr>
            <a:r>
              <a:rPr lang="en-US" sz="4400" cap="none" dirty="0"/>
              <a:t>To </a:t>
            </a:r>
            <a:r>
              <a:rPr lang="en-US" sz="4400" b="1" i="1" cap="none" dirty="0"/>
              <a:t>“attest”</a:t>
            </a:r>
            <a:r>
              <a:rPr lang="en-US" sz="4400" b="1" cap="none" dirty="0"/>
              <a:t> </a:t>
            </a:r>
            <a:r>
              <a:rPr lang="en-US" sz="4400" cap="none" dirty="0"/>
              <a:t>(Acts 2:22) </a:t>
            </a:r>
            <a:r>
              <a:rPr lang="en-US" sz="3600" cap="none" dirty="0"/>
              <a:t>to accredit or demonstrate.</a:t>
            </a:r>
          </a:p>
          <a:p>
            <a:pPr>
              <a:lnSpc>
                <a:spcPct val="100000"/>
              </a:lnSpc>
              <a:spcBef>
                <a:spcPts val="600"/>
              </a:spcBef>
            </a:pPr>
            <a:r>
              <a:rPr lang="en-US" sz="4400" cap="none" dirty="0"/>
              <a:t>To </a:t>
            </a:r>
            <a:r>
              <a:rPr lang="en-US" sz="4400" b="1" i="1" cap="none" dirty="0"/>
              <a:t>“testify”</a:t>
            </a:r>
            <a:r>
              <a:rPr lang="en-US" sz="4400" cap="none" dirty="0"/>
              <a:t> (Hebrews 2:4; John 5:31ff) </a:t>
            </a:r>
            <a:r>
              <a:rPr lang="en-US" sz="3600" cap="none" dirty="0"/>
              <a:t>“to join in bearing witness, to unite in adding testimony” </a:t>
            </a:r>
            <a:r>
              <a:rPr lang="en-US" sz="2800" cap="none" dirty="0"/>
              <a:t>(Thayer)</a:t>
            </a:r>
          </a:p>
          <a:p>
            <a:pPr>
              <a:lnSpc>
                <a:spcPct val="100000"/>
              </a:lnSpc>
              <a:spcBef>
                <a:spcPts val="600"/>
              </a:spcBef>
            </a:pPr>
            <a:r>
              <a:rPr lang="en-US" sz="4400" cap="none" dirty="0"/>
              <a:t>To </a:t>
            </a:r>
            <a:r>
              <a:rPr lang="en-US" sz="4400" b="1" i="1" cap="none" dirty="0"/>
              <a:t>“confirm”</a:t>
            </a:r>
            <a:r>
              <a:rPr lang="en-US" sz="4400" cap="none" dirty="0"/>
              <a:t> (Mark 16:20) </a:t>
            </a:r>
            <a:endParaRPr lang="en-US" sz="4000" cap="none" dirty="0">
              <a:latin typeface="Aparajita" panose="02020603050405020304" pitchFamily="18" charset="0"/>
            </a:endParaRPr>
          </a:p>
          <a:p>
            <a:endParaRPr lang="en-US" sz="3200" dirty="0">
              <a:latin typeface="Aparajita" panose="02020603050405020304" pitchFamily="18" charset="0"/>
            </a:endParaRPr>
          </a:p>
        </p:txBody>
      </p:sp>
    </p:spTree>
    <p:extLst>
      <p:ext uri="{BB962C8B-B14F-4D97-AF65-F5344CB8AC3E}">
        <p14:creationId xmlns:p14="http://schemas.microsoft.com/office/powerpoint/2010/main" val="32447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p:txBody>
          <a:bodyPr>
            <a:normAutofit/>
          </a:bodyPr>
          <a:lstStyle/>
          <a:p>
            <a:r>
              <a:rPr lang="en-US" sz="5400" b="1" dirty="0"/>
              <a:t>What Is THE PURPOSE OF a miracle?</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2367092"/>
            <a:ext cx="10684668" cy="3424107"/>
          </a:xfrm>
        </p:spPr>
        <p:txBody>
          <a:bodyPr>
            <a:normAutofit lnSpcReduction="10000"/>
          </a:bodyPr>
          <a:lstStyle/>
          <a:p>
            <a:pPr>
              <a:lnSpc>
                <a:spcPct val="100000"/>
              </a:lnSpc>
              <a:spcBef>
                <a:spcPts val="600"/>
              </a:spcBef>
            </a:pPr>
            <a:r>
              <a:rPr lang="en-US" sz="4400" b="1" cap="none" dirty="0"/>
              <a:t>To confirm who spoke for God! </a:t>
            </a:r>
            <a:br>
              <a:rPr lang="en-US" sz="4400" b="1" cap="none" dirty="0"/>
            </a:br>
            <a:r>
              <a:rPr lang="en-US" sz="4000" cap="none" dirty="0"/>
              <a:t>(Exodus 4:1-5, 30-31)</a:t>
            </a:r>
          </a:p>
          <a:p>
            <a:pPr>
              <a:lnSpc>
                <a:spcPct val="100000"/>
              </a:lnSpc>
              <a:spcBef>
                <a:spcPts val="600"/>
              </a:spcBef>
            </a:pPr>
            <a:r>
              <a:rPr lang="en-US" sz="4400" b="1" cap="none" dirty="0"/>
              <a:t>To prove God is with the one performing them</a:t>
            </a:r>
            <a:r>
              <a:rPr lang="en-US" sz="4400" cap="none" dirty="0"/>
              <a:t>. </a:t>
            </a:r>
            <a:r>
              <a:rPr lang="en-US" sz="4000" cap="none" dirty="0"/>
              <a:t>(John 3:2; 9:32-33; 14:11)</a:t>
            </a:r>
          </a:p>
          <a:p>
            <a:pPr>
              <a:lnSpc>
                <a:spcPct val="100000"/>
              </a:lnSpc>
              <a:spcBef>
                <a:spcPts val="600"/>
              </a:spcBef>
            </a:pPr>
            <a:r>
              <a:rPr lang="en-US" sz="4400" b="1" cap="none" dirty="0"/>
              <a:t>Never for personal benefit!</a:t>
            </a:r>
            <a:r>
              <a:rPr lang="en-US" sz="4400" cap="none" dirty="0"/>
              <a:t> </a:t>
            </a:r>
            <a:r>
              <a:rPr lang="en-US" sz="4000" cap="none" dirty="0"/>
              <a:t>(Matthew 4:2-4)</a:t>
            </a:r>
          </a:p>
          <a:p>
            <a:endParaRPr lang="en-US" sz="3200" dirty="0">
              <a:latin typeface="Aparajita" panose="02020603050405020304" pitchFamily="18" charset="0"/>
            </a:endParaRPr>
          </a:p>
        </p:txBody>
      </p:sp>
    </p:spTree>
    <p:extLst>
      <p:ext uri="{BB962C8B-B14F-4D97-AF65-F5344CB8AC3E}">
        <p14:creationId xmlns:p14="http://schemas.microsoft.com/office/powerpoint/2010/main" val="167153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85380"/>
            <a:ext cx="10364451" cy="1596177"/>
          </a:xfrm>
        </p:spPr>
        <p:txBody>
          <a:bodyPr>
            <a:normAutofit/>
          </a:bodyPr>
          <a:lstStyle/>
          <a:p>
            <a:r>
              <a:rPr lang="en-US" sz="5400" b="1" dirty="0"/>
              <a:t>What Is THE Duration OF miracles?</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989221"/>
            <a:ext cx="11278226" cy="4868779"/>
          </a:xfrm>
        </p:spPr>
        <p:txBody>
          <a:bodyPr>
            <a:normAutofit fontScale="92500" lnSpcReduction="10000"/>
          </a:bodyPr>
          <a:lstStyle/>
          <a:p>
            <a:pPr>
              <a:lnSpc>
                <a:spcPct val="100000"/>
              </a:lnSpc>
              <a:spcBef>
                <a:spcPts val="600"/>
              </a:spcBef>
            </a:pPr>
            <a:r>
              <a:rPr lang="en-US" sz="4400" b="1" cap="none" dirty="0"/>
              <a:t>Paul said they would cease… </a:t>
            </a:r>
            <a:r>
              <a:rPr lang="en-US" sz="4400" b="1" i="1" cap="none" dirty="0"/>
              <a:t>“when the perfect comes”</a:t>
            </a:r>
            <a:r>
              <a:rPr lang="en-US" sz="4400" b="1" cap="none" dirty="0"/>
              <a:t>. </a:t>
            </a:r>
            <a:r>
              <a:rPr lang="en-US" sz="4400" cap="none" dirty="0"/>
              <a:t>(1 Corinthians 13:8-13; </a:t>
            </a:r>
            <a:r>
              <a:rPr lang="en-US" sz="2800" cap="none" dirty="0"/>
              <a:t>cf., </a:t>
            </a:r>
            <a:r>
              <a:rPr lang="en-US" sz="4400" cap="none" dirty="0"/>
              <a:t>12:8)</a:t>
            </a:r>
          </a:p>
          <a:p>
            <a:pPr>
              <a:lnSpc>
                <a:spcPct val="100000"/>
              </a:lnSpc>
              <a:spcBef>
                <a:spcPts val="600"/>
              </a:spcBef>
            </a:pPr>
            <a:r>
              <a:rPr lang="en-US" sz="4400" b="1" cap="none" dirty="0"/>
              <a:t>What does “perfect” mean? Greek “</a:t>
            </a:r>
            <a:r>
              <a:rPr lang="en-US" sz="4400" b="1" cap="none" dirty="0" err="1"/>
              <a:t>teleios</a:t>
            </a:r>
            <a:r>
              <a:rPr lang="en-US" sz="4400" b="1" cap="none" dirty="0"/>
              <a:t>” meaning “complete, mature, full grown”. </a:t>
            </a:r>
          </a:p>
          <a:p>
            <a:pPr>
              <a:lnSpc>
                <a:spcPct val="100000"/>
              </a:lnSpc>
              <a:spcBef>
                <a:spcPts val="600"/>
              </a:spcBef>
            </a:pPr>
            <a:r>
              <a:rPr lang="en-US" sz="4400" b="1" cap="none" dirty="0"/>
              <a:t>What is “the perfect” and has it come? </a:t>
            </a:r>
            <a:br>
              <a:rPr lang="en-US" sz="4400" b="1" cap="none" dirty="0"/>
            </a:br>
            <a:r>
              <a:rPr lang="en-US" sz="4400" cap="none" dirty="0"/>
              <a:t>(James 1:25)</a:t>
            </a:r>
          </a:p>
          <a:p>
            <a:pPr>
              <a:lnSpc>
                <a:spcPct val="100000"/>
              </a:lnSpc>
              <a:spcBef>
                <a:spcPts val="600"/>
              </a:spcBef>
            </a:pPr>
            <a:r>
              <a:rPr lang="en-US" sz="4400" b="1" cap="none" dirty="0"/>
              <a:t>How were miraculous abilities passed on</a:t>
            </a:r>
            <a:r>
              <a:rPr lang="en-US" sz="4400" cap="none" dirty="0"/>
              <a:t>? </a:t>
            </a:r>
            <a:br>
              <a:rPr lang="en-US" sz="4400" cap="none" dirty="0"/>
            </a:br>
            <a:r>
              <a:rPr lang="en-US" sz="4400" cap="none" dirty="0"/>
              <a:t>(Acts 8:18)</a:t>
            </a:r>
          </a:p>
          <a:p>
            <a:pPr>
              <a:lnSpc>
                <a:spcPct val="100000"/>
              </a:lnSpc>
              <a:spcBef>
                <a:spcPts val="600"/>
              </a:spcBef>
            </a:pPr>
            <a:endParaRPr lang="en-US" sz="3600" cap="none" dirty="0"/>
          </a:p>
          <a:p>
            <a:pPr>
              <a:lnSpc>
                <a:spcPct val="100000"/>
              </a:lnSpc>
              <a:spcBef>
                <a:spcPts val="600"/>
              </a:spcBef>
            </a:pPr>
            <a:endParaRPr lang="en-US" sz="4000" cap="none" dirty="0">
              <a:latin typeface="Aparajita" panose="02020603050405020304" pitchFamily="18" charset="0"/>
            </a:endParaRPr>
          </a:p>
          <a:p>
            <a:endParaRPr lang="en-US" sz="3200" dirty="0">
              <a:latin typeface="Aparajita" panose="02020603050405020304" pitchFamily="18" charset="0"/>
            </a:endParaRPr>
          </a:p>
        </p:txBody>
      </p:sp>
    </p:spTree>
    <p:extLst>
      <p:ext uri="{BB962C8B-B14F-4D97-AF65-F5344CB8AC3E}">
        <p14:creationId xmlns:p14="http://schemas.microsoft.com/office/powerpoint/2010/main" val="324029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85380"/>
            <a:ext cx="10364451" cy="1596177"/>
          </a:xfrm>
        </p:spPr>
        <p:txBody>
          <a:bodyPr>
            <a:normAutofit/>
          </a:bodyPr>
          <a:lstStyle/>
          <a:p>
            <a:r>
              <a:rPr lang="en-US" sz="5400" b="1" dirty="0"/>
              <a:t>Do we need miracles today?</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989221"/>
            <a:ext cx="10364451" cy="4868779"/>
          </a:xfrm>
        </p:spPr>
        <p:txBody>
          <a:bodyPr>
            <a:normAutofit/>
          </a:bodyPr>
          <a:lstStyle/>
          <a:p>
            <a:pPr marL="0" indent="0">
              <a:lnSpc>
                <a:spcPct val="100000"/>
              </a:lnSpc>
              <a:spcBef>
                <a:spcPts val="600"/>
              </a:spcBef>
              <a:buNone/>
            </a:pPr>
            <a:r>
              <a:rPr lang="en-US" sz="4400" b="1" cap="none" dirty="0"/>
              <a:t>Back to John 20:30-31; </a:t>
            </a:r>
          </a:p>
          <a:p>
            <a:pPr>
              <a:lnSpc>
                <a:spcPct val="100000"/>
              </a:lnSpc>
              <a:spcBef>
                <a:spcPts val="600"/>
              </a:spcBef>
            </a:pPr>
            <a:r>
              <a:rPr lang="en-US" sz="4400" i="1" cap="none" dirty="0"/>
              <a:t>“…</a:t>
            </a:r>
            <a:r>
              <a:rPr lang="en-US" sz="4400" b="1" i="1" cap="none" dirty="0"/>
              <a:t>these have been written so that you may believe that Jesus is the Christ</a:t>
            </a:r>
            <a:r>
              <a:rPr lang="en-US" sz="4400" i="1" cap="none" dirty="0"/>
              <a:t>, the Son of God; and that believing you may have life in His name.”</a:t>
            </a:r>
          </a:p>
          <a:p>
            <a:pPr>
              <a:lnSpc>
                <a:spcPct val="100000"/>
              </a:lnSpc>
              <a:spcBef>
                <a:spcPts val="600"/>
              </a:spcBef>
            </a:pPr>
            <a:r>
              <a:rPr lang="en-US" sz="4400" cap="none" dirty="0"/>
              <a:t>Note the principle taught in Luke 16:29.</a:t>
            </a:r>
          </a:p>
          <a:p>
            <a:pPr>
              <a:lnSpc>
                <a:spcPct val="100000"/>
              </a:lnSpc>
              <a:spcBef>
                <a:spcPts val="600"/>
              </a:spcBef>
            </a:pPr>
            <a:endParaRPr lang="en-US" sz="3600" cap="none" dirty="0"/>
          </a:p>
          <a:p>
            <a:pPr>
              <a:lnSpc>
                <a:spcPct val="100000"/>
              </a:lnSpc>
              <a:spcBef>
                <a:spcPts val="600"/>
              </a:spcBef>
            </a:pPr>
            <a:endParaRPr lang="en-US" sz="4000" cap="none" dirty="0">
              <a:latin typeface="Aparajita" panose="02020603050405020304" pitchFamily="18" charset="0"/>
            </a:endParaRPr>
          </a:p>
          <a:p>
            <a:endParaRPr lang="en-US" sz="3200" dirty="0">
              <a:latin typeface="Aparajita" panose="02020603050405020304" pitchFamily="18" charset="0"/>
            </a:endParaRPr>
          </a:p>
        </p:txBody>
      </p:sp>
    </p:spTree>
    <p:extLst>
      <p:ext uri="{BB962C8B-B14F-4D97-AF65-F5344CB8AC3E}">
        <p14:creationId xmlns:p14="http://schemas.microsoft.com/office/powerpoint/2010/main" val="325783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85380"/>
            <a:ext cx="10364451" cy="1596177"/>
          </a:xfrm>
        </p:spPr>
        <p:txBody>
          <a:bodyPr>
            <a:normAutofit/>
          </a:bodyPr>
          <a:lstStyle/>
          <a:p>
            <a:r>
              <a:rPr lang="en-US" sz="5400" b="1" dirty="0"/>
              <a:t>Do we need miracles today?</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989221"/>
            <a:ext cx="10364451" cy="4683399"/>
          </a:xfrm>
        </p:spPr>
        <p:txBody>
          <a:bodyPr>
            <a:normAutofit/>
          </a:bodyPr>
          <a:lstStyle/>
          <a:p>
            <a:pPr marL="0" indent="0">
              <a:lnSpc>
                <a:spcPct val="100000"/>
              </a:lnSpc>
              <a:spcBef>
                <a:spcPts val="600"/>
              </a:spcBef>
              <a:buNone/>
            </a:pPr>
            <a:r>
              <a:rPr lang="en-US" sz="4400" cap="none" dirty="0"/>
              <a:t>The purpose of miracles is to lead to </a:t>
            </a:r>
            <a:r>
              <a:rPr lang="en-US" sz="4400" b="1" cap="none" dirty="0"/>
              <a:t>faith</a:t>
            </a:r>
            <a:r>
              <a:rPr lang="en-US" sz="4400" cap="none" dirty="0"/>
              <a:t>, </a:t>
            </a:r>
            <a:r>
              <a:rPr lang="en-US" sz="4400" b="1" cap="none" dirty="0"/>
              <a:t>obedience</a:t>
            </a:r>
            <a:r>
              <a:rPr lang="en-US" sz="4400" cap="none" dirty="0"/>
              <a:t> and </a:t>
            </a:r>
            <a:r>
              <a:rPr lang="en-US" sz="4400" b="1" cap="none" dirty="0"/>
              <a:t>eternal life</a:t>
            </a:r>
            <a:r>
              <a:rPr lang="en-US" sz="4400" cap="none" dirty="0"/>
              <a:t>!</a:t>
            </a:r>
          </a:p>
          <a:p>
            <a:pPr marL="0" indent="0">
              <a:lnSpc>
                <a:spcPct val="100000"/>
              </a:lnSpc>
              <a:spcBef>
                <a:spcPts val="600"/>
              </a:spcBef>
              <a:buNone/>
            </a:pPr>
            <a:r>
              <a:rPr lang="en-US" sz="4400" i="1" cap="none" dirty="0"/>
              <a:t>“…</a:t>
            </a:r>
            <a:r>
              <a:rPr lang="en-US" sz="4400" b="1" i="1" cap="none" dirty="0"/>
              <a:t>that</a:t>
            </a:r>
            <a:r>
              <a:rPr lang="en-US" sz="4400" b="1" cap="none" dirty="0"/>
              <a:t>; </a:t>
            </a:r>
            <a:r>
              <a:rPr lang="en-US" sz="4400" b="1" i="1" cap="none" dirty="0"/>
              <a:t>believing you may have life in His name</a:t>
            </a:r>
            <a:r>
              <a:rPr lang="en-US" sz="4400" i="1" cap="none" dirty="0"/>
              <a:t>.”</a:t>
            </a:r>
            <a:r>
              <a:rPr lang="en-US" sz="4400" b="1" cap="none" dirty="0"/>
              <a:t> (</a:t>
            </a:r>
            <a:r>
              <a:rPr lang="en-US" sz="4400" cap="none" dirty="0"/>
              <a:t>John 20:30-31)</a:t>
            </a:r>
          </a:p>
          <a:p>
            <a:pPr marL="0" indent="0">
              <a:lnSpc>
                <a:spcPct val="100000"/>
              </a:lnSpc>
              <a:spcBef>
                <a:spcPts val="600"/>
              </a:spcBef>
              <a:buNone/>
            </a:pPr>
            <a:r>
              <a:rPr lang="en-US" sz="4400" i="1" cap="none" dirty="0"/>
              <a:t>“</a:t>
            </a:r>
            <a:r>
              <a:rPr lang="en-US" sz="4400" b="1" i="1" cap="none" dirty="0"/>
              <a:t>But when they believed</a:t>
            </a:r>
            <a:r>
              <a:rPr lang="en-US" sz="4400" i="1" cap="none" dirty="0"/>
              <a:t>… </a:t>
            </a:r>
            <a:r>
              <a:rPr lang="en-US" sz="4400" b="1" i="1" cap="none" dirty="0"/>
              <a:t>they were being baptized</a:t>
            </a:r>
            <a:r>
              <a:rPr lang="en-US" sz="4400" i="1" cap="none" dirty="0"/>
              <a:t>.” (Acts 8:12;)</a:t>
            </a:r>
            <a:endParaRPr lang="en-US" sz="4000" cap="none" dirty="0">
              <a:latin typeface="Aparajita" panose="02020603050405020304" pitchFamily="18" charset="0"/>
            </a:endParaRPr>
          </a:p>
          <a:p>
            <a:endParaRPr lang="en-US" sz="3200" dirty="0">
              <a:latin typeface="Aparajita" panose="02020603050405020304" pitchFamily="18" charset="0"/>
            </a:endParaRPr>
          </a:p>
        </p:txBody>
      </p:sp>
    </p:spTree>
    <p:extLst>
      <p:ext uri="{BB962C8B-B14F-4D97-AF65-F5344CB8AC3E}">
        <p14:creationId xmlns:p14="http://schemas.microsoft.com/office/powerpoint/2010/main" val="106537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BEFCC-68AB-D078-4169-42230619F4F6}"/>
              </a:ext>
            </a:extLst>
          </p:cNvPr>
          <p:cNvSpPr>
            <a:spLocks noGrp="1"/>
          </p:cNvSpPr>
          <p:nvPr>
            <p:ph type="title"/>
          </p:nvPr>
        </p:nvSpPr>
        <p:spPr>
          <a:xfrm>
            <a:off x="913774" y="185380"/>
            <a:ext cx="10364451" cy="1596177"/>
          </a:xfrm>
        </p:spPr>
        <p:txBody>
          <a:bodyPr>
            <a:normAutofit/>
          </a:bodyPr>
          <a:lstStyle/>
          <a:p>
            <a:r>
              <a:rPr lang="en-US" sz="5400" b="1" dirty="0"/>
              <a:t>Do we need miracles today?</a:t>
            </a:r>
          </a:p>
        </p:txBody>
      </p:sp>
      <p:sp>
        <p:nvSpPr>
          <p:cNvPr id="3" name="Content Placeholder 2">
            <a:extLst>
              <a:ext uri="{FF2B5EF4-FFF2-40B4-BE49-F238E27FC236}">
                <a16:creationId xmlns:a16="http://schemas.microsoft.com/office/drawing/2014/main" id="{E383D319-092D-A40E-9A0C-C3ED7D7FD9DF}"/>
              </a:ext>
            </a:extLst>
          </p:cNvPr>
          <p:cNvSpPr>
            <a:spLocks noGrp="1"/>
          </p:cNvSpPr>
          <p:nvPr>
            <p:ph sz="quarter" idx="13"/>
          </p:nvPr>
        </p:nvSpPr>
        <p:spPr>
          <a:xfrm>
            <a:off x="913774" y="1989221"/>
            <a:ext cx="11278226" cy="4683399"/>
          </a:xfrm>
        </p:spPr>
        <p:txBody>
          <a:bodyPr>
            <a:normAutofit/>
          </a:bodyPr>
          <a:lstStyle/>
          <a:p>
            <a:pPr marL="0" indent="0">
              <a:lnSpc>
                <a:spcPts val="4600"/>
              </a:lnSpc>
              <a:spcBef>
                <a:spcPts val="600"/>
              </a:spcBef>
              <a:spcAft>
                <a:spcPts val="600"/>
              </a:spcAft>
              <a:buNone/>
            </a:pPr>
            <a:r>
              <a:rPr lang="en-US" sz="4400" cap="none" dirty="0"/>
              <a:t>We need to </a:t>
            </a:r>
            <a:r>
              <a:rPr lang="en-US" sz="4400" b="1" cap="none" dirty="0"/>
              <a:t>continually remind ourselves of His awesome power</a:t>
            </a:r>
            <a:r>
              <a:rPr lang="en-US" sz="4400" cap="none" dirty="0"/>
              <a:t> and keep building our faith!</a:t>
            </a:r>
          </a:p>
          <a:p>
            <a:pPr marL="0" indent="0">
              <a:lnSpc>
                <a:spcPts val="4600"/>
              </a:lnSpc>
              <a:spcBef>
                <a:spcPts val="600"/>
              </a:spcBef>
              <a:spcAft>
                <a:spcPts val="600"/>
              </a:spcAft>
              <a:buNone/>
            </a:pPr>
            <a:r>
              <a:rPr lang="en-US" sz="4400" cap="none" dirty="0"/>
              <a:t>We need to </a:t>
            </a:r>
            <a:r>
              <a:rPr lang="en-US" sz="4400" b="1" i="1" cap="none" dirty="0"/>
              <a:t>“draw near” </a:t>
            </a:r>
            <a:r>
              <a:rPr lang="en-US" sz="4400" cap="none" dirty="0"/>
              <a:t>to God and </a:t>
            </a:r>
            <a:r>
              <a:rPr lang="en-US" sz="4400" b="1" cap="none" dirty="0"/>
              <a:t>humble ourselves</a:t>
            </a:r>
            <a:r>
              <a:rPr lang="en-US" sz="4400" cap="none" dirty="0"/>
              <a:t> before Him. (James 4:8-10)</a:t>
            </a:r>
          </a:p>
          <a:p>
            <a:pPr marL="0" indent="0">
              <a:lnSpc>
                <a:spcPts val="4600"/>
              </a:lnSpc>
              <a:spcBef>
                <a:spcPts val="600"/>
              </a:spcBef>
              <a:spcAft>
                <a:spcPts val="600"/>
              </a:spcAft>
              <a:buNone/>
            </a:pPr>
            <a:r>
              <a:rPr lang="en-US" sz="4400" cap="none" dirty="0"/>
              <a:t>We need to learn the corollary lessons that accompany each miracle. </a:t>
            </a:r>
          </a:p>
          <a:p>
            <a:endParaRPr lang="en-US" sz="3200" dirty="0">
              <a:latin typeface="Aparajita" panose="02020603050405020304" pitchFamily="18" charset="0"/>
            </a:endParaRPr>
          </a:p>
        </p:txBody>
      </p:sp>
    </p:spTree>
    <p:extLst>
      <p:ext uri="{BB962C8B-B14F-4D97-AF65-F5344CB8AC3E}">
        <p14:creationId xmlns:p14="http://schemas.microsoft.com/office/powerpoint/2010/main" val="116752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707</TotalTime>
  <Words>1011</Words>
  <Application>Microsoft Office PowerPoint</Application>
  <PresentationFormat>Widescreen</PresentationFormat>
  <Paragraphs>70</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Aparajita</vt:lpstr>
      <vt:lpstr>Arial</vt:lpstr>
      <vt:lpstr>Calibri</vt:lpstr>
      <vt:lpstr>Times New Roman</vt:lpstr>
      <vt:lpstr>TimesNewRomanPSMT</vt:lpstr>
      <vt:lpstr>Tw Cen MT</vt:lpstr>
      <vt:lpstr>Droplet</vt:lpstr>
      <vt:lpstr>“It’s a Miracle”</vt:lpstr>
      <vt:lpstr>What Is a miracle?</vt:lpstr>
      <vt:lpstr>What Is a miracle?</vt:lpstr>
      <vt:lpstr>What Is THE PURPOSE OF a miracle?</vt:lpstr>
      <vt:lpstr>What Is THE PURPOSE OF a miracle?</vt:lpstr>
      <vt:lpstr>What Is THE Duration OF miracles?</vt:lpstr>
      <vt:lpstr>Do we need miracles today?</vt:lpstr>
      <vt:lpstr>Do we need miracles today?</vt:lpstr>
      <vt:lpstr>Do we need miracles today?</vt:lpstr>
      <vt:lpstr>Do we need miracles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 Miracle”</dc:title>
  <dc:creator>Chris Simmons</dc:creator>
  <cp:lastModifiedBy>Chris Simmons</cp:lastModifiedBy>
  <cp:revision>6</cp:revision>
  <dcterms:created xsi:type="dcterms:W3CDTF">2023-03-11T16:20:07Z</dcterms:created>
  <dcterms:modified xsi:type="dcterms:W3CDTF">2023-03-29T19:18:27Z</dcterms:modified>
</cp:coreProperties>
</file>