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50" r:id="rId3"/>
    <p:sldId id="349" r:id="rId4"/>
    <p:sldId id="351" r:id="rId5"/>
    <p:sldId id="377" r:id="rId6"/>
    <p:sldId id="352" r:id="rId7"/>
    <p:sldId id="353" r:id="rId8"/>
    <p:sldId id="354" r:id="rId9"/>
    <p:sldId id="378" r:id="rId10"/>
    <p:sldId id="355" r:id="rId11"/>
    <p:sldId id="356" r:id="rId1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554" autoAdjust="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0E83291A-5076-43B3-90C7-2D6C32C8B1AD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4F4B36C-3DA2-47FF-A5B3-DDAFDDD6F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4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18"/>
              </a:spcAft>
            </a:pPr>
            <a:r>
              <a:rPr lang="en-US" dirty="0"/>
              <a:t>A </a:t>
            </a:r>
            <a:r>
              <a:rPr lang="en-US" i="1" dirty="0"/>
              <a:t>“</a:t>
            </a:r>
            <a:r>
              <a:rPr lang="en-US" b="1" i="1" dirty="0"/>
              <a:t>large crowd followed</a:t>
            </a:r>
            <a:r>
              <a:rPr lang="en-US" i="1" dirty="0"/>
              <a:t>”</a:t>
            </a:r>
            <a:r>
              <a:rPr lang="en-US" dirty="0"/>
              <a:t> Jesus to the other side of the Sea of Galilee because </a:t>
            </a:r>
            <a:r>
              <a:rPr lang="en-US" i="1" dirty="0"/>
              <a:t>“</a:t>
            </a:r>
            <a:r>
              <a:rPr lang="en-US" b="1" i="1" dirty="0"/>
              <a:t>they saw the signs </a:t>
            </a:r>
            <a:r>
              <a:rPr lang="en-US" i="1" dirty="0"/>
              <a:t>which He was performing on those who were sick.”</a:t>
            </a:r>
            <a:r>
              <a:rPr lang="en-US" dirty="0"/>
              <a:t> </a:t>
            </a:r>
            <a:r>
              <a:rPr lang="en-US" sz="1600" dirty="0"/>
              <a:t>(John 6:1)</a:t>
            </a:r>
          </a:p>
          <a:p>
            <a:pPr>
              <a:spcAft>
                <a:spcPts val="618"/>
              </a:spcAft>
            </a:pPr>
            <a:r>
              <a:rPr lang="en-US" b="1" i="1" dirty="0"/>
              <a:t>“Signs”</a:t>
            </a:r>
            <a:r>
              <a:rPr lang="en-US" dirty="0"/>
              <a:t> - attesting miracles. “That by which a person or thing is </a:t>
            </a:r>
            <a:r>
              <a:rPr lang="en-US" b="1" dirty="0"/>
              <a:t>distinguished from others</a:t>
            </a:r>
            <a:r>
              <a:rPr lang="en-US" dirty="0"/>
              <a:t>.” </a:t>
            </a:r>
            <a:r>
              <a:rPr lang="en-US" sz="1400" dirty="0"/>
              <a:t>(Thayer) </a:t>
            </a:r>
            <a:r>
              <a:rPr lang="en-US" sz="1600" dirty="0"/>
              <a:t>(cf., vs. 14, 26, 30; John 3:2; </a:t>
            </a:r>
            <a:r>
              <a:rPr lang="en-US" sz="1600" b="1" dirty="0"/>
              <a:t>12:37;</a:t>
            </a:r>
            <a:r>
              <a:rPr lang="en-US" sz="1600" dirty="0"/>
              <a:t> 20:30-31; </a:t>
            </a:r>
            <a:r>
              <a:rPr lang="en-US" sz="1600" b="1" dirty="0"/>
              <a:t>Acts 2:22</a:t>
            </a:r>
            <a:r>
              <a:rPr lang="en-US" sz="1600" dirty="0"/>
              <a:t>; Hebrews 2:2-4)</a:t>
            </a:r>
            <a:endParaRPr lang="en-US" dirty="0"/>
          </a:p>
          <a:p>
            <a:pPr>
              <a:spcAft>
                <a:spcPts val="618"/>
              </a:spcAft>
            </a:pPr>
            <a:r>
              <a:rPr lang="en-US" dirty="0"/>
              <a:t>Mark adds that in fact </a:t>
            </a:r>
            <a:r>
              <a:rPr lang="en-US" i="1" dirty="0"/>
              <a:t>“many recognized them and ran there together on foot from all the cities, and </a:t>
            </a:r>
            <a:r>
              <a:rPr lang="en-US" b="1" i="1" dirty="0"/>
              <a:t>got there ahead of them</a:t>
            </a:r>
            <a:r>
              <a:rPr lang="en-US" i="1" dirty="0"/>
              <a:t>.”</a:t>
            </a:r>
            <a:r>
              <a:rPr lang="en-US" dirty="0"/>
              <a:t> </a:t>
            </a:r>
            <a:r>
              <a:rPr lang="en-US" sz="1600" dirty="0"/>
              <a:t>(Mark 6:33)</a:t>
            </a:r>
          </a:p>
          <a:p>
            <a:pPr>
              <a:spcAft>
                <a:spcPts val="618"/>
              </a:spcAft>
            </a:pPr>
            <a:r>
              <a:rPr lang="en-US" dirty="0"/>
              <a:t>John (6:5-6) notes that </a:t>
            </a:r>
            <a:r>
              <a:rPr lang="en-US" b="1" dirty="0"/>
              <a:t>while the </a:t>
            </a:r>
            <a:r>
              <a:rPr lang="en-US" b="1" i="1" dirty="0"/>
              <a:t>“large crowed was coming to Him</a:t>
            </a:r>
            <a:r>
              <a:rPr lang="en-US" i="1" dirty="0"/>
              <a:t>, He said to Philip, ‘</a:t>
            </a:r>
            <a:r>
              <a:rPr lang="en-US" b="1" i="1" dirty="0"/>
              <a:t>Where are we to buy bread, so that they may eat</a:t>
            </a:r>
            <a:r>
              <a:rPr lang="en-US" i="1" dirty="0"/>
              <a:t>? This He was saying to test him, for </a:t>
            </a:r>
            <a:r>
              <a:rPr lang="en-US" b="1" i="1" dirty="0"/>
              <a:t>He Himself knew what He was intending to do</a:t>
            </a:r>
            <a:r>
              <a:rPr lang="en-US" i="1" dirty="0"/>
              <a:t>.”</a:t>
            </a:r>
          </a:p>
          <a:p>
            <a:pPr>
              <a:spcAft>
                <a:spcPts val="618"/>
              </a:spcAft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4B36C-3DA2-47FF-A5B3-DDAFDDD6FA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46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D7732FB-AC27-4721-A7B6-E6C59B6247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Meaning of “sign” on slide 7 slides earlier. </a:t>
            </a:r>
          </a:p>
        </p:txBody>
      </p:sp>
    </p:spTree>
    <p:extLst>
      <p:ext uri="{BB962C8B-B14F-4D97-AF65-F5344CB8AC3E}">
        <p14:creationId xmlns:p14="http://schemas.microsoft.com/office/powerpoint/2010/main" val="35910830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D7732FB-AC27-4721-A7B6-E6C59B6247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Acts 23:10 - the commander who was afraid Paul would be killed took Paul away by force. </a:t>
            </a:r>
          </a:p>
          <a:p>
            <a:r>
              <a:rPr lang="en-US" dirty="0"/>
              <a:t>John 10:28-29 -  no one will “snatch” them out of My hand.</a:t>
            </a:r>
          </a:p>
        </p:txBody>
      </p:sp>
    </p:spTree>
    <p:extLst>
      <p:ext uri="{BB962C8B-B14F-4D97-AF65-F5344CB8AC3E}">
        <p14:creationId xmlns:p14="http://schemas.microsoft.com/office/powerpoint/2010/main" val="1911864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D7732FB-AC27-4721-A7B6-E6C59B6247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52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D7732FB-AC27-4721-A7B6-E6C59B6247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18"/>
              </a:spcAft>
            </a:pPr>
            <a:r>
              <a:rPr lang="en-US" dirty="0"/>
              <a:t>Jesus is not only demonstrating His divine power to the multitude but teaching His disciples about being workers in His kingdom. </a:t>
            </a:r>
          </a:p>
          <a:p>
            <a:pPr>
              <a:spcAft>
                <a:spcPts val="618"/>
              </a:spcAft>
            </a:pPr>
            <a:r>
              <a:rPr lang="en-US" dirty="0"/>
              <a:t>Remember</a:t>
            </a:r>
            <a:r>
              <a:rPr lang="en-US" b="1" dirty="0"/>
              <a:t>, Jesus knows what He’s going to do </a:t>
            </a:r>
            <a:r>
              <a:rPr lang="en-US" dirty="0"/>
              <a:t>(John 6:6) but He has some things to teach first. He said to them: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12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D7732FB-AC27-4721-A7B6-E6C59B6247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r>
              <a:rPr lang="en-US" dirty="0"/>
              <a:t>Was 5 loaves and 2 fish sufficient to feed the multitude? No, but Jesus expected them to start with that.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882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D7732FB-AC27-4721-A7B6-E6C59B6247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r>
              <a:rPr lang="en-US" dirty="0"/>
              <a:t>Was 5 loaves and 2 fish sufficient to feed the multitude? No, but Jesus expected them to start with that.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124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D7732FB-AC27-4721-A7B6-E6C59B6247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Bless: “</a:t>
            </a:r>
            <a:r>
              <a:rPr lang="en-US" dirty="0" err="1"/>
              <a:t>eulogeo</a:t>
            </a:r>
            <a:r>
              <a:rPr lang="en-US" dirty="0"/>
              <a:t>” - to speak well, bless or invoke a benediction. Literally - a good word. Remember Romans 12:14; 1 Peter 3:9</a:t>
            </a:r>
          </a:p>
        </p:txBody>
      </p:sp>
    </p:spTree>
    <p:extLst>
      <p:ext uri="{BB962C8B-B14F-4D97-AF65-F5344CB8AC3E}">
        <p14:creationId xmlns:p14="http://schemas.microsoft.com/office/powerpoint/2010/main" val="2016626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D7732FB-AC27-4721-A7B6-E6C59B6247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/>
            <a:r>
              <a:rPr lang="en-US" dirty="0"/>
              <a:t>Their role was one of service. (Matthew 20:26-28; John 13:14-17; Luke 22:26-28)</a:t>
            </a:r>
          </a:p>
          <a:p>
            <a:r>
              <a:rPr lang="en-US" dirty="0"/>
              <a:t>Bless: “</a:t>
            </a:r>
            <a:r>
              <a:rPr lang="en-US" dirty="0" err="1"/>
              <a:t>eulogeo</a:t>
            </a:r>
            <a:r>
              <a:rPr lang="en-US" dirty="0"/>
              <a:t>” - to speak well, bless or invoke a benediction. Literally - a good word. Remember Romans 12:14; 1 Peter 3:9</a:t>
            </a:r>
          </a:p>
        </p:txBody>
      </p:sp>
    </p:spTree>
    <p:extLst>
      <p:ext uri="{BB962C8B-B14F-4D97-AF65-F5344CB8AC3E}">
        <p14:creationId xmlns:p14="http://schemas.microsoft.com/office/powerpoint/2010/main" val="2783141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D7732FB-AC27-4721-A7B6-E6C59B6247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Kings 17 - Elijah and the widow of </a:t>
            </a:r>
            <a:r>
              <a:rPr lang="en-US" dirty="0" err="1"/>
              <a:t>Zarepheth</a:t>
            </a:r>
            <a:r>
              <a:rPr lang="en-US" dirty="0"/>
              <a:t>.</a:t>
            </a:r>
          </a:p>
          <a:p>
            <a:pPr defTabSz="942289">
              <a:defRPr/>
            </a:pPr>
            <a:r>
              <a:rPr lang="en-US" dirty="0"/>
              <a:t>Who else was involved in a miracle which involved food that was not </a:t>
            </a:r>
            <a:r>
              <a:rPr lang="en-US" b="1" i="1" dirty="0"/>
              <a:t>“exhausted”</a:t>
            </a:r>
            <a:r>
              <a:rPr lang="en-US" dirty="0"/>
              <a:t>? (1 Kings 17:14-16)</a:t>
            </a:r>
          </a:p>
          <a:p>
            <a:pPr defTabSz="942289">
              <a:defRPr/>
            </a:pPr>
            <a:r>
              <a:rPr lang="en-US" dirty="0"/>
              <a:t>Philippians 2:13; Hebrews 13:20-21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260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D7732FB-AC27-4721-A7B6-E6C59B6247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Exodus 4:2, What is that in your hand?</a:t>
            </a:r>
          </a:p>
          <a:p>
            <a:r>
              <a:rPr lang="en-US" dirty="0"/>
              <a:t>1 Samuel 17:40; “He took his stick in his hand and …five smooth stones.</a:t>
            </a:r>
          </a:p>
        </p:txBody>
      </p:sp>
    </p:spTree>
    <p:extLst>
      <p:ext uri="{BB962C8B-B14F-4D97-AF65-F5344CB8AC3E}">
        <p14:creationId xmlns:p14="http://schemas.microsoft.com/office/powerpoint/2010/main" val="3379976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B6438-6FAE-7223-77E1-BD1C02742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823A15-0C98-9D41-E68F-DA1230480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8CBE6-1168-61A8-A587-3D210980E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166F-534C-4378-9993-E20616BF7086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57099-F8C5-8BF4-C04E-510BF0D5D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92FE9-7D21-C50C-93B6-921E2403D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D8D-9072-4DAF-9662-F26A493DB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32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65059-BFBA-4CF8-142D-DDE9BFB6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CA7CD0-0471-E13F-C059-F264608147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D891A-AA3B-3F6E-8E0F-D900DF134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166F-534C-4378-9993-E20616BF7086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F261D-0447-4F07-4B67-014AFC50B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78288-8492-5252-6C2D-4ABFA74E5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D8D-9072-4DAF-9662-F26A493DB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6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64045-3E46-7F93-5E3E-A2F9C010F5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66796C-E5C7-F236-B6F7-00C871518E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8313A-9F2A-70F7-E612-B5BBAF8A3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166F-534C-4378-9993-E20616BF7086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CBCE9-6C1D-FBF3-00F8-91B4A8B74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9F02C2-135B-6BC0-7342-F7C625E4D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D8D-9072-4DAF-9662-F26A493DB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69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1969D-A7F4-4B49-C964-9B18EDA95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35434-8F90-8B84-03EE-B60F805D2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88789-7FB6-2C86-393C-E5AAA54DF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166F-534C-4378-9993-E20616BF7086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4DA45-80A8-FF04-AA0D-79840720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A3C20-43DB-3439-61D7-54F5BFDA3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D8D-9072-4DAF-9662-F26A493DB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53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35721-D603-9466-48B9-7C3C61120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A867B-1B19-F6AC-F3B2-FFDA485EE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702D8-6404-6E24-E919-03C2EF7F8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166F-534C-4378-9993-E20616BF7086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62F03-0E1B-8A20-A73F-1FAF5525D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5A5BE-9FFB-2DDB-7ACD-0981BB10F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D8D-9072-4DAF-9662-F26A493DB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10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13D06-6367-08CB-39C9-4045B4DB1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CE07C-6CAD-5045-9A0E-7D7E4CB7CB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21BE88-5F49-9E8F-0BD5-23CB327D2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021DE-6F47-C6A1-C12F-C22789980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166F-534C-4378-9993-E20616BF7086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BF9172-CD8A-4E2C-445F-6911DD354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36EE9A-684C-EA64-C142-B0821BC4E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D8D-9072-4DAF-9662-F26A493DB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3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A697E-8F26-8026-3041-00E7E1F54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12ADB8-B82C-96F2-6574-37DF5A384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440FDC-B924-2BD2-03F0-866D3E70B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F4D67E-A8F7-7AE6-AE93-D3F464B13D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28691E-86FA-DF64-EFF8-1FB54F7533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0075B5-F85E-3510-D9E8-2C0E9F548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166F-534C-4378-9993-E20616BF7086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948FE8-D902-D27E-2D87-F96323091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814B4A-379F-67CB-81BC-DA36590B8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D8D-9072-4DAF-9662-F26A493DB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9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A6C98-ED4B-805D-E821-805EB09A6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065F15-FBA1-3904-F04B-5F36D8F1F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166F-534C-4378-9993-E20616BF7086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C2AB28-2EF9-A2FE-68BB-D43AF282F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1DEBC8-D989-6A28-4C8A-9379CEB22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D8D-9072-4DAF-9662-F26A493DB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67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AA5895-4AFD-BE2C-5AD7-18FF75A0E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166F-534C-4378-9993-E20616BF7086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CE873B-C70D-3E55-D15F-2E73D35C4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8F745A-5B2A-7372-9E35-A2EB7C7A8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D8D-9072-4DAF-9662-F26A493DB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3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CA646-F86D-671E-3DE6-844DF6E2F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59155-DECF-FC93-C4AE-15C5E5040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8480A6-54B8-2B6E-D240-5DE6462B0B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4EF563-2F1E-A6FF-F09B-9E36EE35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166F-534C-4378-9993-E20616BF7086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36CC8-FCEF-8BD7-1118-D736FD6A6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B7E98-C005-031B-7285-B2F74F801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D8D-9072-4DAF-9662-F26A493DB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1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7539D-CA9C-BE10-72E5-05B42C303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ACCE2F-A25F-86D2-1A86-8F5A209DEE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0971A5-E9A4-0D6B-8E61-EEA06035D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B42817-0CE6-815C-FF10-66E2F4F9F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166F-534C-4378-9993-E20616BF7086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5C1CBD-8B25-4539-4F0D-9E52F4DA7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3925A-A97B-A685-3C33-CD8E09223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D8D-9072-4DAF-9662-F26A493DB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8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FB33E4-740A-AE37-9B60-BA65EBB42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65664-E993-FAA2-80B8-EAB7C002A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A2BBE-2E2A-F927-D2FB-D31FD27C7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A166F-534C-4378-9993-E20616BF7086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E571-5B73-CEA8-47C8-5720492339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932FD-F7E0-174B-A1C8-6F8BB8B70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4AD8D-9072-4DAF-9662-F26A493DB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42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A9ED6-5461-24EA-BC21-E8D864D63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1646" y="1150730"/>
            <a:ext cx="9588708" cy="2387600"/>
          </a:xfrm>
        </p:spPr>
        <p:txBody>
          <a:bodyPr>
            <a:normAutofit/>
          </a:bodyPr>
          <a:lstStyle/>
          <a:p>
            <a:r>
              <a:rPr lang="en-US" b="1" dirty="0"/>
              <a:t>Lessons About Evangelism From The Feeding Of The 5000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81C650-5C88-8254-3612-13E9DD6F32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7030A0"/>
                </a:solidFill>
              </a:rPr>
              <a:t>John 6:1-4</a:t>
            </a:r>
          </a:p>
        </p:txBody>
      </p:sp>
    </p:spTree>
    <p:extLst>
      <p:ext uri="{BB962C8B-B14F-4D97-AF65-F5344CB8AC3E}">
        <p14:creationId xmlns:p14="http://schemas.microsoft.com/office/powerpoint/2010/main" val="1425683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0" y="1131094"/>
            <a:ext cx="7886700" cy="994172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855242" y="654006"/>
            <a:ext cx="1812758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24000" y="671908"/>
            <a:ext cx="184484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 descr="Icons of bar chart and line graph.">
            <a:extLst>
              <a:ext uri="{FF2B5EF4-FFF2-40B4-BE49-F238E27FC236}">
                <a16:creationId xmlns:a16="http://schemas.microsoft.com/office/drawing/2014/main" id="{044C3643-8A0E-47C1-BEB8-C73203B5E58D}"/>
              </a:ext>
            </a:extLst>
          </p:cNvPr>
          <p:cNvGrpSpPr/>
          <p:nvPr/>
        </p:nvGrpSpPr>
        <p:grpSpPr>
          <a:xfrm>
            <a:off x="5060747" y="2215154"/>
            <a:ext cx="260759" cy="26075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reeform 372">
              <a:extLst>
                <a:ext uri="{FF2B5EF4-FFF2-40B4-BE49-F238E27FC236}">
                  <a16:creationId xmlns:a16="http://schemas.microsoft.com/office/drawing/2014/main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3" name="Freeform 373">
              <a:extLst>
                <a:ext uri="{FF2B5EF4-FFF2-40B4-BE49-F238E27FC236}">
                  <a16:creationId xmlns:a16="http://schemas.microsoft.com/office/drawing/2014/main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35" name="Freeform 4665" descr="Icon of graph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432472" y="3505791"/>
            <a:ext cx="260759" cy="26075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364D59F1-62EA-4369-995C-CF54F720A32F}"/>
              </a:ext>
            </a:extLst>
          </p:cNvPr>
          <p:cNvSpPr txBox="1">
            <a:spLocks/>
          </p:cNvSpPr>
          <p:nvPr/>
        </p:nvSpPr>
        <p:spPr>
          <a:xfrm>
            <a:off x="613825" y="1281195"/>
            <a:ext cx="11018542" cy="5561211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3200" dirty="0"/>
              <a:t>The multitude knew how much food Jesus and the apostles started with and ended with.</a:t>
            </a:r>
          </a:p>
          <a:p>
            <a:pPr>
              <a:spcAft>
                <a:spcPts val="600"/>
              </a:spcAft>
            </a:pPr>
            <a:r>
              <a:rPr lang="en-US" sz="3200" i="1" dirty="0"/>
              <a:t>“Therefore when </a:t>
            </a:r>
            <a:r>
              <a:rPr lang="en-US" sz="3200" b="1" i="1" dirty="0"/>
              <a:t>the people saw the sign </a:t>
            </a:r>
            <a:r>
              <a:rPr lang="en-US" sz="3200" i="1" dirty="0"/>
              <a:t>which He had performed, they said, ‘T</a:t>
            </a:r>
            <a:r>
              <a:rPr lang="en-US" sz="3200" b="1" i="1" dirty="0"/>
              <a:t>his is truly the Prophet who is to come into the world</a:t>
            </a:r>
            <a:r>
              <a:rPr lang="en-US" sz="3200" i="1" dirty="0"/>
              <a:t>.’” </a:t>
            </a:r>
            <a:br>
              <a:rPr lang="en-US" sz="3200" i="1" dirty="0"/>
            </a:br>
            <a:r>
              <a:rPr lang="en-US" sz="3200" dirty="0"/>
              <a:t>(John 6:14) </a:t>
            </a:r>
          </a:p>
          <a:p>
            <a:pPr lvl="1">
              <a:spcAft>
                <a:spcPts val="600"/>
              </a:spcAft>
            </a:pPr>
            <a:r>
              <a:rPr lang="en-US" sz="3200" b="1" i="1" dirty="0"/>
              <a:t>“Sign” </a:t>
            </a:r>
            <a:r>
              <a:rPr lang="en-US" sz="3200" dirty="0"/>
              <a:t>- attesting and distinguishing.</a:t>
            </a:r>
          </a:p>
          <a:p>
            <a:pPr lvl="1">
              <a:spcAft>
                <a:spcPts val="600"/>
              </a:spcAft>
            </a:pPr>
            <a:r>
              <a:rPr lang="en-US" sz="3200" b="1" i="1" dirty="0"/>
              <a:t>“The prophet”</a:t>
            </a:r>
            <a:r>
              <a:rPr lang="en-US" sz="3200" dirty="0"/>
              <a:t> - (Deuteronomy 18:15-19; John 1:21; 7:40ff)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275B2D3-68DD-BB44-1CF7-8739D99394B0}"/>
              </a:ext>
            </a:extLst>
          </p:cNvPr>
          <p:cNvSpPr txBox="1">
            <a:spLocks/>
          </p:cNvSpPr>
          <p:nvPr/>
        </p:nvSpPr>
        <p:spPr>
          <a:xfrm>
            <a:off x="1695450" y="15594"/>
            <a:ext cx="8801100" cy="106182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1800"/>
              </a:spcAft>
            </a:pP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Feeding Of The Five Thousand</a:t>
            </a:r>
          </a:p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Matthew 14:13-21; </a:t>
            </a:r>
            <a:r>
              <a:rPr lang="en-US" sz="2000" b="1" dirty="0">
                <a:solidFill>
                  <a:srgbClr val="FF0000"/>
                </a:solidFill>
              </a:rPr>
              <a:t>Mark 6:33-44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Luke 9:11-17; John 6:2-14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4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0" y="1131094"/>
            <a:ext cx="7886700" cy="994172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855242" y="654006"/>
            <a:ext cx="1812758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1695450" y="255436"/>
            <a:ext cx="8801100" cy="79714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Feeding Of The Five Thousand</a:t>
            </a:r>
          </a:p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Matthew 14:13-21; </a:t>
            </a:r>
            <a:r>
              <a:rPr lang="en-US" sz="2000" b="1" dirty="0"/>
              <a:t>Mark 6:33-44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Luke 9:11-17; </a:t>
            </a:r>
            <a:r>
              <a:rPr lang="en-US" sz="2000" b="1" dirty="0">
                <a:solidFill>
                  <a:srgbClr val="FF0000"/>
                </a:solidFill>
              </a:rPr>
              <a:t>John 6:2-14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24000" y="671908"/>
            <a:ext cx="184484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 descr="Icons of bar chart and line graph.">
            <a:extLst>
              <a:ext uri="{FF2B5EF4-FFF2-40B4-BE49-F238E27FC236}">
                <a16:creationId xmlns:a16="http://schemas.microsoft.com/office/drawing/2014/main" id="{044C3643-8A0E-47C1-BEB8-C73203B5E58D}"/>
              </a:ext>
            </a:extLst>
          </p:cNvPr>
          <p:cNvGrpSpPr/>
          <p:nvPr/>
        </p:nvGrpSpPr>
        <p:grpSpPr>
          <a:xfrm>
            <a:off x="5060747" y="2215154"/>
            <a:ext cx="260759" cy="26075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reeform 372">
              <a:extLst>
                <a:ext uri="{FF2B5EF4-FFF2-40B4-BE49-F238E27FC236}">
                  <a16:creationId xmlns:a16="http://schemas.microsoft.com/office/drawing/2014/main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3" name="Freeform 373">
              <a:extLst>
                <a:ext uri="{FF2B5EF4-FFF2-40B4-BE49-F238E27FC236}">
                  <a16:creationId xmlns:a16="http://schemas.microsoft.com/office/drawing/2014/main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35" name="Freeform 4665" descr="Icon of graph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432472" y="3505791"/>
            <a:ext cx="260759" cy="26075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364D59F1-62EA-4369-995C-CF54F720A32F}"/>
              </a:ext>
            </a:extLst>
          </p:cNvPr>
          <p:cNvSpPr txBox="1">
            <a:spLocks/>
          </p:cNvSpPr>
          <p:nvPr/>
        </p:nvSpPr>
        <p:spPr>
          <a:xfrm>
            <a:off x="629587" y="1540402"/>
            <a:ext cx="10972800" cy="531759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3000" dirty="0"/>
              <a:t>Jesus, knowing the hearts of men was </a:t>
            </a:r>
            <a:r>
              <a:rPr lang="en-US" sz="3000" i="1" dirty="0"/>
              <a:t>“perceiving that </a:t>
            </a:r>
            <a:r>
              <a:rPr lang="en-US" sz="3000" b="1" i="1" dirty="0"/>
              <a:t>they were intending to come and take Him by force to make Him king withdrew again to the mountain by Himself alone.</a:t>
            </a:r>
            <a:r>
              <a:rPr lang="en-US" sz="3000" i="1" dirty="0"/>
              <a:t>” </a:t>
            </a:r>
            <a:r>
              <a:rPr lang="en-US" dirty="0"/>
              <a:t>(6:15) </a:t>
            </a:r>
          </a:p>
          <a:p>
            <a:pPr>
              <a:spcAft>
                <a:spcPts val="600"/>
              </a:spcAft>
            </a:pPr>
            <a:r>
              <a:rPr lang="en-US" b="1" i="1" dirty="0"/>
              <a:t>“</a:t>
            </a:r>
            <a:r>
              <a:rPr lang="en-US" sz="3000" b="1" i="1" dirty="0"/>
              <a:t>By force”</a:t>
            </a:r>
            <a:r>
              <a:rPr lang="en-US" sz="3000" dirty="0"/>
              <a:t> - “</a:t>
            </a:r>
            <a:r>
              <a:rPr lang="en-US" sz="3000" b="1" dirty="0"/>
              <a:t>to seize</a:t>
            </a:r>
            <a:r>
              <a:rPr lang="en-US" sz="3000" dirty="0"/>
              <a:t>, </a:t>
            </a:r>
            <a:r>
              <a:rPr lang="en-US" sz="3000" b="1" dirty="0"/>
              <a:t>carry off by force</a:t>
            </a:r>
            <a:r>
              <a:rPr lang="en-US" sz="3000" dirty="0"/>
              <a:t>.” (Acts 23:10; </a:t>
            </a:r>
            <a:br>
              <a:rPr lang="en-US" sz="3000" dirty="0"/>
            </a:br>
            <a:r>
              <a:rPr lang="en-US" sz="3000" dirty="0"/>
              <a:t>cf., John 10:28-29)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000" dirty="0"/>
              <a:t>His omniscience not only included their general intentions but their specific ones including </a:t>
            </a:r>
            <a:r>
              <a:rPr lang="en-US" sz="3000" b="1" dirty="0"/>
              <a:t>what kind of </a:t>
            </a:r>
            <a:r>
              <a:rPr lang="en-US" sz="3000" b="1" i="1" dirty="0"/>
              <a:t>“King”</a:t>
            </a:r>
            <a:r>
              <a:rPr lang="en-US" sz="3000" dirty="0"/>
              <a:t> they wanted Him to be. (6:26; </a:t>
            </a:r>
            <a:r>
              <a:rPr lang="en-US" sz="3000" i="1" dirty="0"/>
              <a:t>“…you seek Me… because you ate of the loaves and were filled.”</a:t>
            </a:r>
            <a:r>
              <a:rPr lang="en-US" sz="3000" dirty="0"/>
              <a:t>)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61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0" y="1131094"/>
            <a:ext cx="7886700" cy="994172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855242" y="654006"/>
            <a:ext cx="1812758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24000" y="671908"/>
            <a:ext cx="184484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 descr="Icons of bar chart and line graph.">
            <a:extLst>
              <a:ext uri="{FF2B5EF4-FFF2-40B4-BE49-F238E27FC236}">
                <a16:creationId xmlns:a16="http://schemas.microsoft.com/office/drawing/2014/main" id="{044C3643-8A0E-47C1-BEB8-C73203B5E58D}"/>
              </a:ext>
            </a:extLst>
          </p:cNvPr>
          <p:cNvGrpSpPr/>
          <p:nvPr/>
        </p:nvGrpSpPr>
        <p:grpSpPr>
          <a:xfrm>
            <a:off x="5060747" y="2215154"/>
            <a:ext cx="260759" cy="26075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reeform 372">
              <a:extLst>
                <a:ext uri="{FF2B5EF4-FFF2-40B4-BE49-F238E27FC236}">
                  <a16:creationId xmlns:a16="http://schemas.microsoft.com/office/drawing/2014/main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3" name="Freeform 373">
              <a:extLst>
                <a:ext uri="{FF2B5EF4-FFF2-40B4-BE49-F238E27FC236}">
                  <a16:creationId xmlns:a16="http://schemas.microsoft.com/office/drawing/2014/main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35" name="Freeform 4665" descr="Icon of graph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432472" y="3505791"/>
            <a:ext cx="260759" cy="26075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364D59F1-62EA-4369-995C-CF54F720A32F}"/>
              </a:ext>
            </a:extLst>
          </p:cNvPr>
          <p:cNvSpPr txBox="1">
            <a:spLocks/>
          </p:cNvSpPr>
          <p:nvPr/>
        </p:nvSpPr>
        <p:spPr>
          <a:xfrm>
            <a:off x="644577" y="1540402"/>
            <a:ext cx="10942819" cy="46635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3200" i="1" dirty="0"/>
              <a:t>“When Jesus went ashore, He saw a large crowd, and </a:t>
            </a:r>
            <a:r>
              <a:rPr lang="en-US" sz="3200" b="1" i="1" dirty="0"/>
              <a:t>He felt compassion for them</a:t>
            </a:r>
            <a:r>
              <a:rPr lang="en-US" sz="3200" i="1" dirty="0"/>
              <a:t> because they were like </a:t>
            </a:r>
            <a:r>
              <a:rPr lang="en-US" sz="3200" b="1" i="1" dirty="0"/>
              <a:t>sheep without a shepherd</a:t>
            </a:r>
            <a:r>
              <a:rPr lang="en-US" sz="3200" i="1" dirty="0"/>
              <a:t>; and </a:t>
            </a:r>
            <a:r>
              <a:rPr lang="en-US" sz="3200" b="1" i="1" dirty="0"/>
              <a:t>He began to teach them many things</a:t>
            </a:r>
            <a:r>
              <a:rPr lang="en-US" sz="3200" i="1" dirty="0"/>
              <a:t>.” </a:t>
            </a:r>
            <a:br>
              <a:rPr lang="en-US" sz="3200" i="1" dirty="0"/>
            </a:br>
            <a:r>
              <a:rPr lang="en-US" sz="3200" i="1" dirty="0"/>
              <a:t>(</a:t>
            </a:r>
            <a:r>
              <a:rPr lang="en-US" sz="3200" dirty="0"/>
              <a:t>Mark 6:34)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Luke adds, </a:t>
            </a:r>
            <a:r>
              <a:rPr lang="en-US" sz="3200" i="1" dirty="0"/>
              <a:t>“But the crowds were aware of this and followed Him; and </a:t>
            </a:r>
            <a:r>
              <a:rPr lang="en-US" sz="3200" b="1" i="1" dirty="0"/>
              <a:t>welcoming them</a:t>
            </a:r>
            <a:r>
              <a:rPr lang="en-US" sz="3200" i="1" dirty="0"/>
              <a:t>, </a:t>
            </a:r>
            <a:r>
              <a:rPr lang="en-US" sz="3200" b="1" i="1" dirty="0"/>
              <a:t>He began speaking to them about the kingdom of God</a:t>
            </a:r>
            <a:r>
              <a:rPr lang="en-US" sz="3200" i="1" dirty="0"/>
              <a:t> and curing those who had need of healing.”</a:t>
            </a:r>
            <a:r>
              <a:rPr lang="en-US" sz="3200" dirty="0"/>
              <a:t> (Luke 9:11)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We can’t separate His miracles from His teaching.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FFC2DE-F89F-9447-6635-6837EC77850E}"/>
              </a:ext>
            </a:extLst>
          </p:cNvPr>
          <p:cNvSpPr txBox="1">
            <a:spLocks/>
          </p:cNvSpPr>
          <p:nvPr/>
        </p:nvSpPr>
        <p:spPr>
          <a:xfrm>
            <a:off x="1695450" y="15594"/>
            <a:ext cx="8801100" cy="106182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1800"/>
              </a:spcAft>
            </a:pP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Feeding Of The Five Thousand</a:t>
            </a:r>
          </a:p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Matthew 14:13-21; </a:t>
            </a:r>
            <a:r>
              <a:rPr lang="en-US" sz="2000" b="1" dirty="0">
                <a:solidFill>
                  <a:srgbClr val="FF0000"/>
                </a:solidFill>
              </a:rPr>
              <a:t>Mark 6:33-44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Luke 9:11-17; John 6:2-14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18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0" y="1131094"/>
            <a:ext cx="7886700" cy="994172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855242" y="654006"/>
            <a:ext cx="1812758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1695450" y="15594"/>
            <a:ext cx="8801100" cy="106182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1800"/>
              </a:spcAft>
            </a:pP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Feeding Of The Five Thousand</a:t>
            </a:r>
          </a:p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Matthew 14:13-21; </a:t>
            </a:r>
            <a:r>
              <a:rPr lang="en-US" sz="2000" b="1" dirty="0">
                <a:solidFill>
                  <a:srgbClr val="FF0000"/>
                </a:solidFill>
              </a:rPr>
              <a:t>Mark 6:33-44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Luke 9:11-17; John 6:2-14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24000" y="671908"/>
            <a:ext cx="184484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 descr="Icons of bar chart and line graph.">
            <a:extLst>
              <a:ext uri="{FF2B5EF4-FFF2-40B4-BE49-F238E27FC236}">
                <a16:creationId xmlns:a16="http://schemas.microsoft.com/office/drawing/2014/main" id="{044C3643-8A0E-47C1-BEB8-C73203B5E58D}"/>
              </a:ext>
            </a:extLst>
          </p:cNvPr>
          <p:cNvGrpSpPr/>
          <p:nvPr/>
        </p:nvGrpSpPr>
        <p:grpSpPr>
          <a:xfrm>
            <a:off x="5060747" y="2215154"/>
            <a:ext cx="260759" cy="26075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reeform 372">
              <a:extLst>
                <a:ext uri="{FF2B5EF4-FFF2-40B4-BE49-F238E27FC236}">
                  <a16:creationId xmlns:a16="http://schemas.microsoft.com/office/drawing/2014/main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3" name="Freeform 373">
              <a:extLst>
                <a:ext uri="{FF2B5EF4-FFF2-40B4-BE49-F238E27FC236}">
                  <a16:creationId xmlns:a16="http://schemas.microsoft.com/office/drawing/2014/main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35" name="Freeform 4665" descr="Icon of graph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432472" y="3505791"/>
            <a:ext cx="260759" cy="26075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364D59F1-62EA-4369-995C-CF54F720A32F}"/>
              </a:ext>
            </a:extLst>
          </p:cNvPr>
          <p:cNvSpPr txBox="1">
            <a:spLocks/>
          </p:cNvSpPr>
          <p:nvPr/>
        </p:nvSpPr>
        <p:spPr>
          <a:xfrm>
            <a:off x="614597" y="1540402"/>
            <a:ext cx="10972800" cy="531759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3600" dirty="0"/>
              <a:t>It’s late in the day (</a:t>
            </a:r>
            <a:r>
              <a:rPr lang="en-US" sz="3600" i="1" dirty="0"/>
              <a:t>“</a:t>
            </a:r>
            <a:r>
              <a:rPr lang="en-US" sz="3600" b="1" i="1" dirty="0"/>
              <a:t>already quite late</a:t>
            </a:r>
            <a:r>
              <a:rPr lang="en-US" sz="3600" i="1" dirty="0"/>
              <a:t>”</a:t>
            </a:r>
            <a:r>
              <a:rPr lang="en-US" sz="3600" dirty="0"/>
              <a:t>, vs. 35; </a:t>
            </a:r>
            <a:r>
              <a:rPr lang="en-US" sz="3600" i="1" dirty="0"/>
              <a:t>“t</a:t>
            </a:r>
            <a:r>
              <a:rPr lang="en-US" sz="3600" b="1" i="1" dirty="0"/>
              <a:t>he day was ending</a:t>
            </a:r>
            <a:r>
              <a:rPr lang="en-US" sz="3600" i="1" dirty="0"/>
              <a:t>”</a:t>
            </a:r>
            <a:r>
              <a:rPr lang="en-US" sz="3600" dirty="0"/>
              <a:t>, Luke 9:12) and the disciples came to Jesus: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i="1" dirty="0"/>
              <a:t>“…</a:t>
            </a:r>
            <a:r>
              <a:rPr lang="en-US" sz="3600" b="1" i="1" dirty="0"/>
              <a:t>send them away so that they may… buy themselves something to eat</a:t>
            </a:r>
            <a:r>
              <a:rPr lang="en-US" sz="3600" i="1" dirty="0"/>
              <a:t>.”</a:t>
            </a:r>
            <a:r>
              <a:rPr lang="en-US" sz="3600" dirty="0"/>
              <a:t> (vs. 36)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i="1" dirty="0"/>
              <a:t>“</a:t>
            </a:r>
            <a:r>
              <a:rPr lang="en-US" sz="3600" b="1" i="1" dirty="0"/>
              <a:t>They do not need to go away</a:t>
            </a:r>
            <a:r>
              <a:rPr lang="en-US" sz="3600" i="1" dirty="0"/>
              <a:t>; </a:t>
            </a:r>
            <a:r>
              <a:rPr lang="en-US" sz="3600" b="1" i="1" dirty="0">
                <a:solidFill>
                  <a:srgbClr val="FF0000"/>
                </a:solidFill>
              </a:rPr>
              <a:t>you give them something to eat!”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/>
              <a:t>(Matthew 14:16; Mark 6:37) 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8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0" y="1131094"/>
            <a:ext cx="7886700" cy="994172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855242" y="654006"/>
            <a:ext cx="1812758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24000" y="671908"/>
            <a:ext cx="184484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 descr="Icons of bar chart and line graph.">
            <a:extLst>
              <a:ext uri="{FF2B5EF4-FFF2-40B4-BE49-F238E27FC236}">
                <a16:creationId xmlns:a16="http://schemas.microsoft.com/office/drawing/2014/main" id="{044C3643-8A0E-47C1-BEB8-C73203B5E58D}"/>
              </a:ext>
            </a:extLst>
          </p:cNvPr>
          <p:cNvGrpSpPr/>
          <p:nvPr/>
        </p:nvGrpSpPr>
        <p:grpSpPr>
          <a:xfrm>
            <a:off x="5060747" y="2215154"/>
            <a:ext cx="260759" cy="26075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reeform 372">
              <a:extLst>
                <a:ext uri="{FF2B5EF4-FFF2-40B4-BE49-F238E27FC236}">
                  <a16:creationId xmlns:a16="http://schemas.microsoft.com/office/drawing/2014/main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3" name="Freeform 373">
              <a:extLst>
                <a:ext uri="{FF2B5EF4-FFF2-40B4-BE49-F238E27FC236}">
                  <a16:creationId xmlns:a16="http://schemas.microsoft.com/office/drawing/2014/main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35" name="Freeform 4665" descr="Icon of graph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432472" y="3505791"/>
            <a:ext cx="260759" cy="26075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364D59F1-62EA-4369-995C-CF54F720A32F}"/>
              </a:ext>
            </a:extLst>
          </p:cNvPr>
          <p:cNvSpPr txBox="1">
            <a:spLocks/>
          </p:cNvSpPr>
          <p:nvPr/>
        </p:nvSpPr>
        <p:spPr>
          <a:xfrm>
            <a:off x="599606" y="1540402"/>
            <a:ext cx="11017771" cy="531759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3200" dirty="0"/>
              <a:t>What is the mindset of the disciples? </a:t>
            </a:r>
            <a:r>
              <a:rPr lang="en-US" sz="3200" b="1" i="1" dirty="0"/>
              <a:t>“Shall we go and spend two hundred denarii on bread and give them something to eat?”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(vs. 37)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/>
              <a:t>Jesus’ response: No! </a:t>
            </a:r>
            <a:r>
              <a:rPr lang="en-US" sz="3200" b="1" i="1" dirty="0"/>
              <a:t>“How many loaves do you have? </a:t>
            </a:r>
            <a:r>
              <a:rPr lang="en-US" sz="3200" b="1" i="1" dirty="0">
                <a:solidFill>
                  <a:schemeClr val="accent5">
                    <a:lumMod val="75000"/>
                  </a:schemeClr>
                </a:solidFill>
              </a:rPr>
              <a:t>Go look!</a:t>
            </a:r>
            <a:r>
              <a:rPr lang="en-US" sz="3200" b="1" i="1" dirty="0"/>
              <a:t>”</a:t>
            </a:r>
            <a:r>
              <a:rPr lang="en-US" sz="3200" dirty="0"/>
              <a:t> (vs. 38)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/>
              <a:t>Jesus expects His disciples to first consider what they could do and what they had available. (cf., 2 Corinthians 8:12)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They didn’t know but went and </a:t>
            </a:r>
            <a:r>
              <a:rPr lang="en-US" sz="3200" b="1" i="1" dirty="0"/>
              <a:t>“found out”</a:t>
            </a:r>
            <a:r>
              <a:rPr lang="en-US" sz="3200" dirty="0"/>
              <a:t> and said, </a:t>
            </a:r>
            <a:r>
              <a:rPr lang="en-US" sz="3200" i="1" dirty="0"/>
              <a:t>“five loaves and two fish.”</a:t>
            </a:r>
            <a:r>
              <a:rPr lang="en-US" sz="3200" dirty="0"/>
              <a:t> (vs. 38)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20420E-787D-1E30-3639-5EB55187B9F8}"/>
              </a:ext>
            </a:extLst>
          </p:cNvPr>
          <p:cNvSpPr txBox="1">
            <a:spLocks/>
          </p:cNvSpPr>
          <p:nvPr/>
        </p:nvSpPr>
        <p:spPr>
          <a:xfrm>
            <a:off x="1695450" y="15594"/>
            <a:ext cx="8801100" cy="106182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1800"/>
              </a:spcAft>
            </a:pP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Feeding Of The Five Thousand</a:t>
            </a:r>
          </a:p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Matthew 14:13-21; </a:t>
            </a:r>
            <a:r>
              <a:rPr lang="en-US" sz="2000" b="1" dirty="0">
                <a:solidFill>
                  <a:srgbClr val="FF0000"/>
                </a:solidFill>
              </a:rPr>
              <a:t>Mark 6:33-44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Luke 9:11-17; John 6:2-14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53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0" y="1131094"/>
            <a:ext cx="7886700" cy="994172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855242" y="654006"/>
            <a:ext cx="1812758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24000" y="671908"/>
            <a:ext cx="184484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 descr="Icons of bar chart and line graph.">
            <a:extLst>
              <a:ext uri="{FF2B5EF4-FFF2-40B4-BE49-F238E27FC236}">
                <a16:creationId xmlns:a16="http://schemas.microsoft.com/office/drawing/2014/main" id="{044C3643-8A0E-47C1-BEB8-C73203B5E58D}"/>
              </a:ext>
            </a:extLst>
          </p:cNvPr>
          <p:cNvGrpSpPr/>
          <p:nvPr/>
        </p:nvGrpSpPr>
        <p:grpSpPr>
          <a:xfrm>
            <a:off x="5060747" y="2215154"/>
            <a:ext cx="260759" cy="26075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reeform 372">
              <a:extLst>
                <a:ext uri="{FF2B5EF4-FFF2-40B4-BE49-F238E27FC236}">
                  <a16:creationId xmlns:a16="http://schemas.microsoft.com/office/drawing/2014/main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3" name="Freeform 373">
              <a:extLst>
                <a:ext uri="{FF2B5EF4-FFF2-40B4-BE49-F238E27FC236}">
                  <a16:creationId xmlns:a16="http://schemas.microsoft.com/office/drawing/2014/main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35" name="Freeform 4665" descr="Icon of graph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432472" y="3505791"/>
            <a:ext cx="260759" cy="26075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364D59F1-62EA-4369-995C-CF54F720A32F}"/>
              </a:ext>
            </a:extLst>
          </p:cNvPr>
          <p:cNvSpPr txBox="1">
            <a:spLocks/>
          </p:cNvSpPr>
          <p:nvPr/>
        </p:nvSpPr>
        <p:spPr>
          <a:xfrm>
            <a:off x="569626" y="1540402"/>
            <a:ext cx="11107712" cy="531759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3600" dirty="0"/>
              <a:t>Could Jesus simply have spoken enough bread and fish into existence to feed the multitude?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dirty="0"/>
              <a:t>Yes, but He had these other lessons to teach.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b="1" dirty="0">
                <a:solidFill>
                  <a:srgbClr val="7030A0"/>
                </a:solidFill>
              </a:rPr>
              <a:t>Lesson #1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Use what God has blessed you with. Don’t focus on what you don’t have, recognize &amp; appreciate what you do have, and use it to serve the Lord the best you can! (cf., Matthew 25:22-23)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BE2E0B-3EF2-AC7D-8D6F-75882A6F3106}"/>
              </a:ext>
            </a:extLst>
          </p:cNvPr>
          <p:cNvSpPr txBox="1">
            <a:spLocks/>
          </p:cNvSpPr>
          <p:nvPr/>
        </p:nvSpPr>
        <p:spPr>
          <a:xfrm>
            <a:off x="1695450" y="15594"/>
            <a:ext cx="8801100" cy="106182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1800"/>
              </a:spcAft>
            </a:pP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Feeding Of The Five Thousand</a:t>
            </a:r>
          </a:p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Matthew 14:13-21; </a:t>
            </a:r>
            <a:r>
              <a:rPr lang="en-US" sz="2000" b="1" dirty="0">
                <a:solidFill>
                  <a:srgbClr val="FF0000"/>
                </a:solidFill>
              </a:rPr>
              <a:t>Mark 6:33-44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Luke 9:11-17; John 6:2-14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51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0" y="1131094"/>
            <a:ext cx="7886700" cy="994172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855242" y="654006"/>
            <a:ext cx="1812758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24000" y="671908"/>
            <a:ext cx="184484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 descr="Icons of bar chart and line graph.">
            <a:extLst>
              <a:ext uri="{FF2B5EF4-FFF2-40B4-BE49-F238E27FC236}">
                <a16:creationId xmlns:a16="http://schemas.microsoft.com/office/drawing/2014/main" id="{044C3643-8A0E-47C1-BEB8-C73203B5E58D}"/>
              </a:ext>
            </a:extLst>
          </p:cNvPr>
          <p:cNvGrpSpPr/>
          <p:nvPr/>
        </p:nvGrpSpPr>
        <p:grpSpPr>
          <a:xfrm>
            <a:off x="5060747" y="2215154"/>
            <a:ext cx="260759" cy="26075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reeform 372">
              <a:extLst>
                <a:ext uri="{FF2B5EF4-FFF2-40B4-BE49-F238E27FC236}">
                  <a16:creationId xmlns:a16="http://schemas.microsoft.com/office/drawing/2014/main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3" name="Freeform 373">
              <a:extLst>
                <a:ext uri="{FF2B5EF4-FFF2-40B4-BE49-F238E27FC236}">
                  <a16:creationId xmlns:a16="http://schemas.microsoft.com/office/drawing/2014/main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35" name="Freeform 4665" descr="Icon of graph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432472" y="3505791"/>
            <a:ext cx="260759" cy="26075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364D59F1-62EA-4369-995C-CF54F720A32F}"/>
              </a:ext>
            </a:extLst>
          </p:cNvPr>
          <p:cNvSpPr txBox="1">
            <a:spLocks/>
          </p:cNvSpPr>
          <p:nvPr/>
        </p:nvSpPr>
        <p:spPr>
          <a:xfrm>
            <a:off x="659566" y="1540402"/>
            <a:ext cx="10897849" cy="531759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3200" dirty="0"/>
              <a:t>After commanding the multitude to sit in groups of fifties and hundreds (6:39-40), </a:t>
            </a:r>
            <a:r>
              <a:rPr lang="en-US" sz="3200" i="1" dirty="0"/>
              <a:t>“</a:t>
            </a:r>
            <a:r>
              <a:rPr lang="en-US" sz="3200" b="1" i="1" dirty="0"/>
              <a:t>looking up toward heaven</a:t>
            </a:r>
            <a:r>
              <a:rPr lang="en-US" sz="3200" i="1" dirty="0"/>
              <a:t>, </a:t>
            </a:r>
            <a:r>
              <a:rPr lang="en-US" sz="3200" b="1" i="1" dirty="0"/>
              <a:t>He</a:t>
            </a:r>
            <a:r>
              <a:rPr lang="en-US" sz="3200" i="1" dirty="0"/>
              <a:t> </a:t>
            </a:r>
            <a:r>
              <a:rPr lang="en-US" sz="3200" b="1" i="1" dirty="0"/>
              <a:t>blessed the food</a:t>
            </a:r>
            <a:r>
              <a:rPr lang="en-US" sz="3200" i="1" dirty="0"/>
              <a:t>” </a:t>
            </a:r>
            <a:r>
              <a:rPr lang="en-US" sz="3200" dirty="0"/>
              <a:t>(6:41). John adds “</a:t>
            </a:r>
            <a:r>
              <a:rPr lang="en-US" sz="3200" i="1" dirty="0"/>
              <a:t>having </a:t>
            </a:r>
            <a:r>
              <a:rPr lang="en-US" sz="3200" b="1" i="1" dirty="0"/>
              <a:t>given thanks</a:t>
            </a:r>
            <a:r>
              <a:rPr lang="en-US" sz="3200" dirty="0"/>
              <a:t>.” (6:11)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Keep </a:t>
            </a:r>
            <a:r>
              <a:rPr lang="en-US" sz="3200" b="1" i="1" dirty="0"/>
              <a:t>“looking up”</a:t>
            </a:r>
            <a:r>
              <a:rPr lang="en-US" sz="3200" dirty="0"/>
              <a:t>! Recognize the Father as the source of all good things in life. (James 1:16-17; </a:t>
            </a:r>
            <a:r>
              <a:rPr lang="en-US" sz="3200" i="1" dirty="0"/>
              <a:t>“…</a:t>
            </a:r>
            <a:r>
              <a:rPr lang="en-US" sz="3200" b="1" i="1" dirty="0"/>
              <a:t>every good thing given and every perfect gift is from above</a:t>
            </a:r>
            <a:r>
              <a:rPr lang="en-US" sz="3200" i="1" dirty="0"/>
              <a:t>, coming down from the Father of lights.”; </a:t>
            </a:r>
            <a:r>
              <a:rPr lang="en-US" sz="3200" dirty="0"/>
              <a:t>cf., Acts 27:35)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/>
              <a:t>In </a:t>
            </a:r>
            <a:r>
              <a:rPr lang="en-US" sz="3200" i="1" dirty="0"/>
              <a:t>“looking up toward heaven”</a:t>
            </a:r>
            <a:r>
              <a:rPr lang="en-US" sz="3200" dirty="0"/>
              <a:t> there is: Praise, honor, thankfulness, &amp; humility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69502E-C011-2FDC-D9E8-DAB3A08DA252}"/>
              </a:ext>
            </a:extLst>
          </p:cNvPr>
          <p:cNvSpPr txBox="1">
            <a:spLocks/>
          </p:cNvSpPr>
          <p:nvPr/>
        </p:nvSpPr>
        <p:spPr>
          <a:xfrm>
            <a:off x="1695450" y="15594"/>
            <a:ext cx="8801100" cy="106182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1800"/>
              </a:spcAft>
            </a:pP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Feeding Of The Five Thousand</a:t>
            </a:r>
          </a:p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Matthew 14:13-21; </a:t>
            </a:r>
            <a:r>
              <a:rPr lang="en-US" sz="2000" b="1" dirty="0">
                <a:solidFill>
                  <a:srgbClr val="FF0000"/>
                </a:solidFill>
              </a:rPr>
              <a:t>Mark 6:33-44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Luke 9:11-17; John 6:2-14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12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0" y="1131094"/>
            <a:ext cx="7886700" cy="994172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855242" y="654006"/>
            <a:ext cx="1812758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24000" y="671908"/>
            <a:ext cx="184484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 descr="Icons of bar chart and line graph.">
            <a:extLst>
              <a:ext uri="{FF2B5EF4-FFF2-40B4-BE49-F238E27FC236}">
                <a16:creationId xmlns:a16="http://schemas.microsoft.com/office/drawing/2014/main" id="{044C3643-8A0E-47C1-BEB8-C73203B5E58D}"/>
              </a:ext>
            </a:extLst>
          </p:cNvPr>
          <p:cNvGrpSpPr/>
          <p:nvPr/>
        </p:nvGrpSpPr>
        <p:grpSpPr>
          <a:xfrm>
            <a:off x="5060747" y="2215154"/>
            <a:ext cx="260759" cy="26075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reeform 372">
              <a:extLst>
                <a:ext uri="{FF2B5EF4-FFF2-40B4-BE49-F238E27FC236}">
                  <a16:creationId xmlns:a16="http://schemas.microsoft.com/office/drawing/2014/main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3" name="Freeform 373">
              <a:extLst>
                <a:ext uri="{FF2B5EF4-FFF2-40B4-BE49-F238E27FC236}">
                  <a16:creationId xmlns:a16="http://schemas.microsoft.com/office/drawing/2014/main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35" name="Freeform 4665" descr="Icon of graph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432472" y="3505791"/>
            <a:ext cx="260759" cy="26075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364D59F1-62EA-4369-995C-CF54F720A32F}"/>
              </a:ext>
            </a:extLst>
          </p:cNvPr>
          <p:cNvSpPr txBox="1">
            <a:spLocks/>
          </p:cNvSpPr>
          <p:nvPr/>
        </p:nvSpPr>
        <p:spPr>
          <a:xfrm>
            <a:off x="629587" y="1341122"/>
            <a:ext cx="11002780" cy="551687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dirty="0"/>
              <a:t>The role of the apostles wasn’t over: Jesus directed the apostles to serve to the multitude. </a:t>
            </a:r>
            <a:r>
              <a:rPr lang="en-US" i="1" dirty="0"/>
              <a:t>“He blessed them and broke them, and </a:t>
            </a:r>
            <a:r>
              <a:rPr lang="en-US" b="1" i="1" dirty="0"/>
              <a:t>kept giving them to the disciples to set before the people</a:t>
            </a:r>
            <a:r>
              <a:rPr lang="en-US" i="1" dirty="0"/>
              <a:t>.”</a:t>
            </a:r>
            <a:r>
              <a:rPr lang="en-US" dirty="0"/>
              <a:t> (Mark 6:41)</a:t>
            </a:r>
          </a:p>
          <a:p>
            <a:pPr>
              <a:spcAft>
                <a:spcPts val="600"/>
              </a:spcAft>
            </a:pPr>
            <a:r>
              <a:rPr lang="en-US" b="1" i="1" dirty="0"/>
              <a:t>“Set before”</a:t>
            </a:r>
            <a:r>
              <a:rPr lang="en-US" dirty="0"/>
              <a:t> - This word is normally used in a spiritual sense! </a:t>
            </a:r>
          </a:p>
          <a:p>
            <a:pPr>
              <a:spcAft>
                <a:spcPts val="600"/>
              </a:spcAft>
            </a:pPr>
            <a:r>
              <a:rPr lang="en-US" dirty="0"/>
              <a:t>“To set before (one) in teaching.” (Thayer) (2 Timothy 2:2, </a:t>
            </a:r>
            <a:r>
              <a:rPr lang="en-US" i="1" dirty="0"/>
              <a:t>“</a:t>
            </a:r>
            <a:r>
              <a:rPr lang="en-US" b="1" i="1" dirty="0"/>
              <a:t>*entrust </a:t>
            </a:r>
            <a:r>
              <a:rPr lang="en-US" b="1" dirty="0"/>
              <a:t>(</a:t>
            </a:r>
            <a:r>
              <a:rPr lang="en-US" b="1" i="1" dirty="0"/>
              <a:t>commit</a:t>
            </a:r>
            <a:r>
              <a:rPr lang="en-US" i="1" dirty="0"/>
              <a:t>; </a:t>
            </a:r>
            <a:r>
              <a:rPr lang="en-US" dirty="0"/>
              <a:t>ASV; NKJV) </a:t>
            </a:r>
            <a:r>
              <a:rPr lang="en-US" b="1" i="1" dirty="0"/>
              <a:t>these to faithful men</a:t>
            </a:r>
            <a:r>
              <a:rPr lang="en-US" i="1" dirty="0"/>
              <a:t>”</a:t>
            </a:r>
            <a:r>
              <a:rPr lang="en-US" dirty="0"/>
              <a:t>;  Matthew 13:24, 31; Acts 17:3 &amp; 20:32)</a:t>
            </a:r>
          </a:p>
          <a:p>
            <a:pPr>
              <a:spcAft>
                <a:spcPts val="600"/>
              </a:spcAft>
            </a:pPr>
            <a:r>
              <a:rPr lang="en-US" dirty="0"/>
              <a:t>Jesus’ great commission to the apostles: (Matthew 28:18-20; Mark 16:15-16) in which He gave to the disciples that which they needed to </a:t>
            </a:r>
            <a:r>
              <a:rPr lang="en-US" b="1" i="1" dirty="0"/>
              <a:t>“set before the people”</a:t>
            </a:r>
            <a:r>
              <a:rPr lang="en-US" dirty="0"/>
              <a:t> in their preaching and teaching. 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01AD3A-E4EA-E0B5-B136-556424E28C7B}"/>
              </a:ext>
            </a:extLst>
          </p:cNvPr>
          <p:cNvSpPr txBox="1">
            <a:spLocks/>
          </p:cNvSpPr>
          <p:nvPr/>
        </p:nvSpPr>
        <p:spPr>
          <a:xfrm>
            <a:off x="1695450" y="15594"/>
            <a:ext cx="8801100" cy="106182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1800"/>
              </a:spcAft>
            </a:pP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Feeding Of The Five Thousand</a:t>
            </a:r>
          </a:p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Matthew 14:13-21; </a:t>
            </a:r>
            <a:r>
              <a:rPr lang="en-US" sz="2000" b="1" dirty="0">
                <a:solidFill>
                  <a:srgbClr val="FF0000"/>
                </a:solidFill>
              </a:rPr>
              <a:t>Mark 6:33-44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Luke 9:11-17; John 6:2-14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61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0" y="1131094"/>
            <a:ext cx="7886700" cy="994172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855242" y="654006"/>
            <a:ext cx="1812758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24000" y="671908"/>
            <a:ext cx="184484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 descr="Icons of bar chart and line graph.">
            <a:extLst>
              <a:ext uri="{FF2B5EF4-FFF2-40B4-BE49-F238E27FC236}">
                <a16:creationId xmlns:a16="http://schemas.microsoft.com/office/drawing/2014/main" id="{044C3643-8A0E-47C1-BEB8-C73203B5E58D}"/>
              </a:ext>
            </a:extLst>
          </p:cNvPr>
          <p:cNvGrpSpPr/>
          <p:nvPr/>
        </p:nvGrpSpPr>
        <p:grpSpPr>
          <a:xfrm>
            <a:off x="5060747" y="2215154"/>
            <a:ext cx="260759" cy="26075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reeform 372">
              <a:extLst>
                <a:ext uri="{FF2B5EF4-FFF2-40B4-BE49-F238E27FC236}">
                  <a16:creationId xmlns:a16="http://schemas.microsoft.com/office/drawing/2014/main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3" name="Freeform 373">
              <a:extLst>
                <a:ext uri="{FF2B5EF4-FFF2-40B4-BE49-F238E27FC236}">
                  <a16:creationId xmlns:a16="http://schemas.microsoft.com/office/drawing/2014/main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35" name="Freeform 4665" descr="Icon of graph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432472" y="3505791"/>
            <a:ext cx="260759" cy="26075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364D59F1-62EA-4369-995C-CF54F720A32F}"/>
              </a:ext>
            </a:extLst>
          </p:cNvPr>
          <p:cNvSpPr txBox="1">
            <a:spLocks/>
          </p:cNvSpPr>
          <p:nvPr/>
        </p:nvSpPr>
        <p:spPr>
          <a:xfrm>
            <a:off x="599607" y="1540402"/>
            <a:ext cx="10987790" cy="531759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3200" dirty="0"/>
              <a:t>The result: </a:t>
            </a:r>
          </a:p>
          <a:p>
            <a:pPr>
              <a:spcAft>
                <a:spcPts val="600"/>
              </a:spcAft>
            </a:pPr>
            <a:r>
              <a:rPr lang="en-US" sz="3200" i="1" dirty="0"/>
              <a:t>“They </a:t>
            </a:r>
            <a:r>
              <a:rPr lang="en-US" sz="3200" b="1" i="1" dirty="0"/>
              <a:t>all ate and were satisfied</a:t>
            </a:r>
            <a:r>
              <a:rPr lang="en-US" sz="3200" i="1" dirty="0"/>
              <a:t>.”</a:t>
            </a:r>
            <a:r>
              <a:rPr lang="en-US" sz="3200" dirty="0"/>
              <a:t> (“to gorge (</a:t>
            </a:r>
            <a:r>
              <a:rPr lang="en-US" sz="3200" b="1" dirty="0"/>
              <a:t>supply food in abundance</a:t>
            </a:r>
            <a:r>
              <a:rPr lang="en-US" sz="3200" dirty="0"/>
              <a:t>”, </a:t>
            </a:r>
            <a:r>
              <a:rPr lang="en-US" sz="2000" dirty="0"/>
              <a:t>Vine</a:t>
            </a:r>
            <a:r>
              <a:rPr lang="en-US" sz="3200" dirty="0"/>
              <a:t>); (6:42; Matthew 5:6; Philippians 4:12)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They ended with more than what they started with. </a:t>
            </a:r>
            <a:r>
              <a:rPr lang="en-US" sz="3200" i="1" dirty="0"/>
              <a:t>“They </a:t>
            </a:r>
            <a:r>
              <a:rPr lang="en-US" sz="3200" b="1" i="1" dirty="0"/>
              <a:t>picked up twelve full baskets </a:t>
            </a:r>
            <a:r>
              <a:rPr lang="en-US" sz="3200" i="1" dirty="0"/>
              <a:t>of the broken pieces, and also of the fish.”</a:t>
            </a:r>
            <a:r>
              <a:rPr lang="en-US" sz="3200" dirty="0"/>
              <a:t> (6:43)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Jesus made, what they found they had, accomplish far </a:t>
            </a:r>
            <a:r>
              <a:rPr lang="en-US" sz="3200" b="1" dirty="0"/>
              <a:t>beyond what they thought possible</a:t>
            </a:r>
            <a:r>
              <a:rPr lang="en-US" sz="3200" dirty="0"/>
              <a:t>. (Ephesians 3:20-21; 2 Cor. 9:8-12)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531E1B-358A-6358-B2D5-3EFAEDC3DD62}"/>
              </a:ext>
            </a:extLst>
          </p:cNvPr>
          <p:cNvSpPr txBox="1">
            <a:spLocks/>
          </p:cNvSpPr>
          <p:nvPr/>
        </p:nvSpPr>
        <p:spPr>
          <a:xfrm>
            <a:off x="1695450" y="15594"/>
            <a:ext cx="8801100" cy="106182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1800"/>
              </a:spcAft>
            </a:pP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Feeding Of The Five Thousand</a:t>
            </a:r>
          </a:p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Matthew 14:13-21; </a:t>
            </a:r>
            <a:r>
              <a:rPr lang="en-US" sz="2000" b="1" dirty="0">
                <a:solidFill>
                  <a:srgbClr val="FF0000"/>
                </a:solidFill>
              </a:rPr>
              <a:t>Mark 6:33-44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Luke 9:11-17; John 6:2-14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07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0" y="1131094"/>
            <a:ext cx="7886700" cy="994172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855242" y="654006"/>
            <a:ext cx="1812758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24000" y="671908"/>
            <a:ext cx="184484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 descr="Icons of bar chart and line graph.">
            <a:extLst>
              <a:ext uri="{FF2B5EF4-FFF2-40B4-BE49-F238E27FC236}">
                <a16:creationId xmlns:a16="http://schemas.microsoft.com/office/drawing/2014/main" id="{044C3643-8A0E-47C1-BEB8-C73203B5E58D}"/>
              </a:ext>
            </a:extLst>
          </p:cNvPr>
          <p:cNvGrpSpPr/>
          <p:nvPr/>
        </p:nvGrpSpPr>
        <p:grpSpPr>
          <a:xfrm>
            <a:off x="5060747" y="2215154"/>
            <a:ext cx="260759" cy="26075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reeform 372">
              <a:extLst>
                <a:ext uri="{FF2B5EF4-FFF2-40B4-BE49-F238E27FC236}">
                  <a16:creationId xmlns:a16="http://schemas.microsoft.com/office/drawing/2014/main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3" name="Freeform 373">
              <a:extLst>
                <a:ext uri="{FF2B5EF4-FFF2-40B4-BE49-F238E27FC236}">
                  <a16:creationId xmlns:a16="http://schemas.microsoft.com/office/drawing/2014/main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35" name="Freeform 4665" descr="Icon of graph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432472" y="3505791"/>
            <a:ext cx="260759" cy="26075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364D59F1-62EA-4369-995C-CF54F720A32F}"/>
              </a:ext>
            </a:extLst>
          </p:cNvPr>
          <p:cNvSpPr txBox="1">
            <a:spLocks/>
          </p:cNvSpPr>
          <p:nvPr/>
        </p:nvSpPr>
        <p:spPr>
          <a:xfrm>
            <a:off x="644577" y="1540402"/>
            <a:ext cx="10972800" cy="531759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3200" dirty="0"/>
              <a:t>What is expected of us as servants and soldiers of Jesus Christ?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200" b="1" dirty="0"/>
              <a:t>Start where you are</a:t>
            </a:r>
            <a:r>
              <a:rPr lang="en-US" sz="3200" dirty="0"/>
              <a:t>. (Genesis 39:1-3, 19-21; </a:t>
            </a:r>
            <a:br>
              <a:rPr lang="en-US" sz="3200" dirty="0"/>
            </a:br>
            <a:r>
              <a:rPr lang="en-US" sz="3200" b="1" dirty="0"/>
              <a:t>1 Samuel 17:31ff</a:t>
            </a:r>
            <a:r>
              <a:rPr lang="en-US" sz="3200" dirty="0"/>
              <a:t>; Isaiah 6:8; Daniel 1; Acts 8:35)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200" b="1" dirty="0"/>
              <a:t>Use what you have</a:t>
            </a:r>
            <a:r>
              <a:rPr lang="en-US" sz="3200" dirty="0"/>
              <a:t>. (Exodus 4:2; 14:16; </a:t>
            </a:r>
            <a:br>
              <a:rPr lang="en-US" sz="3200" dirty="0"/>
            </a:br>
            <a:r>
              <a:rPr lang="en-US" sz="3200" dirty="0"/>
              <a:t>Judges 7:16-18; </a:t>
            </a:r>
            <a:r>
              <a:rPr lang="en-US" sz="3200" b="1" dirty="0"/>
              <a:t>1 Samuel 17:40</a:t>
            </a:r>
            <a:r>
              <a:rPr lang="en-US" sz="3200" dirty="0"/>
              <a:t>; Matthew 25:22; </a:t>
            </a:r>
            <a:br>
              <a:rPr lang="en-US" sz="3200" dirty="0"/>
            </a:br>
            <a:r>
              <a:rPr lang="en-US" sz="3200" dirty="0"/>
              <a:t>Acts 3:6, </a:t>
            </a:r>
            <a:r>
              <a:rPr lang="en-US" sz="3200" i="1" dirty="0"/>
              <a:t>“…what I do have I give to you.”; </a:t>
            </a:r>
            <a:br>
              <a:rPr lang="en-US" sz="3200" i="1" dirty="0"/>
            </a:br>
            <a:r>
              <a:rPr lang="en-US" sz="3200" i="1" dirty="0"/>
              <a:t>2 Corinthians 8:5</a:t>
            </a:r>
            <a:r>
              <a:rPr lang="en-US" sz="3200" dirty="0"/>
              <a:t>)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200" b="1" dirty="0"/>
              <a:t>Do what you can</a:t>
            </a:r>
            <a:r>
              <a:rPr lang="en-US" sz="3200" dirty="0"/>
              <a:t>. (1 Samuel 17:45; Mark 14:8; Matthew 10:42; 25:27; Acts 16:33)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0FCE55-55E6-5A63-6CEE-3F80DC49DA19}"/>
              </a:ext>
            </a:extLst>
          </p:cNvPr>
          <p:cNvSpPr txBox="1">
            <a:spLocks/>
          </p:cNvSpPr>
          <p:nvPr/>
        </p:nvSpPr>
        <p:spPr>
          <a:xfrm>
            <a:off x="1695450" y="15594"/>
            <a:ext cx="8801100" cy="106182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1800"/>
              </a:spcAft>
            </a:pP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Feeding Of The Five Thousand</a:t>
            </a:r>
          </a:p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Matthew 14:13-21; </a:t>
            </a:r>
            <a:r>
              <a:rPr lang="en-US" sz="2000" b="1" dirty="0">
                <a:solidFill>
                  <a:srgbClr val="FF0000"/>
                </a:solidFill>
              </a:rPr>
              <a:t>Mark 6:33-44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Luke 9:11-17; John 6:2-14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33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1929</TotalTime>
  <Words>1618</Words>
  <Application>Microsoft Office PowerPoint</Application>
  <PresentationFormat>Widescreen</PresentationFormat>
  <Paragraphs>103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Lessons About Evangelism From The Feeding Of The 5000</vt:lpstr>
      <vt:lpstr>Project analysis slide 2</vt:lpstr>
      <vt:lpstr>Project analysis slide 2</vt:lpstr>
      <vt:lpstr>Project analysis slide 2</vt:lpstr>
      <vt:lpstr>Project analysis slide 2</vt:lpstr>
      <vt:lpstr>Project analysis slide 2</vt:lpstr>
      <vt:lpstr>Project analysis slide 2</vt:lpstr>
      <vt:lpstr>Project analysis slide 2</vt:lpstr>
      <vt:lpstr>Project analysis slide 2</vt:lpstr>
      <vt:lpstr>Project analysis slide 2</vt:lpstr>
      <vt:lpstr>Project analysis 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About Evangelism From The Feeding Of The 5000</dc:title>
  <dc:creator>Chris Simmons</dc:creator>
  <cp:lastModifiedBy>Chris Simmons</cp:lastModifiedBy>
  <cp:revision>2</cp:revision>
  <cp:lastPrinted>2023-03-12T21:10:19Z</cp:lastPrinted>
  <dcterms:created xsi:type="dcterms:W3CDTF">2023-03-12T13:15:05Z</dcterms:created>
  <dcterms:modified xsi:type="dcterms:W3CDTF">2023-03-29T19:19:38Z</dcterms:modified>
</cp:coreProperties>
</file>