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9" r:id="rId3"/>
    <p:sldId id="257" r:id="rId4"/>
    <p:sldId id="260" r:id="rId5"/>
    <p:sldId id="265" r:id="rId6"/>
    <p:sldId id="266" r:id="rId7"/>
    <p:sldId id="267" r:id="rId8"/>
    <p:sldId id="263" r:id="rId9"/>
    <p:sldId id="258"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3D09C4-EDA4-709E-3650-73FA5FF161D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60A57D-01F3-E004-28D0-0E576BDF2B9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3/19/2023 am</a:t>
            </a:r>
          </a:p>
        </p:txBody>
      </p:sp>
      <p:sp>
        <p:nvSpPr>
          <p:cNvPr id="4" name="Footer Placeholder 3">
            <a:extLst>
              <a:ext uri="{FF2B5EF4-FFF2-40B4-BE49-F238E27FC236}">
                <a16:creationId xmlns:a16="http://schemas.microsoft.com/office/drawing/2014/main" id="{07C046A0-496A-8365-B60E-ABB04DDF12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Unconditional Election</a:t>
            </a:r>
          </a:p>
        </p:txBody>
      </p:sp>
      <p:sp>
        <p:nvSpPr>
          <p:cNvPr id="5" name="Slide Number Placeholder 4">
            <a:extLst>
              <a:ext uri="{FF2B5EF4-FFF2-40B4-BE49-F238E27FC236}">
                <a16:creationId xmlns:a16="http://schemas.microsoft.com/office/drawing/2014/main" id="{99CC7E0E-A929-9EAE-3BCF-68F900E7A3B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0B7DD7-6A62-4501-A3AC-178BBDF95489}" type="slidenum">
              <a:rPr lang="en-US" smtClean="0"/>
              <a:t>‹#›</a:t>
            </a:fld>
            <a:endParaRPr lang="en-US"/>
          </a:p>
        </p:txBody>
      </p:sp>
    </p:spTree>
    <p:extLst>
      <p:ext uri="{BB962C8B-B14F-4D97-AF65-F5344CB8AC3E}">
        <p14:creationId xmlns:p14="http://schemas.microsoft.com/office/powerpoint/2010/main" val="5883796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3/19/2023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Unconditional Election</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0514EBA-77AD-49BD-987B-AA3318333EB5}" type="slidenum">
              <a:rPr lang="en-US" smtClean="0"/>
              <a:t>‹#›</a:t>
            </a:fld>
            <a:endParaRPr lang="en-US"/>
          </a:p>
        </p:txBody>
      </p:sp>
    </p:spTree>
    <p:extLst>
      <p:ext uri="{BB962C8B-B14F-4D97-AF65-F5344CB8AC3E}">
        <p14:creationId xmlns:p14="http://schemas.microsoft.com/office/powerpoint/2010/main" val="318534674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3/19/2023 am</a:t>
            </a:r>
          </a:p>
        </p:txBody>
      </p:sp>
      <p:sp>
        <p:nvSpPr>
          <p:cNvPr id="5" name="Footer Placeholder 4"/>
          <p:cNvSpPr>
            <a:spLocks noGrp="1"/>
          </p:cNvSpPr>
          <p:nvPr>
            <p:ph type="ftr" sz="quarter" idx="4"/>
          </p:nvPr>
        </p:nvSpPr>
        <p:spPr/>
        <p:txBody>
          <a:bodyPr/>
          <a:lstStyle/>
          <a:p>
            <a:r>
              <a:rPr lang="en-US"/>
              <a:t>If... Unconditional Election</a:t>
            </a:r>
          </a:p>
        </p:txBody>
      </p:sp>
      <p:sp>
        <p:nvSpPr>
          <p:cNvPr id="6" name="Slide Number Placeholder 5"/>
          <p:cNvSpPr>
            <a:spLocks noGrp="1"/>
          </p:cNvSpPr>
          <p:nvPr>
            <p:ph type="sldNum" sz="quarter" idx="5"/>
          </p:nvPr>
        </p:nvSpPr>
        <p:spPr/>
        <p:txBody>
          <a:bodyPr/>
          <a:lstStyle/>
          <a:p>
            <a:fld id="{30514EBA-77AD-49BD-987B-AA3318333EB5}" type="slidenum">
              <a:rPr lang="en-US" smtClean="0"/>
              <a:t>1</a:t>
            </a:fld>
            <a:endParaRPr lang="en-US"/>
          </a:p>
        </p:txBody>
      </p:sp>
    </p:spTree>
    <p:extLst>
      <p:ext uri="{BB962C8B-B14F-4D97-AF65-F5344CB8AC3E}">
        <p14:creationId xmlns:p14="http://schemas.microsoft.com/office/powerpoint/2010/main" val="93580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3/19/2023 am</a:t>
            </a:r>
          </a:p>
        </p:txBody>
      </p:sp>
      <p:sp>
        <p:nvSpPr>
          <p:cNvPr id="5" name="Footer Placeholder 4"/>
          <p:cNvSpPr>
            <a:spLocks noGrp="1"/>
          </p:cNvSpPr>
          <p:nvPr>
            <p:ph type="ftr" sz="quarter" idx="4"/>
          </p:nvPr>
        </p:nvSpPr>
        <p:spPr/>
        <p:txBody>
          <a:bodyPr/>
          <a:lstStyle/>
          <a:p>
            <a:r>
              <a:rPr lang="en-US"/>
              <a:t>If... Unconditional Election</a:t>
            </a:r>
          </a:p>
        </p:txBody>
      </p:sp>
      <p:sp>
        <p:nvSpPr>
          <p:cNvPr id="6" name="Slide Number Placeholder 5"/>
          <p:cNvSpPr>
            <a:spLocks noGrp="1"/>
          </p:cNvSpPr>
          <p:nvPr>
            <p:ph type="sldNum" sz="quarter" idx="5"/>
          </p:nvPr>
        </p:nvSpPr>
        <p:spPr/>
        <p:txBody>
          <a:bodyPr/>
          <a:lstStyle/>
          <a:p>
            <a:fld id="{30514EBA-77AD-49BD-987B-AA3318333EB5}" type="slidenum">
              <a:rPr lang="en-US" smtClean="0"/>
              <a:t>2</a:t>
            </a:fld>
            <a:endParaRPr lang="en-US"/>
          </a:p>
        </p:txBody>
      </p:sp>
    </p:spTree>
    <p:extLst>
      <p:ext uri="{BB962C8B-B14F-4D97-AF65-F5344CB8AC3E}">
        <p14:creationId xmlns:p14="http://schemas.microsoft.com/office/powerpoint/2010/main" val="179166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badi" panose="020B0604020104020204" pitchFamily="34" charset="0"/>
              </a:rPr>
              <a:t>Who was John Calvin? </a:t>
            </a:r>
            <a:r>
              <a:rPr lang="en-US" sz="1400" kern="0" dirty="0">
                <a:latin typeface="Abadi" panose="020B0604020104020204" pitchFamily="34" charset="0"/>
                <a:ea typeface="Times New Roman" panose="02020603050405020304" pitchFamily="18" charset="0"/>
              </a:rPr>
              <a:t>a 16th century Swiss theologian who became a leader in the Protestant Reformation. </a:t>
            </a:r>
          </a:p>
          <a:p>
            <a:endParaRPr lang="en-US" sz="1400" kern="0" dirty="0">
              <a:latin typeface="Abadi" panose="020B0604020104020204" pitchFamily="34" charset="0"/>
            </a:endParaRPr>
          </a:p>
          <a:p>
            <a:pPr defTabSz="942289">
              <a:defRPr/>
            </a:pPr>
            <a:r>
              <a:rPr lang="en-US" sz="1400" kern="0" dirty="0">
                <a:latin typeface="Abadi" panose="020B0604020104020204" pitchFamily="34" charset="0"/>
                <a:ea typeface="Times New Roman" panose="02020603050405020304" pitchFamily="18" charset="0"/>
                <a:cs typeface="Times New Roman" panose="02020603050405020304" pitchFamily="18" charset="0"/>
              </a:rPr>
              <a:t>Many of these concepts existed before his time. For example the doctrine of total hereditary depravity originated with Augustine, a Roman Catholic philosopher who lived in the fifth century A.D. However, the five major points of Calvinism were crystallized by John Calvin. Over time, Calvinistic theology has gained widespread acceptance. It found formal expression in many denominational creeds of the early seventeenth century, It still permeates the thinking of many modern denominations. Certainly it is worthwhile to examine this doctrine to see if it is in harmony with God's word.</a:t>
            </a:r>
            <a:endParaRPr lang="en-US" sz="1400" kern="100" dirty="0">
              <a:latin typeface="Abadi" panose="020B060402010402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3</a:t>
            </a:fld>
            <a:endParaRPr lang="en-US"/>
          </a:p>
        </p:txBody>
      </p:sp>
      <p:sp>
        <p:nvSpPr>
          <p:cNvPr id="5" name="Date Placeholder 4">
            <a:extLst>
              <a:ext uri="{FF2B5EF4-FFF2-40B4-BE49-F238E27FC236}">
                <a16:creationId xmlns:a16="http://schemas.microsoft.com/office/drawing/2014/main" id="{7A7BF457-8997-E486-33DC-61A7B6E87DD1}"/>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A80ADF2A-9D61-B86A-7D65-8C5B658AB04C}"/>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124449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4</a:t>
            </a:fld>
            <a:endParaRPr lang="en-US"/>
          </a:p>
        </p:txBody>
      </p:sp>
      <p:sp>
        <p:nvSpPr>
          <p:cNvPr id="5" name="Date Placeholder 4">
            <a:extLst>
              <a:ext uri="{FF2B5EF4-FFF2-40B4-BE49-F238E27FC236}">
                <a16:creationId xmlns:a16="http://schemas.microsoft.com/office/drawing/2014/main" id="{EABED1C3-F455-9318-562A-16412618252D}"/>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549E8804-D704-E9A8-4EAF-70C07C2A0BF1}"/>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114617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fontAlgn="base">
              <a:defRPr/>
            </a:pPr>
            <a:r>
              <a:rPr lang="en-US" sz="13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The word “predestinate” simply means to plan or determine beforehand. All will agree upon this. Therefore, the issue is not the meaning of “predestination” but rather the object of predestination.</a:t>
            </a: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US" sz="1400" dirty="0">
              <a:latin typeface="Abadi" panose="020B0604020104020204" pitchFamily="34" charset="0"/>
            </a:endParaRPr>
          </a:p>
          <a:p>
            <a:pPr defTabSz="942289" fontAlgn="base">
              <a:defRPr/>
            </a:pPr>
            <a:r>
              <a:rPr lang="en-US" sz="13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We read in the Presbyterian Confession of Faith: “By the decree of God, for the manifestation of His glory, some men and angels are predestinated unto everlasting life, and others foreordained to everlasting death. These angels and men thus predestinated and foreordained, are particularly and unchangeably designed and their number is so certain and definite that it cannot be either increased or diminished …. The rest of mankind, God was pleased, according to the unsearchable counsel of His own will, whereby he </a:t>
            </a:r>
            <a:r>
              <a:rPr lang="en-US" sz="1300" kern="0" dirty="0" err="1">
                <a:solidFill>
                  <a:srgbClr val="111111"/>
                </a:solidFill>
                <a:latin typeface="Garamond" panose="02020404030301010803" pitchFamily="18" charset="0"/>
                <a:ea typeface="Times New Roman" panose="02020603050405020304" pitchFamily="18" charset="0"/>
                <a:cs typeface="Times New Roman" panose="02020603050405020304" pitchFamily="18" charset="0"/>
              </a:rPr>
              <a:t>extendeth</a:t>
            </a:r>
            <a:r>
              <a:rPr lang="en-US" sz="13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or </a:t>
            </a:r>
            <a:r>
              <a:rPr lang="en-US" sz="1300" kern="0" dirty="0" err="1">
                <a:solidFill>
                  <a:srgbClr val="111111"/>
                </a:solidFill>
                <a:latin typeface="Garamond" panose="02020404030301010803" pitchFamily="18" charset="0"/>
                <a:ea typeface="Times New Roman" panose="02020603050405020304" pitchFamily="18" charset="0"/>
                <a:cs typeface="Times New Roman" panose="02020603050405020304" pitchFamily="18" charset="0"/>
              </a:rPr>
              <a:t>witholdeth</a:t>
            </a:r>
            <a:r>
              <a:rPr lang="en-US" sz="13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mercy as he </a:t>
            </a:r>
            <a:r>
              <a:rPr lang="en-US" sz="1300" kern="0" dirty="0" err="1">
                <a:solidFill>
                  <a:srgbClr val="111111"/>
                </a:solidFill>
                <a:latin typeface="Garamond" panose="02020404030301010803" pitchFamily="18" charset="0"/>
                <a:ea typeface="Times New Roman" panose="02020603050405020304" pitchFamily="18" charset="0"/>
                <a:cs typeface="Times New Roman" panose="02020603050405020304" pitchFamily="18" charset="0"/>
              </a:rPr>
              <a:t>pleaseth</a:t>
            </a:r>
            <a:r>
              <a:rPr lang="en-US" sz="13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for the glory of His sovereign power over His creatures, to pass by, and to obtain them to dishonor and wrath for their sin, to the praise of His glorious justice.” (Chapter 3) The International Standard Bible Encyclopedia, in commenting on Calvin’s theory, states: “Calvin’s mode of defining predestination was as the eternal decree of God, by which He has decided with Himself what is to become of each and every individual. For all, he maintains, are not created in like condition; but eternal life is foreordained for some, eternal condemnation for others.” (p. 2436)</a:t>
            </a:r>
            <a:endParaRPr lang="en-US" sz="13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5</a:t>
            </a:fld>
            <a:endParaRPr lang="en-US"/>
          </a:p>
        </p:txBody>
      </p:sp>
      <p:sp>
        <p:nvSpPr>
          <p:cNvPr id="5" name="Date Placeholder 4">
            <a:extLst>
              <a:ext uri="{FF2B5EF4-FFF2-40B4-BE49-F238E27FC236}">
                <a16:creationId xmlns:a16="http://schemas.microsoft.com/office/drawing/2014/main" id="{BC19898F-EAEE-AEA9-72EC-35AE2373DAD0}"/>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D384DD5A-6D69-BB3A-B5BA-BE105E9DA491}"/>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676319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300" dirty="0">
                <a:latin typeface="Abadi" panose="020B0604020104020204" pitchFamily="34" charset="0"/>
              </a:rPr>
              <a:t>Note the context of 1 Timothy 2:4 and that of prayer in vs. 1-2 and vs. 9 and the context of preaching and teaching in vs. 7). What good is prayer if the eternal destiny of all men is already determined? Why preach and teach if it’s already determined? </a:t>
            </a:r>
          </a:p>
          <a:p>
            <a:pPr fontAlgn="base"/>
            <a:endParaRPr lang="en-US" sz="1300" b="1" dirty="0">
              <a:latin typeface="Abadi" panose="020B0604020104020204" pitchFamily="34" charset="0"/>
            </a:endParaRPr>
          </a:p>
          <a:p>
            <a:pPr fontAlgn="base"/>
            <a:r>
              <a:rPr lang="en-US" sz="1300" dirty="0">
                <a:latin typeface="Abadi" panose="020B0604020104020204" pitchFamily="34" charset="0"/>
              </a:rPr>
              <a:t>Note the context of Romans 2:11 - go back to chapter 1 and that Gentiles are accountable before God, chapter 2, Paul indicts the Jews and then in Romans 2:6 that God’s judgment is based on our “deeds” (2 Cor. 5:10). Then in Romans 2:7-10 Paul describes the choice we must make whether to seek for glory or be selfishly ambitious.</a:t>
            </a:r>
          </a:p>
          <a:p>
            <a:pPr fontAlgn="base"/>
            <a:endParaRPr lang="en-US" sz="1300" b="1" dirty="0">
              <a:latin typeface="Abadi" panose="020B0604020104020204" pitchFamily="34" charset="0"/>
            </a:endParaRPr>
          </a:p>
          <a:p>
            <a:pPr fontAlgn="base"/>
            <a:r>
              <a:rPr lang="en-US" sz="1300" b="1" dirty="0">
                <a:latin typeface="Abadi" panose="020B0604020104020204" pitchFamily="34" charset="0"/>
              </a:rPr>
              <a:t>Additional scripture about impartiality: </a:t>
            </a:r>
            <a:r>
              <a:rPr lang="en-US" sz="1300" b="1" dirty="0"/>
              <a:t>Deuteronomy 10:17;</a:t>
            </a:r>
            <a:endParaRPr lang="en-US" sz="13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6</a:t>
            </a:fld>
            <a:endParaRPr lang="en-US"/>
          </a:p>
        </p:txBody>
      </p:sp>
      <p:sp>
        <p:nvSpPr>
          <p:cNvPr id="5" name="Date Placeholder 4">
            <a:extLst>
              <a:ext uri="{FF2B5EF4-FFF2-40B4-BE49-F238E27FC236}">
                <a16:creationId xmlns:a16="http://schemas.microsoft.com/office/drawing/2014/main" id="{89E5DAFD-3E2A-598F-A069-7F7B560485CA}"/>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36C55EC3-EB84-C1FD-A322-DA43D6537A1C}"/>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1995254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3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7</a:t>
            </a:fld>
            <a:endParaRPr lang="en-US"/>
          </a:p>
        </p:txBody>
      </p:sp>
      <p:sp>
        <p:nvSpPr>
          <p:cNvPr id="5" name="Date Placeholder 4">
            <a:extLst>
              <a:ext uri="{FF2B5EF4-FFF2-40B4-BE49-F238E27FC236}">
                <a16:creationId xmlns:a16="http://schemas.microsoft.com/office/drawing/2014/main" id="{B56E0E2F-29A3-0DC6-CD71-AD3D2A5F63CC}"/>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87DC4B3C-BE28-4FDD-DC8E-C63BF7E30AEA}"/>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106954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Tim. 2:12 - If we endure we will also reign with Him. If we deny Him, He will also deny us (Titus 1:16 - by our deeds we deny)</a:t>
            </a:r>
          </a:p>
          <a:p>
            <a:endParaRPr lang="en-US" dirty="0"/>
          </a:p>
        </p:txBody>
      </p:sp>
      <p:sp>
        <p:nvSpPr>
          <p:cNvPr id="4" name="Slide Number Placeholder 3"/>
          <p:cNvSpPr>
            <a:spLocks noGrp="1"/>
          </p:cNvSpPr>
          <p:nvPr>
            <p:ph type="sldNum" sz="quarter" idx="5"/>
          </p:nvPr>
        </p:nvSpPr>
        <p:spPr/>
        <p:txBody>
          <a:bodyPr/>
          <a:lstStyle/>
          <a:p>
            <a:fld id="{30514EBA-77AD-49BD-987B-AA3318333EB5}" type="slidenum">
              <a:rPr lang="en-US" smtClean="0"/>
              <a:t>8</a:t>
            </a:fld>
            <a:endParaRPr lang="en-US"/>
          </a:p>
        </p:txBody>
      </p:sp>
      <p:sp>
        <p:nvSpPr>
          <p:cNvPr id="5" name="Date Placeholder 4">
            <a:extLst>
              <a:ext uri="{FF2B5EF4-FFF2-40B4-BE49-F238E27FC236}">
                <a16:creationId xmlns:a16="http://schemas.microsoft.com/office/drawing/2014/main" id="{8257A5F2-A4B9-DBD5-B622-7F555DB916D9}"/>
              </a:ext>
            </a:extLst>
          </p:cNvPr>
          <p:cNvSpPr>
            <a:spLocks noGrp="1"/>
          </p:cNvSpPr>
          <p:nvPr>
            <p:ph type="dt" idx="1"/>
          </p:nvPr>
        </p:nvSpPr>
        <p:spPr/>
        <p:txBody>
          <a:bodyPr/>
          <a:lstStyle/>
          <a:p>
            <a:r>
              <a:rPr lang="en-US"/>
              <a:t>3/19/2023 am</a:t>
            </a:r>
          </a:p>
        </p:txBody>
      </p:sp>
      <p:sp>
        <p:nvSpPr>
          <p:cNvPr id="6" name="Footer Placeholder 5">
            <a:extLst>
              <a:ext uri="{FF2B5EF4-FFF2-40B4-BE49-F238E27FC236}">
                <a16:creationId xmlns:a16="http://schemas.microsoft.com/office/drawing/2014/main" id="{64414879-EF64-2FEC-7EF9-2B3E191A8A8F}"/>
              </a:ext>
            </a:extLst>
          </p:cNvPr>
          <p:cNvSpPr>
            <a:spLocks noGrp="1"/>
          </p:cNvSpPr>
          <p:nvPr>
            <p:ph type="ftr" sz="quarter" idx="4"/>
          </p:nvPr>
        </p:nvSpPr>
        <p:spPr/>
        <p:txBody>
          <a:bodyPr/>
          <a:lstStyle/>
          <a:p>
            <a:r>
              <a:rPr lang="en-US"/>
              <a:t>If... Unconditional Election</a:t>
            </a:r>
          </a:p>
        </p:txBody>
      </p:sp>
    </p:spTree>
    <p:extLst>
      <p:ext uri="{BB962C8B-B14F-4D97-AF65-F5344CB8AC3E}">
        <p14:creationId xmlns:p14="http://schemas.microsoft.com/office/powerpoint/2010/main" val="104862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3/19/2023 am</a:t>
            </a:r>
          </a:p>
        </p:txBody>
      </p:sp>
      <p:sp>
        <p:nvSpPr>
          <p:cNvPr id="5" name="Footer Placeholder 4"/>
          <p:cNvSpPr>
            <a:spLocks noGrp="1"/>
          </p:cNvSpPr>
          <p:nvPr>
            <p:ph type="ftr" sz="quarter" idx="4"/>
          </p:nvPr>
        </p:nvSpPr>
        <p:spPr/>
        <p:txBody>
          <a:bodyPr/>
          <a:lstStyle/>
          <a:p>
            <a:r>
              <a:rPr lang="en-US"/>
              <a:t>If... Unconditional Election</a:t>
            </a:r>
          </a:p>
        </p:txBody>
      </p:sp>
      <p:sp>
        <p:nvSpPr>
          <p:cNvPr id="6" name="Slide Number Placeholder 5"/>
          <p:cNvSpPr>
            <a:spLocks noGrp="1"/>
          </p:cNvSpPr>
          <p:nvPr>
            <p:ph type="sldNum" sz="quarter" idx="5"/>
          </p:nvPr>
        </p:nvSpPr>
        <p:spPr/>
        <p:txBody>
          <a:bodyPr/>
          <a:lstStyle/>
          <a:p>
            <a:fld id="{30514EBA-77AD-49BD-987B-AA3318333EB5}" type="slidenum">
              <a:rPr lang="en-US" smtClean="0"/>
              <a:t>9</a:t>
            </a:fld>
            <a:endParaRPr lang="en-US"/>
          </a:p>
        </p:txBody>
      </p:sp>
    </p:spTree>
    <p:extLst>
      <p:ext uri="{BB962C8B-B14F-4D97-AF65-F5344CB8AC3E}">
        <p14:creationId xmlns:p14="http://schemas.microsoft.com/office/powerpoint/2010/main" val="434050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2171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388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78093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64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115101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5900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75807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5633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86850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665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2999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702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C507B-A6F0-4918-A864-EE909A902A60}"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4035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38483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9351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2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8C507B-A6F0-4918-A864-EE909A902A60}" type="datetimeFigureOut">
              <a:rPr lang="en-US" smtClean="0"/>
              <a:t>3/29/2023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0F67CFD-3903-4B4F-A7B2-E6F25A655315}" type="slidenum">
              <a:rPr lang="en-US" smtClean="0"/>
              <a:t>‹#›</a:t>
            </a:fld>
            <a:endParaRPr lang="en-US"/>
          </a:p>
        </p:txBody>
      </p:sp>
    </p:spTree>
    <p:extLst>
      <p:ext uri="{BB962C8B-B14F-4D97-AF65-F5344CB8AC3E}">
        <p14:creationId xmlns:p14="http://schemas.microsoft.com/office/powerpoint/2010/main" val="1841726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1B92-5943-5901-D9F2-E942C36CCE2D}"/>
              </a:ext>
            </a:extLst>
          </p:cNvPr>
          <p:cNvSpPr>
            <a:spLocks noGrp="1"/>
          </p:cNvSpPr>
          <p:nvPr>
            <p:ph type="ctrTitle"/>
          </p:nvPr>
        </p:nvSpPr>
        <p:spPr/>
        <p:txBody>
          <a:bodyPr/>
          <a:lstStyle/>
          <a:p>
            <a:r>
              <a:rPr lang="en-US" sz="11500" b="1" dirty="0"/>
              <a:t>“If…”</a:t>
            </a:r>
          </a:p>
        </p:txBody>
      </p:sp>
      <p:sp>
        <p:nvSpPr>
          <p:cNvPr id="3" name="Subtitle 2">
            <a:extLst>
              <a:ext uri="{FF2B5EF4-FFF2-40B4-BE49-F238E27FC236}">
                <a16:creationId xmlns:a16="http://schemas.microsoft.com/office/drawing/2014/main" id="{7D71ADCC-F6BC-6AA5-7ADF-B094B66AB108}"/>
              </a:ext>
            </a:extLst>
          </p:cNvPr>
          <p:cNvSpPr>
            <a:spLocks noGrp="1"/>
          </p:cNvSpPr>
          <p:nvPr>
            <p:ph type="subTitle" idx="1"/>
          </p:nvPr>
        </p:nvSpPr>
        <p:spPr/>
        <p:txBody>
          <a:bodyPr>
            <a:noAutofit/>
          </a:bodyPr>
          <a:lstStyle/>
          <a:p>
            <a:r>
              <a:rPr lang="en-US" sz="3600" b="1" dirty="0"/>
              <a:t>Matthew 16:24</a:t>
            </a:r>
          </a:p>
          <a:p>
            <a:r>
              <a:rPr lang="en-US" sz="3600" b="1" dirty="0">
                <a:solidFill>
                  <a:schemeClr val="bg1"/>
                </a:solidFill>
              </a:rPr>
              <a:t>What about predestination or “Unconditional Election”?</a:t>
            </a:r>
          </a:p>
        </p:txBody>
      </p:sp>
    </p:spTree>
    <p:extLst>
      <p:ext uri="{BB962C8B-B14F-4D97-AF65-F5344CB8AC3E}">
        <p14:creationId xmlns:p14="http://schemas.microsoft.com/office/powerpoint/2010/main" val="425004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0"/>
            <a:ext cx="9404723" cy="1400530"/>
          </a:xfrm>
        </p:spPr>
        <p:txBody>
          <a:bodyPr/>
          <a:lstStyle/>
          <a:p>
            <a:r>
              <a:rPr lang="en-US" sz="4800" b="1" dirty="0"/>
              <a:t>Many Say We Do Not Have A Choice…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1847850"/>
            <a:ext cx="10548361" cy="5010150"/>
          </a:xfrm>
        </p:spPr>
        <p:txBody>
          <a:bodyPr>
            <a:normAutofit/>
          </a:bodyPr>
          <a:lstStyle/>
          <a:p>
            <a:pPr marL="0" indent="0">
              <a:buNone/>
            </a:pPr>
            <a:r>
              <a:rPr lang="en-US" sz="3200" dirty="0"/>
              <a:t>Some teach…</a:t>
            </a:r>
          </a:p>
          <a:p>
            <a:pPr>
              <a:buFont typeface="Arial" panose="020B0604020202020204" pitchFamily="34" charset="0"/>
              <a:buChar char="•"/>
            </a:pPr>
            <a:r>
              <a:rPr lang="en-US" sz="3400" dirty="0"/>
              <a:t>We are born in a sinful, condemned state.</a:t>
            </a:r>
          </a:p>
          <a:p>
            <a:pPr>
              <a:buFont typeface="Arial" panose="020B0604020202020204" pitchFamily="34" charset="0"/>
              <a:buChar char="•"/>
            </a:pPr>
            <a:r>
              <a:rPr lang="en-US" sz="3400" dirty="0"/>
              <a:t>That we are chosen by God apart from any decisions we make.</a:t>
            </a:r>
          </a:p>
          <a:p>
            <a:pPr>
              <a:buFont typeface="Arial" panose="020B0604020202020204" pitchFamily="34" charset="0"/>
              <a:buChar char="•"/>
            </a:pPr>
            <a:r>
              <a:rPr lang="en-US" sz="3400" dirty="0"/>
              <a:t>That if chosen, there isn’t anything we can do to lose our salvation.</a:t>
            </a:r>
          </a:p>
          <a:p>
            <a:pPr>
              <a:buFont typeface="Arial" panose="020B0604020202020204" pitchFamily="34" charset="0"/>
              <a:buChar char="•"/>
            </a:pPr>
            <a:r>
              <a:rPr lang="en-US" sz="3400" dirty="0"/>
              <a:t>That if not chosen, there isn’t anything we can do to be saved!</a:t>
            </a:r>
          </a:p>
        </p:txBody>
      </p:sp>
    </p:spTree>
    <p:extLst>
      <p:ext uri="{BB962C8B-B14F-4D97-AF65-F5344CB8AC3E}">
        <p14:creationId xmlns:p14="http://schemas.microsoft.com/office/powerpoint/2010/main" val="167162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False Doctrines Often Focus On Lack Of Choice… Accountability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612438" cy="4805082"/>
          </a:xfrm>
        </p:spPr>
        <p:txBody>
          <a:bodyPr>
            <a:normAutofit/>
          </a:bodyPr>
          <a:lstStyle/>
          <a:p>
            <a:r>
              <a:rPr lang="en-US" sz="3200" dirty="0"/>
              <a:t>One of the most destructive false doctrines ever taught originated with a man named John Calvin.</a:t>
            </a:r>
          </a:p>
          <a:p>
            <a:r>
              <a:rPr lang="en-US" sz="3200" dirty="0"/>
              <a:t>Calvinism has five principle tenets:</a:t>
            </a:r>
          </a:p>
          <a:p>
            <a:pPr marL="457200" indent="-457200">
              <a:buFont typeface="+mj-lt"/>
              <a:buAutoNum type="arabicPeriod"/>
            </a:pPr>
            <a:r>
              <a:rPr lang="en-US" sz="3200" b="1" dirty="0"/>
              <a:t>Total Hereditary Depravity.</a:t>
            </a:r>
          </a:p>
          <a:p>
            <a:pPr marL="457200" indent="-457200">
              <a:buFont typeface="+mj-lt"/>
              <a:buAutoNum type="arabicPeriod"/>
            </a:pPr>
            <a:r>
              <a:rPr lang="en-US" sz="3200" b="1" dirty="0"/>
              <a:t>Unconditional Election.</a:t>
            </a:r>
          </a:p>
          <a:p>
            <a:pPr marL="457200" indent="-457200">
              <a:buFont typeface="+mj-lt"/>
              <a:buAutoNum type="arabicPeriod"/>
            </a:pPr>
            <a:r>
              <a:rPr lang="en-US" sz="3200" b="1" dirty="0"/>
              <a:t>Limited Atonement.</a:t>
            </a:r>
          </a:p>
          <a:p>
            <a:pPr marL="457200" indent="-457200">
              <a:buFont typeface="+mj-lt"/>
              <a:buAutoNum type="arabicPeriod"/>
            </a:pPr>
            <a:r>
              <a:rPr lang="en-US" sz="3200" b="1" dirty="0"/>
              <a:t>Irresistible Grace.</a:t>
            </a:r>
          </a:p>
          <a:p>
            <a:pPr marL="457200" indent="-457200">
              <a:buFont typeface="+mj-lt"/>
              <a:buAutoNum type="arabicPeriod"/>
            </a:pPr>
            <a:r>
              <a:rPr lang="en-US" sz="3200" b="1" dirty="0"/>
              <a:t>Perseverance of the Saints.</a:t>
            </a:r>
          </a:p>
        </p:txBody>
      </p:sp>
    </p:spTree>
    <p:extLst>
      <p:ext uri="{BB962C8B-B14F-4D97-AF65-F5344CB8AC3E}">
        <p14:creationId xmlns:p14="http://schemas.microsoft.com/office/powerpoint/2010/main" val="748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sz="5400" b="1" dirty="0"/>
              <a:t>Unconditional Election</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0" y="1638300"/>
            <a:ext cx="11412539" cy="5048250"/>
          </a:xfrm>
        </p:spPr>
        <p:txBody>
          <a:bodyPr>
            <a:normAutofit/>
          </a:bodyPr>
          <a:lstStyle/>
          <a:p>
            <a:pPr marL="0" indent="0">
              <a:buNone/>
            </a:pPr>
            <a:r>
              <a:rPr lang="en-US" sz="3200" b="1" dirty="0"/>
              <a:t>What is it?</a:t>
            </a:r>
          </a:p>
          <a:p>
            <a:r>
              <a:rPr lang="en-US" sz="3400" b="1" dirty="0"/>
              <a:t>Predestination</a:t>
            </a:r>
            <a:r>
              <a:rPr lang="en-US" sz="3400" dirty="0"/>
              <a:t> of </a:t>
            </a:r>
            <a:r>
              <a:rPr lang="en-US" sz="3400" b="1" dirty="0"/>
              <a:t>specific individuals </a:t>
            </a:r>
            <a:r>
              <a:rPr lang="en-US" sz="3400" dirty="0"/>
              <a:t>to be </a:t>
            </a:r>
            <a:r>
              <a:rPr lang="en-US" sz="3400" b="1" dirty="0"/>
              <a:t>saved</a:t>
            </a:r>
            <a:r>
              <a:rPr lang="en-US" sz="3400" dirty="0"/>
              <a:t> while others are determined before they are born to be </a:t>
            </a:r>
            <a:r>
              <a:rPr lang="en-US" sz="3400" b="1" dirty="0"/>
              <a:t>lost</a:t>
            </a:r>
            <a:r>
              <a:rPr lang="en-US" sz="3400" dirty="0"/>
              <a:t>, based solely on </a:t>
            </a:r>
            <a:r>
              <a:rPr lang="en-US" sz="3400" b="1" dirty="0"/>
              <a:t>God’s sovereign will </a:t>
            </a:r>
            <a:r>
              <a:rPr lang="en-US" sz="3400" dirty="0"/>
              <a:t>and </a:t>
            </a:r>
            <a:r>
              <a:rPr lang="en-US" sz="3400" b="1" dirty="0"/>
              <a:t>aside from anything that man </a:t>
            </a:r>
            <a:r>
              <a:rPr lang="en-US" sz="3400" dirty="0"/>
              <a:t>may, or may not, </a:t>
            </a:r>
            <a:r>
              <a:rPr lang="en-US" sz="3400" b="1" dirty="0"/>
              <a:t>do</a:t>
            </a:r>
            <a:r>
              <a:rPr lang="en-US" sz="3400" dirty="0"/>
              <a:t>.</a:t>
            </a:r>
          </a:p>
          <a:p>
            <a:r>
              <a:rPr lang="en-US" sz="3400" dirty="0"/>
              <a:t>The number of the saved is </a:t>
            </a:r>
            <a:r>
              <a:rPr lang="en-US" sz="3400" b="1" dirty="0"/>
              <a:t>fixed/unalterable</a:t>
            </a:r>
            <a:r>
              <a:rPr lang="en-US" sz="3400" dirty="0"/>
              <a:t>.  </a:t>
            </a:r>
          </a:p>
          <a:p>
            <a:r>
              <a:rPr lang="en-US" sz="3400" dirty="0"/>
              <a:t>It must be concluded that if so, </a:t>
            </a:r>
            <a:r>
              <a:rPr lang="en-US" sz="3400" b="1" dirty="0"/>
              <a:t>God doesn’t desire all to be saved </a:t>
            </a:r>
            <a:r>
              <a:rPr lang="en-US" sz="3400" dirty="0"/>
              <a:t>and is </a:t>
            </a:r>
            <a:r>
              <a:rPr lang="en-US" sz="3400" b="1" dirty="0"/>
              <a:t>NOT impartial</a:t>
            </a:r>
            <a:r>
              <a:rPr lang="en-US" sz="3400" dirty="0"/>
              <a:t>.</a:t>
            </a:r>
          </a:p>
        </p:txBody>
      </p:sp>
    </p:spTree>
    <p:extLst>
      <p:ext uri="{BB962C8B-B14F-4D97-AF65-F5344CB8AC3E}">
        <p14:creationId xmlns:p14="http://schemas.microsoft.com/office/powerpoint/2010/main" val="54556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sz="5400" b="1" dirty="0"/>
              <a:t>Unconditional Election</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1600200"/>
            <a:ext cx="10898188" cy="5391150"/>
          </a:xfrm>
        </p:spPr>
        <p:txBody>
          <a:bodyPr>
            <a:normAutofit lnSpcReduction="10000"/>
          </a:bodyPr>
          <a:lstStyle/>
          <a:p>
            <a:pPr marL="0" indent="0">
              <a:buNone/>
            </a:pPr>
            <a:r>
              <a:rPr lang="en-US" sz="3200" b="1" dirty="0"/>
              <a:t>What does the bible teach?</a:t>
            </a:r>
          </a:p>
          <a:p>
            <a:r>
              <a:rPr lang="en-US" sz="3400" b="1" dirty="0"/>
              <a:t>The bible does teach about predestination,  </a:t>
            </a:r>
            <a:r>
              <a:rPr lang="en-US" sz="3400" dirty="0"/>
              <a:t>(Ephesians 1:3-5; Romans 8:29; ) but whether the object is specific souls or a group or type of souls. </a:t>
            </a:r>
          </a:p>
          <a:p>
            <a:r>
              <a:rPr lang="en-US" sz="3400" b="1" dirty="0"/>
              <a:t>God’s choice… how &amp; where salvation is found. God chose to save those in the church </a:t>
            </a:r>
            <a:r>
              <a:rPr lang="en-US" sz="3400" dirty="0"/>
              <a:t>(Ephesians 3:8-12) who He added by obeying His revealed will.</a:t>
            </a:r>
          </a:p>
          <a:p>
            <a:r>
              <a:rPr lang="en-US" sz="3400" b="1" dirty="0"/>
              <a:t>Our choice (for ourselves only)… whether to respond by faith. </a:t>
            </a:r>
            <a:r>
              <a:rPr lang="en-US" sz="3400" dirty="0"/>
              <a:t>(Joshua 24:15; 1 Kings 18:21)</a:t>
            </a:r>
            <a:endParaRPr lang="en-US" sz="3400" b="1" dirty="0"/>
          </a:p>
        </p:txBody>
      </p:sp>
    </p:spTree>
    <p:extLst>
      <p:ext uri="{BB962C8B-B14F-4D97-AF65-F5344CB8AC3E}">
        <p14:creationId xmlns:p14="http://schemas.microsoft.com/office/powerpoint/2010/main" val="357912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sz="5400" b="1" dirty="0"/>
              <a:t>Unconditional Election</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879138" cy="4633632"/>
          </a:xfrm>
        </p:spPr>
        <p:txBody>
          <a:bodyPr>
            <a:normAutofit lnSpcReduction="10000"/>
          </a:bodyPr>
          <a:lstStyle/>
          <a:p>
            <a:pPr marL="0" indent="0">
              <a:buNone/>
            </a:pPr>
            <a:r>
              <a:rPr lang="en-US" sz="4000" b="1" dirty="0"/>
              <a:t>What does the bible teach?</a:t>
            </a:r>
          </a:p>
          <a:p>
            <a:r>
              <a:rPr lang="en-US" sz="3400" b="1" dirty="0"/>
              <a:t>God does desire all to be saved. </a:t>
            </a:r>
            <a:r>
              <a:rPr lang="en-US" sz="3400" dirty="0"/>
              <a:t>(1 Timothy 2:4; </a:t>
            </a:r>
            <a:br>
              <a:rPr lang="en-US" sz="3400" dirty="0"/>
            </a:br>
            <a:r>
              <a:rPr lang="en-US" sz="3400" dirty="0"/>
              <a:t>2 Peter 3:9; Titus 2:11-12)</a:t>
            </a:r>
          </a:p>
          <a:p>
            <a:r>
              <a:rPr lang="en-US" sz="3400" b="1" dirty="0"/>
              <a:t>God is impartial. </a:t>
            </a:r>
            <a:r>
              <a:rPr lang="en-US" sz="3400" dirty="0"/>
              <a:t>(Acts 10:34-35;  Romans 2:11-13; 1 Peter 1:17)</a:t>
            </a:r>
          </a:p>
          <a:p>
            <a:r>
              <a:rPr lang="en-US" sz="3400" b="1" dirty="0"/>
              <a:t>All are invited! </a:t>
            </a:r>
            <a:r>
              <a:rPr lang="en-US" sz="3400" dirty="0"/>
              <a:t>(Acts 2:22; Revelation 22:17; Matthew 11:28-30)</a:t>
            </a:r>
          </a:p>
          <a:p>
            <a:r>
              <a:rPr lang="en-US" sz="3400" b="1" dirty="0"/>
              <a:t>All are accountable</a:t>
            </a:r>
            <a:r>
              <a:rPr lang="en-US" sz="3400" dirty="0"/>
              <a:t>! (2 Corinthians 5:10)</a:t>
            </a:r>
          </a:p>
        </p:txBody>
      </p:sp>
    </p:spTree>
    <p:extLst>
      <p:ext uri="{BB962C8B-B14F-4D97-AF65-F5344CB8AC3E}">
        <p14:creationId xmlns:p14="http://schemas.microsoft.com/office/powerpoint/2010/main" val="250707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84211" y="0"/>
            <a:ext cx="9736139" cy="1400530"/>
          </a:xfrm>
        </p:spPr>
        <p:txBody>
          <a:bodyPr/>
          <a:lstStyle/>
          <a:p>
            <a:r>
              <a:rPr lang="en-US" sz="5400" b="1" dirty="0"/>
              <a:t>Understanding &amp; Appreciating God’s Grace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879138" cy="4633632"/>
          </a:xfrm>
        </p:spPr>
        <p:txBody>
          <a:bodyPr>
            <a:normAutofit fontScale="92500"/>
          </a:bodyPr>
          <a:lstStyle/>
          <a:p>
            <a:pPr marL="0" indent="0">
              <a:buNone/>
            </a:pPr>
            <a:r>
              <a:rPr lang="en-US" sz="4000" b="1" dirty="0"/>
              <a:t>We are lost without it. </a:t>
            </a:r>
            <a:r>
              <a:rPr lang="en-US" sz="4000" dirty="0"/>
              <a:t>(Ephesians 2:8)</a:t>
            </a:r>
          </a:p>
          <a:p>
            <a:pPr marL="0" indent="0">
              <a:buNone/>
            </a:pPr>
            <a:r>
              <a:rPr lang="en-US" sz="4000" b="1" dirty="0"/>
              <a:t>We must “continue” and grow in it. </a:t>
            </a:r>
            <a:r>
              <a:rPr lang="en-US" sz="4000" dirty="0"/>
              <a:t>(Acts 13:43; 20:32; 2 Corinthians 6:1)</a:t>
            </a:r>
          </a:p>
          <a:p>
            <a:pPr marL="0" indent="0">
              <a:buNone/>
            </a:pPr>
            <a:r>
              <a:rPr lang="en-US" sz="4000" b="1" dirty="0"/>
              <a:t>We must work to propagate it. (Acts 14:26)</a:t>
            </a:r>
          </a:p>
          <a:p>
            <a:pPr marL="0" indent="0">
              <a:buNone/>
            </a:pPr>
            <a:r>
              <a:rPr lang="en-US" sz="4000" b="1" dirty="0"/>
              <a:t>Requires our active, obedient faith. </a:t>
            </a:r>
            <a:r>
              <a:rPr lang="en-US" sz="4000" dirty="0"/>
              <a:t>(Romans 1:5; 2:4-8; 5:1-2; 6:16-17;James 2:14ff)</a:t>
            </a:r>
          </a:p>
          <a:p>
            <a:pPr marL="0" indent="0">
              <a:buNone/>
            </a:pPr>
            <a:r>
              <a:rPr lang="en-US" sz="4000" b="1" dirty="0"/>
              <a:t>Example</a:t>
            </a:r>
            <a:r>
              <a:rPr lang="en-US" sz="4000" dirty="0"/>
              <a:t>: </a:t>
            </a:r>
            <a:r>
              <a:rPr lang="en-US" sz="4000" b="1" dirty="0"/>
              <a:t>John 9 </a:t>
            </a:r>
            <a:r>
              <a:rPr lang="en-US" sz="4000" dirty="0"/>
              <a:t>and the man born blind.</a:t>
            </a:r>
          </a:p>
        </p:txBody>
      </p:sp>
    </p:spTree>
    <p:extLst>
      <p:ext uri="{BB962C8B-B14F-4D97-AF65-F5344CB8AC3E}">
        <p14:creationId xmlns:p14="http://schemas.microsoft.com/office/powerpoint/2010/main" val="4678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5161" y="133350"/>
            <a:ext cx="9404723" cy="1400530"/>
          </a:xfrm>
        </p:spPr>
        <p:txBody>
          <a:bodyPr/>
          <a:lstStyle/>
          <a:p>
            <a:r>
              <a:rPr lang="en-US" sz="4800" b="1" dirty="0"/>
              <a:t>God’s Word Repeatedly Uses The Word “IF”</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1924050"/>
            <a:ext cx="10548361" cy="4800600"/>
          </a:xfrm>
        </p:spPr>
        <p:txBody>
          <a:bodyPr>
            <a:normAutofit/>
          </a:bodyPr>
          <a:lstStyle/>
          <a:p>
            <a:r>
              <a:rPr lang="en-US" sz="3600" dirty="0"/>
              <a:t>If </a:t>
            </a:r>
            <a:r>
              <a:rPr lang="en-US" sz="3600" b="1" dirty="0"/>
              <a:t>anyone hears My voice </a:t>
            </a:r>
            <a:r>
              <a:rPr lang="en-US" sz="3600" dirty="0"/>
              <a:t>(Revelation 3:20;  </a:t>
            </a:r>
            <a:br>
              <a:rPr lang="en-US" sz="3600" dirty="0"/>
            </a:br>
            <a:r>
              <a:rPr lang="en-US" sz="3600" dirty="0"/>
              <a:t>cf., Hebrews 4:7)</a:t>
            </a:r>
          </a:p>
          <a:p>
            <a:r>
              <a:rPr lang="en-US" sz="3400" dirty="0"/>
              <a:t>If anyone is </a:t>
            </a:r>
            <a:r>
              <a:rPr lang="en-US" sz="3400" b="1" dirty="0"/>
              <a:t>in Christ </a:t>
            </a:r>
            <a:r>
              <a:rPr lang="en-US" sz="3400" dirty="0"/>
              <a:t>(2 Corinthians 5:17; Galatians 3:27)</a:t>
            </a:r>
          </a:p>
          <a:p>
            <a:r>
              <a:rPr lang="en-US" sz="3400" dirty="0"/>
              <a:t>If you are </a:t>
            </a:r>
            <a:r>
              <a:rPr lang="en-US" sz="3400" b="1" dirty="0"/>
              <a:t>in, and continue in, the faith </a:t>
            </a:r>
            <a:br>
              <a:rPr lang="en-US" sz="3400" b="1" dirty="0"/>
            </a:br>
            <a:r>
              <a:rPr lang="en-US" sz="3400" dirty="0"/>
              <a:t>(2 Corinthians 5:17; 13:5; Colossians 1:23)</a:t>
            </a:r>
          </a:p>
          <a:p>
            <a:r>
              <a:rPr lang="en-US" sz="3400" dirty="0"/>
              <a:t>If we </a:t>
            </a:r>
            <a:r>
              <a:rPr lang="en-US" sz="3400" b="1" dirty="0"/>
              <a:t>endure and do not grow weary </a:t>
            </a:r>
            <a:br>
              <a:rPr lang="en-US" sz="3400" b="1" dirty="0"/>
            </a:br>
            <a:r>
              <a:rPr lang="en-US" sz="3400" dirty="0"/>
              <a:t>(2 Timothy 2:12; Galatians 6:9)</a:t>
            </a:r>
          </a:p>
        </p:txBody>
      </p:sp>
    </p:spTree>
    <p:extLst>
      <p:ext uri="{BB962C8B-B14F-4D97-AF65-F5344CB8AC3E}">
        <p14:creationId xmlns:p14="http://schemas.microsoft.com/office/powerpoint/2010/main" val="197941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sz="4800" b="1" dirty="0"/>
              <a:t>We All Have A Choice!</a:t>
            </a:r>
            <a:endParaRPr lang="en-US" sz="4400"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925728" y="1524000"/>
            <a:ext cx="10340543" cy="5200650"/>
          </a:xfrm>
        </p:spPr>
        <p:txBody>
          <a:bodyPr>
            <a:noAutofit/>
          </a:bodyPr>
          <a:lstStyle/>
          <a:p>
            <a:r>
              <a:rPr lang="en-US" sz="3400" dirty="0"/>
              <a:t>If you prove </a:t>
            </a:r>
            <a:r>
              <a:rPr lang="en-US" sz="3400" b="1" dirty="0"/>
              <a:t>zealous for what is good</a:t>
            </a:r>
            <a:r>
              <a:rPr lang="en-US" sz="3400" dirty="0"/>
              <a:t>… </a:t>
            </a:r>
            <a:br>
              <a:rPr lang="en-US" sz="3400" dirty="0"/>
            </a:br>
            <a:r>
              <a:rPr lang="en-US" sz="3400" dirty="0"/>
              <a:t>(1 Peter 3:13)</a:t>
            </a:r>
          </a:p>
          <a:p>
            <a:r>
              <a:rPr lang="en-US" sz="3400" dirty="0"/>
              <a:t>If </a:t>
            </a:r>
            <a:r>
              <a:rPr lang="en-US" sz="3400" b="1" dirty="0"/>
              <a:t>these qualities are yours </a:t>
            </a:r>
            <a:r>
              <a:rPr lang="en-US" sz="3400" dirty="0"/>
              <a:t>and are </a:t>
            </a:r>
            <a:r>
              <a:rPr lang="en-US" sz="3400" b="1" dirty="0"/>
              <a:t>increasing</a:t>
            </a:r>
            <a:r>
              <a:rPr lang="en-US" sz="3400" dirty="0"/>
              <a:t>… (2 Peter 1:8)</a:t>
            </a:r>
          </a:p>
          <a:p>
            <a:r>
              <a:rPr lang="en-US" sz="3400" dirty="0"/>
              <a:t>If we </a:t>
            </a:r>
            <a:r>
              <a:rPr lang="en-US" sz="3400" b="1" dirty="0"/>
              <a:t>walk in the light</a:t>
            </a:r>
            <a:r>
              <a:rPr lang="en-US" sz="3400" dirty="0"/>
              <a:t>… (1 John 1:7)</a:t>
            </a:r>
          </a:p>
          <a:p>
            <a:r>
              <a:rPr lang="en-US" sz="3400" dirty="0"/>
              <a:t>If we </a:t>
            </a:r>
            <a:r>
              <a:rPr lang="en-US" sz="3400" b="1" dirty="0"/>
              <a:t>confess our sins </a:t>
            </a:r>
            <a:r>
              <a:rPr lang="en-US" sz="3400" dirty="0"/>
              <a:t>(1 John 1:9)</a:t>
            </a:r>
          </a:p>
          <a:p>
            <a:r>
              <a:rPr lang="en-US" sz="3400" dirty="0"/>
              <a:t>If we </a:t>
            </a:r>
            <a:r>
              <a:rPr lang="en-US" sz="3400" b="1" dirty="0"/>
              <a:t>walk by faith and are obedient </a:t>
            </a:r>
            <a:br>
              <a:rPr lang="en-US" sz="3400" dirty="0"/>
            </a:br>
            <a:r>
              <a:rPr lang="en-US" sz="3400" dirty="0"/>
              <a:t>(Hebrews 5:9; Romans 6:17)</a:t>
            </a:r>
          </a:p>
        </p:txBody>
      </p:sp>
    </p:spTree>
    <p:extLst>
      <p:ext uri="{BB962C8B-B14F-4D97-AF65-F5344CB8AC3E}">
        <p14:creationId xmlns:p14="http://schemas.microsoft.com/office/powerpoint/2010/main" val="75345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5569</TotalTime>
  <Words>1190</Words>
  <Application>Microsoft Office PowerPoint</Application>
  <PresentationFormat>Widescreen</PresentationFormat>
  <Paragraphs>89</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Abadi</vt:lpstr>
      <vt:lpstr>Arial</vt:lpstr>
      <vt:lpstr>Calibri</vt:lpstr>
      <vt:lpstr>Century Gothic</vt:lpstr>
      <vt:lpstr>Garamond</vt:lpstr>
      <vt:lpstr>Wingdings 3</vt:lpstr>
      <vt:lpstr>Ion</vt:lpstr>
      <vt:lpstr>“If…”</vt:lpstr>
      <vt:lpstr>Many Say We Do Not Have A Choice…</vt:lpstr>
      <vt:lpstr>False Doctrines Often Focus On Lack Of Choice… Accountability</vt:lpstr>
      <vt:lpstr>Unconditional Election</vt:lpstr>
      <vt:lpstr>Unconditional Election</vt:lpstr>
      <vt:lpstr>Unconditional Election</vt:lpstr>
      <vt:lpstr>Understanding &amp; Appreciating God’s Grace</vt:lpstr>
      <vt:lpstr>God’s Word Repeatedly Uses The Word “IF”</vt:lpstr>
      <vt:lpstr>We All Have A Choice!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Chris Simmons</dc:creator>
  <cp:lastModifiedBy>Chris Simmons</cp:lastModifiedBy>
  <cp:revision>11</cp:revision>
  <cp:lastPrinted>2023-03-19T12:46:57Z</cp:lastPrinted>
  <dcterms:created xsi:type="dcterms:W3CDTF">2023-03-14T14:28:00Z</dcterms:created>
  <dcterms:modified xsi:type="dcterms:W3CDTF">2023-03-29T19:45:39Z</dcterms:modified>
</cp:coreProperties>
</file>