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7" r:id="rId3"/>
    <p:sldId id="264" r:id="rId4"/>
    <p:sldId id="262" r:id="rId5"/>
    <p:sldId id="261" r:id="rId6"/>
    <p:sldId id="269" r:id="rId7"/>
    <p:sldId id="270" r:id="rId8"/>
    <p:sldId id="271" r:id="rId9"/>
    <p:sldId id="268" r:id="rId10"/>
    <p:sldId id="272" r:id="rId11"/>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1" autoAdjust="0"/>
    <p:restoredTop sz="62868" autoAdjust="0"/>
  </p:normalViewPr>
  <p:slideViewPr>
    <p:cSldViewPr snapToGrid="0">
      <p:cViewPr varScale="1">
        <p:scale>
          <a:sx n="42" d="100"/>
          <a:sy n="42" d="100"/>
        </p:scale>
        <p:origin x="942" y="4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63D09C4-EDA4-709E-3650-73FA5FF161D0}"/>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060A57D-01F3-E004-28D0-0E576BDF2B92}"/>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3/19/2023 pm</a:t>
            </a:r>
          </a:p>
        </p:txBody>
      </p:sp>
      <p:sp>
        <p:nvSpPr>
          <p:cNvPr id="4" name="Footer Placeholder 3">
            <a:extLst>
              <a:ext uri="{FF2B5EF4-FFF2-40B4-BE49-F238E27FC236}">
                <a16:creationId xmlns:a16="http://schemas.microsoft.com/office/drawing/2014/main" id="{07C046A0-496A-8365-B60E-ABB04DDF123B}"/>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If... Total Inherited Depravity</a:t>
            </a:r>
          </a:p>
        </p:txBody>
      </p:sp>
      <p:sp>
        <p:nvSpPr>
          <p:cNvPr id="5" name="Slide Number Placeholder 4">
            <a:extLst>
              <a:ext uri="{FF2B5EF4-FFF2-40B4-BE49-F238E27FC236}">
                <a16:creationId xmlns:a16="http://schemas.microsoft.com/office/drawing/2014/main" id="{99CC7E0E-A929-9EAE-3BCF-68F900E7A3B5}"/>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CB0B7DD7-6A62-4501-A3AC-178BBDF95489}" type="slidenum">
              <a:rPr lang="en-US" smtClean="0"/>
              <a:t>‹#›</a:t>
            </a:fld>
            <a:endParaRPr lang="en-US"/>
          </a:p>
        </p:txBody>
      </p:sp>
    </p:spTree>
    <p:extLst>
      <p:ext uri="{BB962C8B-B14F-4D97-AF65-F5344CB8AC3E}">
        <p14:creationId xmlns:p14="http://schemas.microsoft.com/office/powerpoint/2010/main" val="58837960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r>
              <a:rPr lang="en-US"/>
              <a:t>3/19/2023 pm</a:t>
            </a: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If... Total Inherited Depravity</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30514EBA-77AD-49BD-987B-AA3318333EB5}" type="slidenum">
              <a:rPr lang="en-US" smtClean="0"/>
              <a:t>‹#›</a:t>
            </a:fld>
            <a:endParaRPr lang="en-US"/>
          </a:p>
        </p:txBody>
      </p:sp>
    </p:spTree>
    <p:extLst>
      <p:ext uri="{BB962C8B-B14F-4D97-AF65-F5344CB8AC3E}">
        <p14:creationId xmlns:p14="http://schemas.microsoft.com/office/powerpoint/2010/main" val="318534674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3/19/2023 pm</a:t>
            </a:r>
          </a:p>
        </p:txBody>
      </p:sp>
      <p:sp>
        <p:nvSpPr>
          <p:cNvPr id="5" name="Footer Placeholder 4"/>
          <p:cNvSpPr>
            <a:spLocks noGrp="1"/>
          </p:cNvSpPr>
          <p:nvPr>
            <p:ph type="ftr" sz="quarter" idx="4"/>
          </p:nvPr>
        </p:nvSpPr>
        <p:spPr/>
        <p:txBody>
          <a:bodyPr/>
          <a:lstStyle/>
          <a:p>
            <a:r>
              <a:rPr lang="en-US"/>
              <a:t>If... Total Inherited Depravity</a:t>
            </a:r>
          </a:p>
        </p:txBody>
      </p:sp>
      <p:sp>
        <p:nvSpPr>
          <p:cNvPr id="6" name="Slide Number Placeholder 5"/>
          <p:cNvSpPr>
            <a:spLocks noGrp="1"/>
          </p:cNvSpPr>
          <p:nvPr>
            <p:ph type="sldNum" sz="quarter" idx="5"/>
          </p:nvPr>
        </p:nvSpPr>
        <p:spPr/>
        <p:txBody>
          <a:bodyPr/>
          <a:lstStyle/>
          <a:p>
            <a:fld id="{30514EBA-77AD-49BD-987B-AA3318333EB5}" type="slidenum">
              <a:rPr lang="en-US" smtClean="0"/>
              <a:t>1</a:t>
            </a:fld>
            <a:endParaRPr lang="en-US"/>
          </a:p>
        </p:txBody>
      </p:sp>
    </p:spTree>
    <p:extLst>
      <p:ext uri="{BB962C8B-B14F-4D97-AF65-F5344CB8AC3E}">
        <p14:creationId xmlns:p14="http://schemas.microsoft.com/office/powerpoint/2010/main" val="9358065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10</a:t>
            </a:fld>
            <a:endParaRPr lang="en-US"/>
          </a:p>
        </p:txBody>
      </p:sp>
      <p:sp>
        <p:nvSpPr>
          <p:cNvPr id="5" name="Date Placeholder 4">
            <a:extLst>
              <a:ext uri="{FF2B5EF4-FFF2-40B4-BE49-F238E27FC236}">
                <a16:creationId xmlns:a16="http://schemas.microsoft.com/office/drawing/2014/main" id="{DEACE0A5-AC97-EEDD-479E-AA0BED281C98}"/>
              </a:ext>
            </a:extLst>
          </p:cNvPr>
          <p:cNvSpPr>
            <a:spLocks noGrp="1"/>
          </p:cNvSpPr>
          <p:nvPr>
            <p:ph type="dt" idx="1"/>
          </p:nvPr>
        </p:nvSpPr>
        <p:spPr/>
        <p:txBody>
          <a:bodyPr/>
          <a:lstStyle/>
          <a:p>
            <a:r>
              <a:rPr lang="en-US"/>
              <a:t>3/19/2023 pm</a:t>
            </a:r>
          </a:p>
        </p:txBody>
      </p:sp>
      <p:sp>
        <p:nvSpPr>
          <p:cNvPr id="6" name="Footer Placeholder 5">
            <a:extLst>
              <a:ext uri="{FF2B5EF4-FFF2-40B4-BE49-F238E27FC236}">
                <a16:creationId xmlns:a16="http://schemas.microsoft.com/office/drawing/2014/main" id="{EB601E0D-C8C0-EF7F-8180-DC25CB9940E9}"/>
              </a:ext>
            </a:extLst>
          </p:cNvPr>
          <p:cNvSpPr>
            <a:spLocks noGrp="1"/>
          </p:cNvSpPr>
          <p:nvPr>
            <p:ph type="ftr" sz="quarter" idx="4"/>
          </p:nvPr>
        </p:nvSpPr>
        <p:spPr/>
        <p:txBody>
          <a:bodyPr/>
          <a:lstStyle/>
          <a:p>
            <a:r>
              <a:rPr lang="en-US"/>
              <a:t>If... Total Inherited Depravity</a:t>
            </a:r>
          </a:p>
        </p:txBody>
      </p:sp>
    </p:spTree>
    <p:extLst>
      <p:ext uri="{BB962C8B-B14F-4D97-AF65-F5344CB8AC3E}">
        <p14:creationId xmlns:p14="http://schemas.microsoft.com/office/powerpoint/2010/main" val="720604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latin typeface="Abadi" panose="020B0604020104020204" pitchFamily="34" charset="0"/>
              </a:rPr>
              <a:t>Who was John Calvin? </a:t>
            </a:r>
            <a:r>
              <a:rPr lang="en-US" sz="1400" kern="0" dirty="0">
                <a:latin typeface="Abadi" panose="020B0604020104020204" pitchFamily="34" charset="0"/>
                <a:ea typeface="Times New Roman" panose="02020603050405020304" pitchFamily="18" charset="0"/>
              </a:rPr>
              <a:t>a 16th century Swiss theologian who became a leader in the Protestant Reformation. </a:t>
            </a:r>
          </a:p>
          <a:p>
            <a:endParaRPr lang="en-US" sz="1400" kern="0" dirty="0">
              <a:latin typeface="Abadi" panose="020B0604020104020204" pitchFamily="34" charset="0"/>
            </a:endParaRPr>
          </a:p>
          <a:p>
            <a:pPr defTabSz="942289">
              <a:defRPr/>
            </a:pPr>
            <a:r>
              <a:rPr lang="en-US" sz="1400" kern="0" dirty="0">
                <a:latin typeface="Abadi" panose="020B0604020104020204" pitchFamily="34" charset="0"/>
                <a:ea typeface="Times New Roman" panose="02020603050405020304" pitchFamily="18" charset="0"/>
                <a:cs typeface="Times New Roman" panose="02020603050405020304" pitchFamily="18" charset="0"/>
              </a:rPr>
              <a:t>Many of these concepts existed before his time. For example the doctrine of total hereditary depravity originated with Augustine, a Roman Catholic philosopher who lived in the fifth century A.D. However, the five major points of Calvinism were crystallized by John Calvin. Over time, Calvinistic theology has gained widespread acceptance. It found formal expression in many denominational creeds of the early seventeenth century, It still permeates the thinking of many modern denominations. Certainly it is worthwhile to examine this doctrine to see if it is in harmony with God's word.</a:t>
            </a:r>
            <a:endParaRPr lang="en-US" sz="1400" kern="100" dirty="0">
              <a:latin typeface="Abadi" panose="020B0604020104020204" pitchFamily="34" charset="0"/>
              <a:ea typeface="Calibri" panose="020F0502020204030204" pitchFamily="34" charset="0"/>
              <a:cs typeface="Times New Roman" panose="02020603050405020304" pitchFamily="18" charset="0"/>
            </a:endParaRPr>
          </a:p>
          <a:p>
            <a:endParaRPr lang="en-US" sz="140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2</a:t>
            </a:fld>
            <a:endParaRPr lang="en-US"/>
          </a:p>
        </p:txBody>
      </p:sp>
      <p:sp>
        <p:nvSpPr>
          <p:cNvPr id="5" name="Date Placeholder 4">
            <a:extLst>
              <a:ext uri="{FF2B5EF4-FFF2-40B4-BE49-F238E27FC236}">
                <a16:creationId xmlns:a16="http://schemas.microsoft.com/office/drawing/2014/main" id="{7A7BF457-8997-E486-33DC-61A7B6E87DD1}"/>
              </a:ext>
            </a:extLst>
          </p:cNvPr>
          <p:cNvSpPr>
            <a:spLocks noGrp="1"/>
          </p:cNvSpPr>
          <p:nvPr>
            <p:ph type="dt" idx="1"/>
          </p:nvPr>
        </p:nvSpPr>
        <p:spPr/>
        <p:txBody>
          <a:bodyPr/>
          <a:lstStyle/>
          <a:p>
            <a:r>
              <a:rPr lang="en-US"/>
              <a:t>3/19/2023 pm</a:t>
            </a:r>
          </a:p>
        </p:txBody>
      </p:sp>
      <p:sp>
        <p:nvSpPr>
          <p:cNvPr id="6" name="Footer Placeholder 5">
            <a:extLst>
              <a:ext uri="{FF2B5EF4-FFF2-40B4-BE49-F238E27FC236}">
                <a16:creationId xmlns:a16="http://schemas.microsoft.com/office/drawing/2014/main" id="{A80ADF2A-9D61-B86A-7D65-8C5B658AB04C}"/>
              </a:ext>
            </a:extLst>
          </p:cNvPr>
          <p:cNvSpPr>
            <a:spLocks noGrp="1"/>
          </p:cNvSpPr>
          <p:nvPr>
            <p:ph type="ftr" sz="quarter" idx="4"/>
          </p:nvPr>
        </p:nvSpPr>
        <p:spPr/>
        <p:txBody>
          <a:bodyPr/>
          <a:lstStyle/>
          <a:p>
            <a:r>
              <a:rPr lang="en-US"/>
              <a:t>If... Total Inherited Depravity</a:t>
            </a:r>
          </a:p>
        </p:txBody>
      </p:sp>
    </p:spTree>
    <p:extLst>
      <p:ext uri="{BB962C8B-B14F-4D97-AF65-F5344CB8AC3E}">
        <p14:creationId xmlns:p14="http://schemas.microsoft.com/office/powerpoint/2010/main" val="1244490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fontAlgn="base">
              <a:defRPr/>
            </a:pPr>
            <a:r>
              <a:rPr lang="en-US" sz="1200" kern="1200" dirty="0">
                <a:solidFill>
                  <a:schemeClr val="tx1"/>
                </a:solidFill>
                <a:effectLst/>
                <a:latin typeface="+mn-lt"/>
                <a:ea typeface="+mn-ea"/>
                <a:cs typeface="+mn-cs"/>
              </a:rPr>
              <a:t>The Presbyterian Confession of Faith explains the theory: </a:t>
            </a:r>
            <a:endParaRPr lang="en-US" sz="1400" kern="0" dirty="0">
              <a:solidFill>
                <a:srgbClr val="111111"/>
              </a:solidFill>
              <a:latin typeface="Garamond" panose="02020404030301010803" pitchFamily="18" charset="0"/>
              <a:ea typeface="Times New Roman" panose="02020603050405020304" pitchFamily="18" charset="0"/>
              <a:cs typeface="Times New Roman" panose="02020603050405020304" pitchFamily="18" charset="0"/>
            </a:endParaRPr>
          </a:p>
          <a:p>
            <a:pPr defTabSz="942289" fontAlgn="base">
              <a:defRPr/>
            </a:pPr>
            <a:r>
              <a:rPr lang="en-US" sz="1400" kern="0" dirty="0">
                <a:solidFill>
                  <a:srgbClr val="111111"/>
                </a:solidFill>
                <a:latin typeface="Garamond" panose="02020404030301010803" pitchFamily="18" charset="0"/>
                <a:ea typeface="Times New Roman" panose="02020603050405020304" pitchFamily="18" charset="0"/>
                <a:cs typeface="Times New Roman" panose="02020603050405020304" pitchFamily="18" charset="0"/>
              </a:rPr>
              <a:t>“By this sin (eating the forbidden fruit) they (Adam and Eve) fell from their original righteousness and communion with God, and so became dead in sin, and wholly defiled in all the faculties and parts of thee soul and body. They being the root of all mankind, </a:t>
            </a:r>
            <a:r>
              <a:rPr lang="en-US" sz="1400" b="1" kern="0" dirty="0">
                <a:solidFill>
                  <a:srgbClr val="111111"/>
                </a:solidFill>
                <a:latin typeface="Garamond" panose="02020404030301010803" pitchFamily="18" charset="0"/>
                <a:ea typeface="Times New Roman" panose="02020603050405020304" pitchFamily="18" charset="0"/>
                <a:cs typeface="Times New Roman" panose="02020603050405020304" pitchFamily="18" charset="0"/>
              </a:rPr>
              <a:t>the guilt of this sin was imputed and the same death in sin and corrupted nature conveyed to all their posterity descending from them by ordinary generation</a:t>
            </a:r>
            <a:r>
              <a:rPr lang="en-US" sz="1400" kern="0" dirty="0">
                <a:solidFill>
                  <a:srgbClr val="111111"/>
                </a:solidFill>
                <a:latin typeface="Garamond" panose="02020404030301010803" pitchFamily="18" charset="0"/>
                <a:ea typeface="Times New Roman" panose="02020603050405020304" pitchFamily="18" charset="0"/>
                <a:cs typeface="Times New Roman" panose="02020603050405020304" pitchFamily="18" charset="0"/>
              </a:rPr>
              <a:t>. </a:t>
            </a:r>
            <a:r>
              <a:rPr lang="en-US" sz="1400" b="1" kern="0" dirty="0">
                <a:solidFill>
                  <a:srgbClr val="111111"/>
                </a:solidFill>
                <a:latin typeface="Garamond" panose="02020404030301010803" pitchFamily="18" charset="0"/>
                <a:ea typeface="Times New Roman" panose="02020603050405020304" pitchFamily="18" charset="0"/>
                <a:cs typeface="Times New Roman" panose="02020603050405020304" pitchFamily="18" charset="0"/>
              </a:rPr>
              <a:t>From this original corruption, whereby we are utterly indisposed, disabled, and made opposite to all good, and wholly inclined to all evil, do proceed all actual transgressions.</a:t>
            </a:r>
            <a:r>
              <a:rPr lang="en-US" sz="1400" kern="0" dirty="0">
                <a:solidFill>
                  <a:srgbClr val="111111"/>
                </a:solidFill>
                <a:latin typeface="Garamond" panose="02020404030301010803" pitchFamily="18" charset="0"/>
                <a:ea typeface="Times New Roman" panose="02020603050405020304" pitchFamily="18" charset="0"/>
                <a:cs typeface="Times New Roman" panose="02020603050405020304" pitchFamily="18" charset="0"/>
              </a:rPr>
              <a:t>” (Chapter 6) This doctrine, therefore, presents three ideas that require examination:</a:t>
            </a:r>
            <a:endParaRPr lang="en-US" sz="1400" kern="100" dirty="0">
              <a:latin typeface="Calibri" panose="020F0502020204030204" pitchFamily="34" charset="0"/>
              <a:ea typeface="Calibri" panose="020F0502020204030204" pitchFamily="34" charset="0"/>
              <a:cs typeface="Times New Roman" panose="02020603050405020304" pitchFamily="18" charset="0"/>
            </a:endParaRPr>
          </a:p>
          <a:p>
            <a:pPr fontAlgn="base"/>
            <a:endParaRPr lang="en-US" sz="1400" dirty="0">
              <a:latin typeface="Abadi" panose="020B0604020104020204" pitchFamily="34" charset="0"/>
            </a:endParaRPr>
          </a:p>
          <a:p>
            <a:pPr algn="l"/>
            <a:r>
              <a:rPr lang="en-US" dirty="0">
                <a:solidFill>
                  <a:srgbClr val="000000"/>
                </a:solidFill>
                <a:latin typeface="Futura"/>
              </a:rPr>
              <a:t>-LUTHERAN CHURCH:</a:t>
            </a:r>
          </a:p>
          <a:p>
            <a:pPr algn="l"/>
            <a:r>
              <a:rPr lang="en-US" dirty="0">
                <a:solidFill>
                  <a:srgbClr val="000000"/>
                </a:solidFill>
                <a:latin typeface="Futura"/>
              </a:rPr>
              <a:t>      a.  "It is also taught among us that since the fall of Adam all men who are born according to the course of nature are conceived and born in sin. That is, all men are full of evil lust and inclinations from their mothers’ wombs and are unable by nature to have true fear of God and true faith in God." ("The Augsburg Confession," </a:t>
            </a:r>
            <a:r>
              <a:rPr lang="en-US" u="sng" dirty="0">
                <a:solidFill>
                  <a:srgbClr val="000000"/>
                </a:solidFill>
                <a:latin typeface="Futura"/>
              </a:rPr>
              <a:t>The Book of Concord</a:t>
            </a:r>
            <a:r>
              <a:rPr lang="en-US" dirty="0">
                <a:solidFill>
                  <a:srgbClr val="000000"/>
                </a:solidFill>
                <a:latin typeface="Futura"/>
              </a:rPr>
              <a:t>, </a:t>
            </a:r>
            <a:r>
              <a:rPr lang="en-US" dirty="0" err="1">
                <a:solidFill>
                  <a:srgbClr val="000000"/>
                </a:solidFill>
                <a:latin typeface="Futura"/>
              </a:rPr>
              <a:t>Tappert</a:t>
            </a:r>
            <a:r>
              <a:rPr lang="en-US" dirty="0">
                <a:solidFill>
                  <a:srgbClr val="000000"/>
                </a:solidFill>
                <a:latin typeface="Futura"/>
              </a:rPr>
              <a:t>, p. 29)</a:t>
            </a:r>
          </a:p>
          <a:p>
            <a:pPr algn="l"/>
            <a:r>
              <a:rPr lang="en-US" dirty="0">
                <a:solidFill>
                  <a:srgbClr val="000000"/>
                </a:solidFill>
                <a:latin typeface="Futura"/>
              </a:rPr>
              <a:t>      b.  "Here we must confess what St. Paul says in Rom. 5:12, namely, that sin had its origin in one man, Adam, through whose disobedience all men were made sinners and became subject to death and the devil. This is called original sin, or the root sin." ("The </a:t>
            </a:r>
            <a:r>
              <a:rPr lang="en-US" dirty="0" err="1">
                <a:solidFill>
                  <a:srgbClr val="000000"/>
                </a:solidFill>
                <a:latin typeface="Futura"/>
              </a:rPr>
              <a:t>Smalcald</a:t>
            </a:r>
            <a:r>
              <a:rPr lang="en-US" dirty="0">
                <a:solidFill>
                  <a:srgbClr val="000000"/>
                </a:solidFill>
                <a:latin typeface="Futura"/>
              </a:rPr>
              <a:t> Articles," </a:t>
            </a:r>
            <a:r>
              <a:rPr lang="en-US" u="sng" dirty="0">
                <a:solidFill>
                  <a:srgbClr val="000000"/>
                </a:solidFill>
                <a:latin typeface="Futura"/>
              </a:rPr>
              <a:t>The Book of Concord</a:t>
            </a:r>
            <a:r>
              <a:rPr lang="en-US" dirty="0">
                <a:solidFill>
                  <a:srgbClr val="000000"/>
                </a:solidFill>
                <a:latin typeface="Futura"/>
              </a:rPr>
              <a:t>, p. 302)</a:t>
            </a:r>
          </a:p>
          <a:p>
            <a:pPr fontAlgn="base"/>
            <a:endParaRPr lang="en-US" sz="140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3</a:t>
            </a:fld>
            <a:endParaRPr lang="en-US"/>
          </a:p>
        </p:txBody>
      </p:sp>
      <p:sp>
        <p:nvSpPr>
          <p:cNvPr id="5" name="Date Placeholder 4">
            <a:extLst>
              <a:ext uri="{FF2B5EF4-FFF2-40B4-BE49-F238E27FC236}">
                <a16:creationId xmlns:a16="http://schemas.microsoft.com/office/drawing/2014/main" id="{0E2C4A74-5D62-4402-6478-DB483E062104}"/>
              </a:ext>
            </a:extLst>
          </p:cNvPr>
          <p:cNvSpPr>
            <a:spLocks noGrp="1"/>
          </p:cNvSpPr>
          <p:nvPr>
            <p:ph type="dt" idx="1"/>
          </p:nvPr>
        </p:nvSpPr>
        <p:spPr/>
        <p:txBody>
          <a:bodyPr/>
          <a:lstStyle/>
          <a:p>
            <a:r>
              <a:rPr lang="en-US"/>
              <a:t>3/19/2023 pm</a:t>
            </a:r>
          </a:p>
        </p:txBody>
      </p:sp>
      <p:sp>
        <p:nvSpPr>
          <p:cNvPr id="6" name="Footer Placeholder 5">
            <a:extLst>
              <a:ext uri="{FF2B5EF4-FFF2-40B4-BE49-F238E27FC236}">
                <a16:creationId xmlns:a16="http://schemas.microsoft.com/office/drawing/2014/main" id="{A80593EF-CE8F-9894-A27A-4A23E3B62D9E}"/>
              </a:ext>
            </a:extLst>
          </p:cNvPr>
          <p:cNvSpPr>
            <a:spLocks noGrp="1"/>
          </p:cNvSpPr>
          <p:nvPr>
            <p:ph type="ftr" sz="quarter" idx="4"/>
          </p:nvPr>
        </p:nvSpPr>
        <p:spPr/>
        <p:txBody>
          <a:bodyPr/>
          <a:lstStyle/>
          <a:p>
            <a:r>
              <a:rPr lang="en-US"/>
              <a:t>If... Total Inherited Depravity</a:t>
            </a:r>
          </a:p>
        </p:txBody>
      </p:sp>
    </p:spTree>
    <p:extLst>
      <p:ext uri="{BB962C8B-B14F-4D97-AF65-F5344CB8AC3E}">
        <p14:creationId xmlns:p14="http://schemas.microsoft.com/office/powerpoint/2010/main" val="2524975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400" dirty="0">
                <a:latin typeface="Abadi" panose="020B0604020104020204" pitchFamily="34" charset="0"/>
              </a:rPr>
              <a:t>Context of Ezekiel 18:  thought that children suffer for parents sins. Note vs. 5-9 regarding the righteous man who will live and vs. 10-13, the wicked son’s blood will be on his own head. Vs. 14-18, the son who sees his wicked father and does not do likewise will live. And following vs. 20, God says we all can change our story whether from righteous to wicked vs. 24-26 or from wicked to righteous vs. 27-29.</a:t>
            </a:r>
          </a:p>
          <a:p>
            <a:pPr fontAlgn="base"/>
            <a:endParaRPr lang="en-US" sz="1400" dirty="0">
              <a:latin typeface="Abadi" panose="020B0604020104020204" pitchFamily="34" charset="0"/>
            </a:endParaRPr>
          </a:p>
          <a:p>
            <a:pPr fontAlgn="base"/>
            <a:r>
              <a:rPr lang="en-US" sz="1400" dirty="0">
                <a:latin typeface="Abadi" panose="020B0604020104020204" pitchFamily="34" charset="0"/>
              </a:rPr>
              <a:t>Briefly discuss the context of Romans chapter 5 that begins with the conclusion that we are “justified” (acquitted, pronounced and treated as righteous) by faith, that is “complete trust and confidence to the point of doing whatever God commands” by which we have peace with God through Christ. (Peace: the tranquil state of a soul assured of its salvation through Christ, and so fearing nothing from God and content with its earthly lot, of whatsoever sort that is)</a:t>
            </a:r>
          </a:p>
          <a:p>
            <a:pPr fontAlgn="base"/>
            <a:endParaRPr lang="en-US" sz="1400" dirty="0">
              <a:latin typeface="Abadi" panose="020B0604020104020204" pitchFamily="34" charset="0"/>
            </a:endParaRPr>
          </a:p>
          <a:p>
            <a:pPr fontAlgn="base"/>
            <a:r>
              <a:rPr lang="en-US" sz="1400" dirty="0">
                <a:latin typeface="Abadi" panose="020B0604020104020204" pitchFamily="34" charset="0"/>
              </a:rPr>
              <a:t>Our faith not only “justifies” and establishes “peace” but it provides and “introduction (access)… into this grace”. Introduction or access - “freedom to enter through the assistance or favor of another.” The act of bringing to. Approaching, accessing. (see Ephesians 3:12) We have access through the word of His grace that teaches us how to have forgiveness. </a:t>
            </a:r>
          </a:p>
          <a:p>
            <a:pPr fontAlgn="base"/>
            <a:endParaRPr lang="en-US" sz="1400" dirty="0">
              <a:latin typeface="Abadi" panose="020B0604020104020204" pitchFamily="34" charset="0"/>
            </a:endParaRPr>
          </a:p>
          <a:p>
            <a:pPr fontAlgn="base"/>
            <a:r>
              <a:rPr lang="en-US" sz="1400" dirty="0">
                <a:latin typeface="Abadi" panose="020B0604020104020204" pitchFamily="34" charset="0"/>
              </a:rPr>
              <a:t>We exult or rejoice in the hope of glory but also in our tribulations.  (troubled by opposition through miserable circumstances)</a:t>
            </a:r>
          </a:p>
          <a:p>
            <a:pPr fontAlgn="base"/>
            <a:endParaRPr lang="en-US" sz="1400" dirty="0">
              <a:latin typeface="Abadi" panose="020B0604020104020204" pitchFamily="34" charset="0"/>
            </a:endParaRPr>
          </a:p>
          <a:p>
            <a:pPr fontAlgn="base"/>
            <a:r>
              <a:rPr lang="en-US" sz="1400" dirty="0">
                <a:latin typeface="Abadi" panose="020B0604020104020204" pitchFamily="34" charset="0"/>
              </a:rPr>
              <a:t>Having developed this theme of justification through faith in Jesus Christ…</a:t>
            </a:r>
          </a:p>
          <a:p>
            <a:pPr fontAlgn="base"/>
            <a:endParaRPr lang="en-US" sz="1400" dirty="0">
              <a:latin typeface="Abadi" panose="020B0604020104020204" pitchFamily="34" charset="0"/>
            </a:endParaRPr>
          </a:p>
          <a:p>
            <a:pPr fontAlgn="base"/>
            <a:r>
              <a:rPr lang="en-US" sz="1400" dirty="0">
                <a:latin typeface="Abadi" panose="020B0604020104020204" pitchFamily="34" charset="0"/>
              </a:rPr>
              <a:t>Paul compares the disobedience and resulting death of Adam with the obedience and resulting life of Jesus Christ. </a:t>
            </a:r>
            <a:r>
              <a:rPr lang="en-US" sz="1400" b="1" dirty="0">
                <a:latin typeface="Abadi" panose="020B0604020104020204" pitchFamily="34" charset="0"/>
              </a:rPr>
              <a:t>Adam opened the door to sin </a:t>
            </a:r>
            <a:r>
              <a:rPr lang="en-US" sz="1400" dirty="0">
                <a:latin typeface="Abadi" panose="020B0604020104020204" pitchFamily="34" charset="0"/>
              </a:rPr>
              <a:t>and death to which each of us have voluntarily rebelliously followed his lead. (Note that Adam’s son Cain was also presented with a door to which he chose to go through (Genesis 4:7)… as have we all. Through Jesus’ righteousness, He also opened a door to reconciliation and righteousness to which we must by faith also walk through. (Romans 5:1-2)</a:t>
            </a:r>
          </a:p>
        </p:txBody>
      </p:sp>
      <p:sp>
        <p:nvSpPr>
          <p:cNvPr id="4" name="Slide Number Placeholder 3"/>
          <p:cNvSpPr>
            <a:spLocks noGrp="1"/>
          </p:cNvSpPr>
          <p:nvPr>
            <p:ph type="sldNum" sz="quarter" idx="5"/>
          </p:nvPr>
        </p:nvSpPr>
        <p:spPr/>
        <p:txBody>
          <a:bodyPr/>
          <a:lstStyle/>
          <a:p>
            <a:fld id="{30514EBA-77AD-49BD-987B-AA3318333EB5}" type="slidenum">
              <a:rPr lang="en-US" smtClean="0"/>
              <a:t>4</a:t>
            </a:fld>
            <a:endParaRPr lang="en-US"/>
          </a:p>
        </p:txBody>
      </p:sp>
      <p:sp>
        <p:nvSpPr>
          <p:cNvPr id="5" name="Date Placeholder 4">
            <a:extLst>
              <a:ext uri="{FF2B5EF4-FFF2-40B4-BE49-F238E27FC236}">
                <a16:creationId xmlns:a16="http://schemas.microsoft.com/office/drawing/2014/main" id="{83D8CDCA-50AB-F3A7-4355-01ABD85E9ED2}"/>
              </a:ext>
            </a:extLst>
          </p:cNvPr>
          <p:cNvSpPr>
            <a:spLocks noGrp="1"/>
          </p:cNvSpPr>
          <p:nvPr>
            <p:ph type="dt" idx="1"/>
          </p:nvPr>
        </p:nvSpPr>
        <p:spPr/>
        <p:txBody>
          <a:bodyPr/>
          <a:lstStyle/>
          <a:p>
            <a:r>
              <a:rPr lang="en-US"/>
              <a:t>3/19/2023 pm</a:t>
            </a:r>
          </a:p>
        </p:txBody>
      </p:sp>
      <p:sp>
        <p:nvSpPr>
          <p:cNvPr id="6" name="Footer Placeholder 5">
            <a:extLst>
              <a:ext uri="{FF2B5EF4-FFF2-40B4-BE49-F238E27FC236}">
                <a16:creationId xmlns:a16="http://schemas.microsoft.com/office/drawing/2014/main" id="{FC8A7A1D-1C9B-4E4A-8D69-C7C5008AF319}"/>
              </a:ext>
            </a:extLst>
          </p:cNvPr>
          <p:cNvSpPr>
            <a:spLocks noGrp="1"/>
          </p:cNvSpPr>
          <p:nvPr>
            <p:ph type="ftr" sz="quarter" idx="4"/>
          </p:nvPr>
        </p:nvSpPr>
        <p:spPr/>
        <p:txBody>
          <a:bodyPr/>
          <a:lstStyle/>
          <a:p>
            <a:r>
              <a:rPr lang="en-US"/>
              <a:t>If... Total Inherited Depravity</a:t>
            </a:r>
          </a:p>
        </p:txBody>
      </p:sp>
    </p:spTree>
    <p:extLst>
      <p:ext uri="{BB962C8B-B14F-4D97-AF65-F5344CB8AC3E}">
        <p14:creationId xmlns:p14="http://schemas.microsoft.com/office/powerpoint/2010/main" val="684301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5</a:t>
            </a:fld>
            <a:endParaRPr lang="en-US"/>
          </a:p>
        </p:txBody>
      </p:sp>
      <p:sp>
        <p:nvSpPr>
          <p:cNvPr id="5" name="Date Placeholder 4">
            <a:extLst>
              <a:ext uri="{FF2B5EF4-FFF2-40B4-BE49-F238E27FC236}">
                <a16:creationId xmlns:a16="http://schemas.microsoft.com/office/drawing/2014/main" id="{DEACE0A5-AC97-EEDD-479E-AA0BED281C98}"/>
              </a:ext>
            </a:extLst>
          </p:cNvPr>
          <p:cNvSpPr>
            <a:spLocks noGrp="1"/>
          </p:cNvSpPr>
          <p:nvPr>
            <p:ph type="dt" idx="1"/>
          </p:nvPr>
        </p:nvSpPr>
        <p:spPr/>
        <p:txBody>
          <a:bodyPr/>
          <a:lstStyle/>
          <a:p>
            <a:r>
              <a:rPr lang="en-US"/>
              <a:t>3/19/2023 pm</a:t>
            </a:r>
          </a:p>
        </p:txBody>
      </p:sp>
      <p:sp>
        <p:nvSpPr>
          <p:cNvPr id="6" name="Footer Placeholder 5">
            <a:extLst>
              <a:ext uri="{FF2B5EF4-FFF2-40B4-BE49-F238E27FC236}">
                <a16:creationId xmlns:a16="http://schemas.microsoft.com/office/drawing/2014/main" id="{EB601E0D-C8C0-EF7F-8180-DC25CB9940E9}"/>
              </a:ext>
            </a:extLst>
          </p:cNvPr>
          <p:cNvSpPr>
            <a:spLocks noGrp="1"/>
          </p:cNvSpPr>
          <p:nvPr>
            <p:ph type="ftr" sz="quarter" idx="4"/>
          </p:nvPr>
        </p:nvSpPr>
        <p:spPr/>
        <p:txBody>
          <a:bodyPr/>
          <a:lstStyle/>
          <a:p>
            <a:r>
              <a:rPr lang="en-US"/>
              <a:t>If... Total Inherited Depravity</a:t>
            </a:r>
          </a:p>
        </p:txBody>
      </p:sp>
    </p:spTree>
    <p:extLst>
      <p:ext uri="{BB962C8B-B14F-4D97-AF65-F5344CB8AC3E}">
        <p14:creationId xmlns:p14="http://schemas.microsoft.com/office/powerpoint/2010/main" val="518408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6</a:t>
            </a:fld>
            <a:endParaRPr lang="en-US"/>
          </a:p>
        </p:txBody>
      </p:sp>
      <p:sp>
        <p:nvSpPr>
          <p:cNvPr id="5" name="Date Placeholder 4">
            <a:extLst>
              <a:ext uri="{FF2B5EF4-FFF2-40B4-BE49-F238E27FC236}">
                <a16:creationId xmlns:a16="http://schemas.microsoft.com/office/drawing/2014/main" id="{DEACE0A5-AC97-EEDD-479E-AA0BED281C98}"/>
              </a:ext>
            </a:extLst>
          </p:cNvPr>
          <p:cNvSpPr>
            <a:spLocks noGrp="1"/>
          </p:cNvSpPr>
          <p:nvPr>
            <p:ph type="dt" idx="1"/>
          </p:nvPr>
        </p:nvSpPr>
        <p:spPr/>
        <p:txBody>
          <a:bodyPr/>
          <a:lstStyle/>
          <a:p>
            <a:r>
              <a:rPr lang="en-US"/>
              <a:t>3/19/2023 pm</a:t>
            </a:r>
          </a:p>
        </p:txBody>
      </p:sp>
      <p:sp>
        <p:nvSpPr>
          <p:cNvPr id="6" name="Footer Placeholder 5">
            <a:extLst>
              <a:ext uri="{FF2B5EF4-FFF2-40B4-BE49-F238E27FC236}">
                <a16:creationId xmlns:a16="http://schemas.microsoft.com/office/drawing/2014/main" id="{EB601E0D-C8C0-EF7F-8180-DC25CB9940E9}"/>
              </a:ext>
            </a:extLst>
          </p:cNvPr>
          <p:cNvSpPr>
            <a:spLocks noGrp="1"/>
          </p:cNvSpPr>
          <p:nvPr>
            <p:ph type="ftr" sz="quarter" idx="4"/>
          </p:nvPr>
        </p:nvSpPr>
        <p:spPr/>
        <p:txBody>
          <a:bodyPr/>
          <a:lstStyle/>
          <a:p>
            <a:r>
              <a:rPr lang="en-US"/>
              <a:t>If... Total Inherited Depravity</a:t>
            </a:r>
          </a:p>
        </p:txBody>
      </p:sp>
    </p:spTree>
    <p:extLst>
      <p:ext uri="{BB962C8B-B14F-4D97-AF65-F5344CB8AC3E}">
        <p14:creationId xmlns:p14="http://schemas.microsoft.com/office/powerpoint/2010/main" val="816349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7</a:t>
            </a:fld>
            <a:endParaRPr lang="en-US"/>
          </a:p>
        </p:txBody>
      </p:sp>
      <p:sp>
        <p:nvSpPr>
          <p:cNvPr id="5" name="Date Placeholder 4">
            <a:extLst>
              <a:ext uri="{FF2B5EF4-FFF2-40B4-BE49-F238E27FC236}">
                <a16:creationId xmlns:a16="http://schemas.microsoft.com/office/drawing/2014/main" id="{DEACE0A5-AC97-EEDD-479E-AA0BED281C98}"/>
              </a:ext>
            </a:extLst>
          </p:cNvPr>
          <p:cNvSpPr>
            <a:spLocks noGrp="1"/>
          </p:cNvSpPr>
          <p:nvPr>
            <p:ph type="dt" idx="1"/>
          </p:nvPr>
        </p:nvSpPr>
        <p:spPr/>
        <p:txBody>
          <a:bodyPr/>
          <a:lstStyle/>
          <a:p>
            <a:r>
              <a:rPr lang="en-US"/>
              <a:t>3/19/2023 pm</a:t>
            </a:r>
          </a:p>
        </p:txBody>
      </p:sp>
      <p:sp>
        <p:nvSpPr>
          <p:cNvPr id="6" name="Footer Placeholder 5">
            <a:extLst>
              <a:ext uri="{FF2B5EF4-FFF2-40B4-BE49-F238E27FC236}">
                <a16:creationId xmlns:a16="http://schemas.microsoft.com/office/drawing/2014/main" id="{EB601E0D-C8C0-EF7F-8180-DC25CB9940E9}"/>
              </a:ext>
            </a:extLst>
          </p:cNvPr>
          <p:cNvSpPr>
            <a:spLocks noGrp="1"/>
          </p:cNvSpPr>
          <p:nvPr>
            <p:ph type="ftr" sz="quarter" idx="4"/>
          </p:nvPr>
        </p:nvSpPr>
        <p:spPr/>
        <p:txBody>
          <a:bodyPr/>
          <a:lstStyle/>
          <a:p>
            <a:r>
              <a:rPr lang="en-US"/>
              <a:t>If... Total Inherited Depravity</a:t>
            </a:r>
          </a:p>
        </p:txBody>
      </p:sp>
    </p:spTree>
    <p:extLst>
      <p:ext uri="{BB962C8B-B14F-4D97-AF65-F5344CB8AC3E}">
        <p14:creationId xmlns:p14="http://schemas.microsoft.com/office/powerpoint/2010/main" val="3900610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0" dirty="0">
                <a:solidFill>
                  <a:srgbClr val="111111"/>
                </a:solidFill>
                <a:effectLst/>
                <a:latin typeface="Garamond" panose="02020404030301010803" pitchFamily="18" charset="0"/>
                <a:ea typeface="Times New Roman" panose="02020603050405020304" pitchFamily="18" charset="0"/>
                <a:cs typeface="Times New Roman" panose="02020603050405020304" pitchFamily="18" charset="0"/>
              </a:rPr>
              <a:t>The Roman Catholic Church, which teaches “Original Sin,” anticipated this difficulty with their doctrine”; and so, in 1854 they formulated the doctrine of </a:t>
            </a:r>
            <a:r>
              <a:rPr lang="en-US" sz="1400" b="1" kern="0" dirty="0">
                <a:solidFill>
                  <a:srgbClr val="111111"/>
                </a:solidFill>
                <a:effectLst/>
                <a:latin typeface="Garamond" panose="02020404030301010803" pitchFamily="18" charset="0"/>
                <a:ea typeface="Times New Roman" panose="02020603050405020304" pitchFamily="18" charset="0"/>
                <a:cs typeface="Times New Roman" panose="02020603050405020304" pitchFamily="18" charset="0"/>
              </a:rPr>
              <a:t>Immaculate Conception</a:t>
            </a:r>
            <a:r>
              <a:rPr lang="en-US" sz="1400" kern="0" dirty="0">
                <a:solidFill>
                  <a:srgbClr val="111111"/>
                </a:solidFill>
                <a:effectLst/>
                <a:latin typeface="Garamond" panose="02020404030301010803" pitchFamily="18" charset="0"/>
                <a:ea typeface="Times New Roman" panose="02020603050405020304" pitchFamily="18" charset="0"/>
                <a:cs typeface="Times New Roman" panose="02020603050405020304" pitchFamily="18" charset="0"/>
              </a:rPr>
              <a:t>. This doctrine simply states that Mary was born without “original sin” and therefore did not pass any depravity on to Jesus. However, this idea has no scriptural foundation whatever-it is merely an arbitrary law designed by the Roman Catholics to rescue them from a position “between a rock and a hard place.</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40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8</a:t>
            </a:fld>
            <a:endParaRPr lang="en-US"/>
          </a:p>
        </p:txBody>
      </p:sp>
      <p:sp>
        <p:nvSpPr>
          <p:cNvPr id="5" name="Date Placeholder 4">
            <a:extLst>
              <a:ext uri="{FF2B5EF4-FFF2-40B4-BE49-F238E27FC236}">
                <a16:creationId xmlns:a16="http://schemas.microsoft.com/office/drawing/2014/main" id="{DEACE0A5-AC97-EEDD-479E-AA0BED281C98}"/>
              </a:ext>
            </a:extLst>
          </p:cNvPr>
          <p:cNvSpPr>
            <a:spLocks noGrp="1"/>
          </p:cNvSpPr>
          <p:nvPr>
            <p:ph type="dt" idx="1"/>
          </p:nvPr>
        </p:nvSpPr>
        <p:spPr/>
        <p:txBody>
          <a:bodyPr/>
          <a:lstStyle/>
          <a:p>
            <a:r>
              <a:rPr lang="en-US"/>
              <a:t>3/19/2023 pm</a:t>
            </a:r>
          </a:p>
        </p:txBody>
      </p:sp>
      <p:sp>
        <p:nvSpPr>
          <p:cNvPr id="6" name="Footer Placeholder 5">
            <a:extLst>
              <a:ext uri="{FF2B5EF4-FFF2-40B4-BE49-F238E27FC236}">
                <a16:creationId xmlns:a16="http://schemas.microsoft.com/office/drawing/2014/main" id="{EB601E0D-C8C0-EF7F-8180-DC25CB9940E9}"/>
              </a:ext>
            </a:extLst>
          </p:cNvPr>
          <p:cNvSpPr>
            <a:spLocks noGrp="1"/>
          </p:cNvSpPr>
          <p:nvPr>
            <p:ph type="ftr" sz="quarter" idx="4"/>
          </p:nvPr>
        </p:nvSpPr>
        <p:spPr/>
        <p:txBody>
          <a:bodyPr/>
          <a:lstStyle/>
          <a:p>
            <a:r>
              <a:rPr lang="en-US"/>
              <a:t>If... Total Inherited Depravity</a:t>
            </a:r>
          </a:p>
        </p:txBody>
      </p:sp>
    </p:spTree>
    <p:extLst>
      <p:ext uri="{BB962C8B-B14F-4D97-AF65-F5344CB8AC3E}">
        <p14:creationId xmlns:p14="http://schemas.microsoft.com/office/powerpoint/2010/main" val="2290920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9</a:t>
            </a:fld>
            <a:endParaRPr lang="en-US"/>
          </a:p>
        </p:txBody>
      </p:sp>
      <p:sp>
        <p:nvSpPr>
          <p:cNvPr id="5" name="Date Placeholder 4">
            <a:extLst>
              <a:ext uri="{FF2B5EF4-FFF2-40B4-BE49-F238E27FC236}">
                <a16:creationId xmlns:a16="http://schemas.microsoft.com/office/drawing/2014/main" id="{DEACE0A5-AC97-EEDD-479E-AA0BED281C98}"/>
              </a:ext>
            </a:extLst>
          </p:cNvPr>
          <p:cNvSpPr>
            <a:spLocks noGrp="1"/>
          </p:cNvSpPr>
          <p:nvPr>
            <p:ph type="dt" idx="1"/>
          </p:nvPr>
        </p:nvSpPr>
        <p:spPr/>
        <p:txBody>
          <a:bodyPr/>
          <a:lstStyle/>
          <a:p>
            <a:r>
              <a:rPr lang="en-US"/>
              <a:t>3/19/2023 pm</a:t>
            </a:r>
          </a:p>
        </p:txBody>
      </p:sp>
      <p:sp>
        <p:nvSpPr>
          <p:cNvPr id="6" name="Footer Placeholder 5">
            <a:extLst>
              <a:ext uri="{FF2B5EF4-FFF2-40B4-BE49-F238E27FC236}">
                <a16:creationId xmlns:a16="http://schemas.microsoft.com/office/drawing/2014/main" id="{EB601E0D-C8C0-EF7F-8180-DC25CB9940E9}"/>
              </a:ext>
            </a:extLst>
          </p:cNvPr>
          <p:cNvSpPr>
            <a:spLocks noGrp="1"/>
          </p:cNvSpPr>
          <p:nvPr>
            <p:ph type="ftr" sz="quarter" idx="4"/>
          </p:nvPr>
        </p:nvSpPr>
        <p:spPr/>
        <p:txBody>
          <a:bodyPr/>
          <a:lstStyle/>
          <a:p>
            <a:r>
              <a:rPr lang="en-US"/>
              <a:t>If... Total Inherited Depravity</a:t>
            </a:r>
          </a:p>
        </p:txBody>
      </p:sp>
    </p:spTree>
    <p:extLst>
      <p:ext uri="{BB962C8B-B14F-4D97-AF65-F5344CB8AC3E}">
        <p14:creationId xmlns:p14="http://schemas.microsoft.com/office/powerpoint/2010/main" val="1450452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8C507B-A6F0-4918-A864-EE909A902A60}"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021712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8C507B-A6F0-4918-A864-EE909A902A60}"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33889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38C507B-A6F0-4918-A864-EE909A902A60}"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780934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38C507B-A6F0-4918-A864-EE909A902A60}"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986407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8C507B-A6F0-4918-A864-EE909A902A60}"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115101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38C507B-A6F0-4918-A864-EE909A902A60}" type="datetimeFigureOut">
              <a:rPr lang="en-US" smtClean="0"/>
              <a:t>3/29/2023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0590002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38C507B-A6F0-4918-A864-EE909A902A60}" type="datetimeFigureOut">
              <a:rPr lang="en-US" smtClean="0"/>
              <a:t>3/29/2023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37580759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8C507B-A6F0-4918-A864-EE909A902A60}"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15633427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8C507B-A6F0-4918-A864-EE909A902A60}"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3868502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38C507B-A6F0-4918-A864-EE909A902A60}"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866536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8C507B-A6F0-4918-A864-EE909A902A60}"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1299927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8C507B-A6F0-4918-A864-EE909A902A60}"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3277024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8C507B-A6F0-4918-A864-EE909A902A60}" type="datetimeFigureOut">
              <a:rPr lang="en-US" smtClean="0"/>
              <a:t>3/29/2023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403582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38C507B-A6F0-4918-A864-EE909A902A60}" type="datetimeFigureOut">
              <a:rPr lang="en-US" smtClean="0"/>
              <a:t>3/29/2023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384831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38C507B-A6F0-4918-A864-EE909A902A60}" type="datetimeFigureOut">
              <a:rPr lang="en-US" smtClean="0"/>
              <a:t>3/29/2023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32767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38C507B-A6F0-4918-A864-EE909A902A60}" type="datetimeFigureOut">
              <a:rPr lang="en-US" smtClean="0"/>
              <a:t>3/29/2023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935106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8C507B-A6F0-4918-A864-EE909A902A60}"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820423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38C507B-A6F0-4918-A864-EE909A902A60}" type="datetimeFigureOut">
              <a:rPr lang="en-US" smtClean="0"/>
              <a:t>3/29/2023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0F67CFD-3903-4B4F-A7B2-E6F25A655315}" type="slidenum">
              <a:rPr lang="en-US" smtClean="0"/>
              <a:t>‹#›</a:t>
            </a:fld>
            <a:endParaRPr lang="en-US"/>
          </a:p>
        </p:txBody>
      </p:sp>
    </p:spTree>
    <p:extLst>
      <p:ext uri="{BB962C8B-B14F-4D97-AF65-F5344CB8AC3E}">
        <p14:creationId xmlns:p14="http://schemas.microsoft.com/office/powerpoint/2010/main" val="18417269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51B92-5943-5901-D9F2-E942C36CCE2D}"/>
              </a:ext>
            </a:extLst>
          </p:cNvPr>
          <p:cNvSpPr>
            <a:spLocks noGrp="1"/>
          </p:cNvSpPr>
          <p:nvPr>
            <p:ph type="ctrTitle"/>
          </p:nvPr>
        </p:nvSpPr>
        <p:spPr/>
        <p:txBody>
          <a:bodyPr/>
          <a:lstStyle/>
          <a:p>
            <a:r>
              <a:rPr lang="en-US" sz="11500" b="1" dirty="0"/>
              <a:t>“If…”</a:t>
            </a:r>
          </a:p>
        </p:txBody>
      </p:sp>
      <p:sp>
        <p:nvSpPr>
          <p:cNvPr id="3" name="Subtitle 2">
            <a:extLst>
              <a:ext uri="{FF2B5EF4-FFF2-40B4-BE49-F238E27FC236}">
                <a16:creationId xmlns:a16="http://schemas.microsoft.com/office/drawing/2014/main" id="{7D71ADCC-F6BC-6AA5-7ADF-B094B66AB108}"/>
              </a:ext>
            </a:extLst>
          </p:cNvPr>
          <p:cNvSpPr>
            <a:spLocks noGrp="1"/>
          </p:cNvSpPr>
          <p:nvPr>
            <p:ph type="subTitle" idx="1"/>
          </p:nvPr>
        </p:nvSpPr>
        <p:spPr/>
        <p:txBody>
          <a:bodyPr>
            <a:noAutofit/>
          </a:bodyPr>
          <a:lstStyle/>
          <a:p>
            <a:r>
              <a:rPr lang="en-US" sz="3600" b="1" dirty="0"/>
              <a:t>Matthew 16:24</a:t>
            </a:r>
          </a:p>
          <a:p>
            <a:r>
              <a:rPr lang="en-US" sz="3600" b="1" dirty="0">
                <a:solidFill>
                  <a:srgbClr val="FFC000"/>
                </a:solidFill>
              </a:rPr>
              <a:t>What about Total Hereditary Depravity?</a:t>
            </a:r>
          </a:p>
        </p:txBody>
      </p:sp>
    </p:spTree>
    <p:extLst>
      <p:ext uri="{BB962C8B-B14F-4D97-AF65-F5344CB8AC3E}">
        <p14:creationId xmlns:p14="http://schemas.microsoft.com/office/powerpoint/2010/main" val="4250040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p:txBody>
          <a:bodyPr/>
          <a:lstStyle/>
          <a:p>
            <a:r>
              <a:rPr lang="en-US" b="1" dirty="0"/>
              <a:t>Total Hereditary Depravity</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1103312" y="2052918"/>
            <a:ext cx="10409815" cy="4633632"/>
          </a:xfrm>
        </p:spPr>
        <p:txBody>
          <a:bodyPr>
            <a:normAutofit/>
          </a:bodyPr>
          <a:lstStyle/>
          <a:p>
            <a:r>
              <a:rPr lang="en-US" sz="3400" b="1" dirty="0"/>
              <a:t>Imputed sin </a:t>
            </a:r>
            <a:r>
              <a:rPr lang="en-US" sz="3400" dirty="0"/>
              <a:t>and guilt leads to the </a:t>
            </a:r>
            <a:r>
              <a:rPr lang="en-US" sz="3400" b="1" dirty="0"/>
              <a:t>false teaching</a:t>
            </a:r>
            <a:r>
              <a:rPr lang="en-US" sz="3400" dirty="0"/>
              <a:t> that </a:t>
            </a:r>
            <a:r>
              <a:rPr lang="en-US" sz="3400" b="1" dirty="0"/>
              <a:t>the righteousness of Jesus is imputed to us </a:t>
            </a:r>
            <a:r>
              <a:rPr lang="en-US" sz="3400" dirty="0"/>
              <a:t>aside from faith and obedience. </a:t>
            </a:r>
          </a:p>
          <a:p>
            <a:r>
              <a:rPr lang="en-US" sz="3400" dirty="0"/>
              <a:t>Those in Christ do not remain in sin but are </a:t>
            </a:r>
            <a:r>
              <a:rPr lang="en-US" sz="3400" b="1" dirty="0"/>
              <a:t>wholly cleansed and made righteous</a:t>
            </a:r>
            <a:r>
              <a:rPr lang="en-US" sz="3400" dirty="0"/>
              <a:t>. </a:t>
            </a:r>
            <a:br>
              <a:rPr lang="en-US" sz="3400" dirty="0"/>
            </a:br>
            <a:r>
              <a:rPr lang="en-US" sz="3400" dirty="0"/>
              <a:t>(1 John 1:7-9; 1 Peter 1:15-16; 2 Corinthians 7:1; 1 John 3:3; Revelation 7:13-14)</a:t>
            </a:r>
          </a:p>
        </p:txBody>
      </p:sp>
    </p:spTree>
    <p:extLst>
      <p:ext uri="{BB962C8B-B14F-4D97-AF65-F5344CB8AC3E}">
        <p14:creationId xmlns:p14="http://schemas.microsoft.com/office/powerpoint/2010/main" val="3152879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p:txBody>
          <a:bodyPr/>
          <a:lstStyle/>
          <a:p>
            <a:r>
              <a:rPr lang="en-US" b="1" dirty="0"/>
              <a:t>False Doctrines Often Focus On Lack Of Choice… Accountability</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1103312" y="2052918"/>
            <a:ext cx="10612438" cy="4805082"/>
          </a:xfrm>
        </p:spPr>
        <p:txBody>
          <a:bodyPr>
            <a:normAutofit/>
          </a:bodyPr>
          <a:lstStyle/>
          <a:p>
            <a:r>
              <a:rPr lang="en-US" sz="3200" dirty="0"/>
              <a:t>One of the most destructive false doctrines ever taught originated with a man named John Calvin.</a:t>
            </a:r>
          </a:p>
          <a:p>
            <a:r>
              <a:rPr lang="en-US" sz="3200" dirty="0"/>
              <a:t>Calvinism has five principle tenets:</a:t>
            </a:r>
          </a:p>
          <a:p>
            <a:pPr marL="457200" indent="-457200">
              <a:buFont typeface="+mj-lt"/>
              <a:buAutoNum type="arabicPeriod"/>
            </a:pPr>
            <a:r>
              <a:rPr lang="en-US" sz="3200" b="1" dirty="0"/>
              <a:t>Total Hereditary Depravity.</a:t>
            </a:r>
          </a:p>
          <a:p>
            <a:pPr marL="457200" indent="-457200">
              <a:buFont typeface="+mj-lt"/>
              <a:buAutoNum type="arabicPeriod"/>
            </a:pPr>
            <a:r>
              <a:rPr lang="en-US" sz="3200" b="1" dirty="0"/>
              <a:t>Unconditional Election.</a:t>
            </a:r>
          </a:p>
          <a:p>
            <a:pPr marL="457200" indent="-457200">
              <a:buFont typeface="+mj-lt"/>
              <a:buAutoNum type="arabicPeriod"/>
            </a:pPr>
            <a:r>
              <a:rPr lang="en-US" sz="3200" b="1" dirty="0"/>
              <a:t>Limited Atonement.</a:t>
            </a:r>
          </a:p>
          <a:p>
            <a:pPr marL="457200" indent="-457200">
              <a:buFont typeface="+mj-lt"/>
              <a:buAutoNum type="arabicPeriod"/>
            </a:pPr>
            <a:r>
              <a:rPr lang="en-US" sz="3200" b="1" dirty="0"/>
              <a:t>Irresistible Grace.</a:t>
            </a:r>
          </a:p>
          <a:p>
            <a:pPr marL="457200" indent="-457200">
              <a:buFont typeface="+mj-lt"/>
              <a:buAutoNum type="arabicPeriod"/>
            </a:pPr>
            <a:r>
              <a:rPr lang="en-US" sz="3200" b="1" dirty="0"/>
              <a:t>Perseverance of the Saints.</a:t>
            </a:r>
          </a:p>
        </p:txBody>
      </p:sp>
    </p:spTree>
    <p:extLst>
      <p:ext uri="{BB962C8B-B14F-4D97-AF65-F5344CB8AC3E}">
        <p14:creationId xmlns:p14="http://schemas.microsoft.com/office/powerpoint/2010/main" val="74803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a:xfrm>
            <a:off x="646111" y="452718"/>
            <a:ext cx="9736139" cy="1400530"/>
          </a:xfrm>
        </p:spPr>
        <p:txBody>
          <a:bodyPr/>
          <a:lstStyle/>
          <a:p>
            <a:r>
              <a:rPr lang="en-US" b="1" dirty="0"/>
              <a:t>Total Hereditary (Inherited) Depravity</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1103312" y="2052918"/>
            <a:ext cx="10409815" cy="4195481"/>
          </a:xfrm>
        </p:spPr>
        <p:txBody>
          <a:bodyPr>
            <a:normAutofit/>
          </a:bodyPr>
          <a:lstStyle/>
          <a:p>
            <a:pPr marL="0" indent="0">
              <a:buNone/>
            </a:pPr>
            <a:r>
              <a:rPr lang="en-US" sz="3200" dirty="0"/>
              <a:t>What is it?</a:t>
            </a:r>
          </a:p>
          <a:p>
            <a:r>
              <a:rPr lang="en-US" sz="3200" dirty="0"/>
              <a:t>Referred to as </a:t>
            </a:r>
            <a:r>
              <a:rPr lang="en-US" sz="3200" b="1" dirty="0"/>
              <a:t>the doctrine of original sin</a:t>
            </a:r>
            <a:r>
              <a:rPr lang="en-US" sz="3200" dirty="0"/>
              <a:t>.</a:t>
            </a:r>
          </a:p>
          <a:p>
            <a:r>
              <a:rPr lang="en-US" sz="3200" dirty="0"/>
              <a:t>The idea that</a:t>
            </a:r>
            <a:r>
              <a:rPr lang="en-US" sz="3200" b="1" dirty="0"/>
              <a:t> the guilt </a:t>
            </a:r>
            <a:r>
              <a:rPr lang="en-US" sz="3200" dirty="0"/>
              <a:t>and</a:t>
            </a:r>
            <a:r>
              <a:rPr lang="en-US" sz="3200" b="1" dirty="0"/>
              <a:t> condemnation of Adam’s sin are inherited at birth </a:t>
            </a:r>
            <a:r>
              <a:rPr lang="en-US" sz="3200" dirty="0"/>
              <a:t>and result in </a:t>
            </a:r>
            <a:r>
              <a:rPr lang="en-US" sz="3200" b="1" dirty="0"/>
              <a:t>a totally corrupt nature bent upon doing evil in every newborn child. </a:t>
            </a:r>
          </a:p>
          <a:p>
            <a:r>
              <a:rPr lang="en-US" sz="3200" b="1" dirty="0"/>
              <a:t>Why many practice infant baptism.</a:t>
            </a:r>
            <a:endParaRPr lang="en-US" sz="3200" dirty="0"/>
          </a:p>
        </p:txBody>
      </p:sp>
    </p:spTree>
    <p:extLst>
      <p:ext uri="{BB962C8B-B14F-4D97-AF65-F5344CB8AC3E}">
        <p14:creationId xmlns:p14="http://schemas.microsoft.com/office/powerpoint/2010/main" val="64097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a:xfrm>
            <a:off x="646111" y="452718"/>
            <a:ext cx="9736139" cy="1400530"/>
          </a:xfrm>
        </p:spPr>
        <p:txBody>
          <a:bodyPr/>
          <a:lstStyle/>
          <a:p>
            <a:r>
              <a:rPr lang="en-US" b="1" dirty="0"/>
              <a:t>Why Is Total Hereditary Depravity Erroneous?</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1103312" y="2052918"/>
            <a:ext cx="10409815" cy="4195481"/>
          </a:xfrm>
        </p:spPr>
        <p:txBody>
          <a:bodyPr>
            <a:normAutofit/>
          </a:bodyPr>
          <a:lstStyle/>
          <a:p>
            <a:pPr marL="0" indent="0">
              <a:buNone/>
            </a:pPr>
            <a:r>
              <a:rPr lang="en-US" sz="3200" b="1" dirty="0">
                <a:solidFill>
                  <a:srgbClr val="FFC000"/>
                </a:solidFill>
              </a:rPr>
              <a:t>Because the Bible plainly teaches otherwise!</a:t>
            </a:r>
          </a:p>
          <a:p>
            <a:pPr>
              <a:buFont typeface="Arial" panose="020B0604020202020204" pitchFamily="34" charset="0"/>
              <a:buChar char="•"/>
            </a:pPr>
            <a:r>
              <a:rPr lang="en-US" sz="3200" dirty="0"/>
              <a:t>Ezekiel 18:20, </a:t>
            </a:r>
            <a:r>
              <a:rPr lang="en-US" sz="3200" b="1" i="1" dirty="0"/>
              <a:t>“The soul that sins will die…”</a:t>
            </a:r>
            <a:r>
              <a:rPr lang="en-US" sz="3200" dirty="0"/>
              <a:t> </a:t>
            </a:r>
            <a:r>
              <a:rPr lang="en-US" sz="1800" dirty="0"/>
              <a:t>(NKJV/ESV)</a:t>
            </a:r>
          </a:p>
          <a:p>
            <a:pPr>
              <a:buFont typeface="Arial" panose="020B0604020202020204" pitchFamily="34" charset="0"/>
              <a:buChar char="•"/>
            </a:pPr>
            <a:r>
              <a:rPr lang="en-US" sz="3200" dirty="0"/>
              <a:t>Romans 5:12, </a:t>
            </a:r>
            <a:r>
              <a:rPr lang="en-US" sz="3200" i="1" dirty="0"/>
              <a:t>“…So death spread to all men, </a:t>
            </a:r>
            <a:r>
              <a:rPr lang="en-US" sz="3200" b="1" i="1" dirty="0"/>
              <a:t>because all sinned</a:t>
            </a:r>
            <a:r>
              <a:rPr lang="en-US" sz="3200" i="1" dirty="0"/>
              <a:t>.”</a:t>
            </a:r>
          </a:p>
          <a:p>
            <a:pPr>
              <a:buFont typeface="Arial" panose="020B0604020202020204" pitchFamily="34" charset="0"/>
              <a:buChar char="•"/>
            </a:pPr>
            <a:r>
              <a:rPr lang="en-US" sz="3200" dirty="0"/>
              <a:t>What about Exodus 20:5? Understanding the difference between </a:t>
            </a:r>
            <a:r>
              <a:rPr lang="en-US" sz="3200" b="1" dirty="0"/>
              <a:t>imputing the guilt of sin </a:t>
            </a:r>
            <a:r>
              <a:rPr lang="en-US" sz="3200" dirty="0"/>
              <a:t>and </a:t>
            </a:r>
            <a:r>
              <a:rPr lang="en-US" sz="3200" b="1" dirty="0"/>
              <a:t>imputing the consequences of sin</a:t>
            </a:r>
            <a:r>
              <a:rPr lang="en-US" sz="3200" dirty="0"/>
              <a:t>.</a:t>
            </a:r>
            <a:endParaRPr lang="en-US" sz="4800" dirty="0"/>
          </a:p>
        </p:txBody>
      </p:sp>
    </p:spTree>
    <p:extLst>
      <p:ext uri="{BB962C8B-B14F-4D97-AF65-F5344CB8AC3E}">
        <p14:creationId xmlns:p14="http://schemas.microsoft.com/office/powerpoint/2010/main" val="21251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p:txBody>
          <a:bodyPr/>
          <a:lstStyle/>
          <a:p>
            <a:r>
              <a:rPr lang="en-US" b="1" dirty="0"/>
              <a:t>Why Is Total Hereditary Depravity Erroneous?</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1103312" y="2052918"/>
            <a:ext cx="10409815" cy="4633632"/>
          </a:xfrm>
        </p:spPr>
        <p:txBody>
          <a:bodyPr>
            <a:normAutofit/>
          </a:bodyPr>
          <a:lstStyle/>
          <a:p>
            <a:pPr marL="0" indent="0">
              <a:buNone/>
            </a:pPr>
            <a:r>
              <a:rPr lang="en-US" sz="3400" b="1" dirty="0">
                <a:solidFill>
                  <a:srgbClr val="FFC000"/>
                </a:solidFill>
              </a:rPr>
              <a:t>It’s contrary to the biblical definition of sin.</a:t>
            </a:r>
          </a:p>
          <a:p>
            <a:pPr marL="0" indent="0">
              <a:buNone/>
            </a:pPr>
            <a:r>
              <a:rPr lang="en-US" sz="3400" dirty="0"/>
              <a:t>Sin is </a:t>
            </a:r>
            <a:r>
              <a:rPr lang="en-US" sz="3400" b="1" dirty="0"/>
              <a:t>transgression of law </a:t>
            </a:r>
            <a:r>
              <a:rPr lang="en-US" sz="3400" dirty="0"/>
              <a:t>and something </a:t>
            </a:r>
            <a:r>
              <a:rPr lang="en-US" sz="3400" b="1" dirty="0"/>
              <a:t>practiced</a:t>
            </a:r>
            <a:r>
              <a:rPr lang="en-US" sz="3400" dirty="0"/>
              <a:t> not </a:t>
            </a:r>
            <a:r>
              <a:rPr lang="en-US" sz="3400" b="1" dirty="0"/>
              <a:t>inherited</a:t>
            </a:r>
            <a:r>
              <a:rPr lang="en-US" sz="3400" dirty="0"/>
              <a:t>. (1 John 3:4; James 4:17)</a:t>
            </a:r>
          </a:p>
          <a:p>
            <a:pPr marL="0" indent="0">
              <a:buNone/>
            </a:pPr>
            <a:r>
              <a:rPr lang="en-US" sz="3400" dirty="0"/>
              <a:t>It’s what you </a:t>
            </a:r>
            <a:r>
              <a:rPr lang="en-US" sz="3400" b="1" dirty="0"/>
              <a:t>choose to do </a:t>
            </a:r>
            <a:r>
              <a:rPr lang="en-US" sz="3400" dirty="0"/>
              <a:t>not who you were </a:t>
            </a:r>
            <a:r>
              <a:rPr lang="en-US" sz="3400" b="1" dirty="0"/>
              <a:t>born to be</a:t>
            </a:r>
            <a:r>
              <a:rPr lang="en-US" sz="3400" dirty="0"/>
              <a:t>.</a:t>
            </a:r>
          </a:p>
        </p:txBody>
      </p:sp>
    </p:spTree>
    <p:extLst>
      <p:ext uri="{BB962C8B-B14F-4D97-AF65-F5344CB8AC3E}">
        <p14:creationId xmlns:p14="http://schemas.microsoft.com/office/powerpoint/2010/main" val="3451805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p:txBody>
          <a:bodyPr/>
          <a:lstStyle/>
          <a:p>
            <a:r>
              <a:rPr lang="en-US" b="1" dirty="0"/>
              <a:t>Why Is Total Hereditary Depravity Erroneous?</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1103313" y="2052918"/>
            <a:ext cx="10383838" cy="4633632"/>
          </a:xfrm>
        </p:spPr>
        <p:txBody>
          <a:bodyPr>
            <a:normAutofit/>
          </a:bodyPr>
          <a:lstStyle/>
          <a:p>
            <a:pPr marL="0" indent="0">
              <a:buNone/>
            </a:pPr>
            <a:r>
              <a:rPr lang="en-US" sz="3400" b="1" dirty="0">
                <a:solidFill>
                  <a:srgbClr val="FFC000"/>
                </a:solidFill>
              </a:rPr>
              <a:t>It’s contrary to the justice of God.</a:t>
            </a:r>
          </a:p>
          <a:p>
            <a:pPr marL="0" indent="0">
              <a:buNone/>
            </a:pPr>
            <a:r>
              <a:rPr lang="en-US" sz="3400" b="1" dirty="0"/>
              <a:t>Makes God the source of depravity. </a:t>
            </a:r>
            <a:br>
              <a:rPr lang="en-US" sz="3400" b="1" dirty="0"/>
            </a:br>
            <a:r>
              <a:rPr lang="en-US" sz="3400" dirty="0"/>
              <a:t>(Hebrews 12:9; James 1:17)</a:t>
            </a:r>
            <a:endParaRPr lang="en-US" sz="3400" b="1" dirty="0"/>
          </a:p>
          <a:p>
            <a:pPr marL="0" indent="0">
              <a:buNone/>
            </a:pPr>
            <a:r>
              <a:rPr lang="en-US" sz="3400" b="1" dirty="0"/>
              <a:t>The soul that sins shall die</a:t>
            </a:r>
            <a:r>
              <a:rPr lang="en-US" sz="3400" dirty="0"/>
              <a:t>. (Ezekiel 18:20)</a:t>
            </a:r>
          </a:p>
          <a:p>
            <a:pPr marL="0" indent="0">
              <a:buNone/>
            </a:pPr>
            <a:r>
              <a:rPr lang="en-US" sz="3400" b="1" dirty="0"/>
              <a:t>God will not pervert justice</a:t>
            </a:r>
            <a:r>
              <a:rPr lang="en-US" sz="3400" dirty="0"/>
              <a:t>. (Job 34:10-12)</a:t>
            </a:r>
          </a:p>
          <a:p>
            <a:pPr marL="0" indent="0">
              <a:buNone/>
            </a:pPr>
            <a:r>
              <a:rPr lang="en-US" sz="3400" b="1" dirty="0"/>
              <a:t>God is a righteous judge</a:t>
            </a:r>
            <a:r>
              <a:rPr lang="en-US" sz="3400" dirty="0"/>
              <a:t>. (2 Timothy 4:8; Hebrews 6:10)</a:t>
            </a:r>
          </a:p>
        </p:txBody>
      </p:sp>
    </p:spTree>
    <p:extLst>
      <p:ext uri="{BB962C8B-B14F-4D97-AF65-F5344CB8AC3E}">
        <p14:creationId xmlns:p14="http://schemas.microsoft.com/office/powerpoint/2010/main" val="2152236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p:txBody>
          <a:bodyPr/>
          <a:lstStyle/>
          <a:p>
            <a:r>
              <a:rPr lang="en-US" b="1" dirty="0"/>
              <a:t>Why Is Total Hereditary Depravity Erroneous?</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1103313" y="2052918"/>
            <a:ext cx="10383838" cy="4633632"/>
          </a:xfrm>
        </p:spPr>
        <p:txBody>
          <a:bodyPr>
            <a:normAutofit/>
          </a:bodyPr>
          <a:lstStyle/>
          <a:p>
            <a:pPr marL="0" indent="0">
              <a:buNone/>
            </a:pPr>
            <a:r>
              <a:rPr lang="en-US" sz="3400" b="1" dirty="0">
                <a:solidFill>
                  <a:srgbClr val="FFC000"/>
                </a:solidFill>
              </a:rPr>
              <a:t>It’s opposed to the idea of reconciliation.</a:t>
            </a:r>
          </a:p>
          <a:p>
            <a:pPr marL="0" indent="0">
              <a:buNone/>
            </a:pPr>
            <a:r>
              <a:rPr lang="en-US" sz="3400" b="1" dirty="0"/>
              <a:t>How can we be reconciled </a:t>
            </a:r>
            <a:r>
              <a:rPr lang="en-US" sz="3400" dirty="0"/>
              <a:t>(cf., 1 Cor. 7:11) if we were </a:t>
            </a:r>
            <a:r>
              <a:rPr lang="en-US" sz="3400" b="1" dirty="0"/>
              <a:t>never in fellowship with God</a:t>
            </a:r>
            <a:r>
              <a:rPr lang="en-US" sz="3400" dirty="0"/>
              <a:t>? </a:t>
            </a:r>
            <a:br>
              <a:rPr lang="en-US" sz="3400" dirty="0"/>
            </a:br>
            <a:r>
              <a:rPr lang="en-US" sz="3400" dirty="0"/>
              <a:t>(Romans 5:10-11; 2 Corinthians 5:18-21)</a:t>
            </a:r>
          </a:p>
          <a:p>
            <a:pPr marL="0" indent="0">
              <a:buNone/>
            </a:pPr>
            <a:r>
              <a:rPr lang="en-US" sz="3400" dirty="0"/>
              <a:t>What did we “stray” from? (1 Peter 2:25)</a:t>
            </a:r>
          </a:p>
        </p:txBody>
      </p:sp>
    </p:spTree>
    <p:extLst>
      <p:ext uri="{BB962C8B-B14F-4D97-AF65-F5344CB8AC3E}">
        <p14:creationId xmlns:p14="http://schemas.microsoft.com/office/powerpoint/2010/main" val="3557839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p:txBody>
          <a:bodyPr/>
          <a:lstStyle/>
          <a:p>
            <a:r>
              <a:rPr lang="en-US" b="1" dirty="0"/>
              <a:t>Why Is Total Hereditary Depravity Erroneous?</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1103313" y="2052918"/>
            <a:ext cx="10383838" cy="4633632"/>
          </a:xfrm>
        </p:spPr>
        <p:txBody>
          <a:bodyPr>
            <a:normAutofit/>
          </a:bodyPr>
          <a:lstStyle/>
          <a:p>
            <a:pPr marL="0" indent="0">
              <a:buNone/>
            </a:pPr>
            <a:r>
              <a:rPr lang="en-US" sz="3400" b="1" dirty="0">
                <a:solidFill>
                  <a:srgbClr val="FFC000"/>
                </a:solidFill>
              </a:rPr>
              <a:t>It’s renders the perfect sacrifice of Christ void.</a:t>
            </a:r>
          </a:p>
          <a:p>
            <a:pPr marL="0" indent="0">
              <a:buNone/>
            </a:pPr>
            <a:r>
              <a:rPr lang="en-US" sz="3400" b="1" dirty="0"/>
              <a:t>Jesus came “in the likeness of men.” </a:t>
            </a:r>
            <a:br>
              <a:rPr lang="en-US" sz="3400" b="1" dirty="0"/>
            </a:br>
            <a:r>
              <a:rPr lang="en-US" sz="3400" dirty="0"/>
              <a:t>(Philippians 2:5-7)</a:t>
            </a:r>
          </a:p>
          <a:p>
            <a:pPr marL="0" indent="0">
              <a:buNone/>
            </a:pPr>
            <a:r>
              <a:rPr lang="en-US" sz="3400" b="1" dirty="0"/>
              <a:t>Jesus had to be “made like His brethren”. </a:t>
            </a:r>
            <a:r>
              <a:rPr lang="en-US" sz="3400" dirty="0"/>
              <a:t>(Hebrews 2:16-18)</a:t>
            </a:r>
          </a:p>
          <a:p>
            <a:pPr marL="0" indent="0">
              <a:buNone/>
            </a:pPr>
            <a:r>
              <a:rPr lang="en-US" sz="3400" dirty="0"/>
              <a:t>Why the false doctrine of “immaculate conception” formed (claims Mary was the exception)</a:t>
            </a:r>
          </a:p>
        </p:txBody>
      </p:sp>
    </p:spTree>
    <p:extLst>
      <p:ext uri="{BB962C8B-B14F-4D97-AF65-F5344CB8AC3E}">
        <p14:creationId xmlns:p14="http://schemas.microsoft.com/office/powerpoint/2010/main" val="2460424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p:txBody>
          <a:bodyPr/>
          <a:lstStyle/>
          <a:p>
            <a:r>
              <a:rPr lang="en-US" b="1" dirty="0"/>
              <a:t>Total Hereditary Depravity</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857250" y="2052918"/>
            <a:ext cx="10655877" cy="4633632"/>
          </a:xfrm>
        </p:spPr>
        <p:txBody>
          <a:bodyPr>
            <a:normAutofit fontScale="92500"/>
          </a:bodyPr>
          <a:lstStyle/>
          <a:p>
            <a:pPr marL="0" indent="0">
              <a:buNone/>
            </a:pPr>
            <a:r>
              <a:rPr lang="en-US" sz="3600" b="1" dirty="0"/>
              <a:t>How can it affect our thinking?</a:t>
            </a:r>
          </a:p>
          <a:p>
            <a:pPr marL="514350" indent="-514350">
              <a:buAutoNum type="arabicPeriod"/>
            </a:pPr>
            <a:r>
              <a:rPr lang="en-US" sz="3400" dirty="0"/>
              <a:t>Sin becomes a matter of our depravity from Adam and </a:t>
            </a:r>
            <a:r>
              <a:rPr lang="en-US" sz="3400" b="1" dirty="0"/>
              <a:t>not of our choices and decisions</a:t>
            </a:r>
            <a:r>
              <a:rPr lang="en-US" sz="3400" dirty="0"/>
              <a:t>. (James 4:4-8)</a:t>
            </a:r>
          </a:p>
          <a:p>
            <a:pPr marL="514350" indent="-514350">
              <a:buAutoNum type="arabicPeriod"/>
            </a:pPr>
            <a:r>
              <a:rPr lang="en-US" sz="3400" b="1" dirty="0"/>
              <a:t>We fail to believe </a:t>
            </a:r>
            <a:r>
              <a:rPr lang="en-US" sz="3400" dirty="0"/>
              <a:t>how God made us and how He wants us to be. (Genesis 1:26; Ephesians 4:24)</a:t>
            </a:r>
          </a:p>
          <a:p>
            <a:pPr marL="514350" indent="-514350">
              <a:buAutoNum type="arabicPeriod"/>
            </a:pPr>
            <a:r>
              <a:rPr lang="en-US" sz="3400" b="1" dirty="0"/>
              <a:t>We fail to bear the fruit </a:t>
            </a:r>
            <a:r>
              <a:rPr lang="en-US" sz="3400" dirty="0"/>
              <a:t>in our lives He calls us to bear using our sinful nature as our excuse. </a:t>
            </a:r>
          </a:p>
        </p:txBody>
      </p:sp>
    </p:spTree>
    <p:extLst>
      <p:ext uri="{BB962C8B-B14F-4D97-AF65-F5344CB8AC3E}">
        <p14:creationId xmlns:p14="http://schemas.microsoft.com/office/powerpoint/2010/main" val="3683766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6805</TotalTime>
  <Words>1535</Words>
  <Application>Microsoft Office PowerPoint</Application>
  <PresentationFormat>Widescreen</PresentationFormat>
  <Paragraphs>99</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Abadi</vt:lpstr>
      <vt:lpstr>Arial</vt:lpstr>
      <vt:lpstr>Calibri</vt:lpstr>
      <vt:lpstr>Century Gothic</vt:lpstr>
      <vt:lpstr>Futura</vt:lpstr>
      <vt:lpstr>Garamond</vt:lpstr>
      <vt:lpstr>Wingdings 3</vt:lpstr>
      <vt:lpstr>Ion</vt:lpstr>
      <vt:lpstr>“If…”</vt:lpstr>
      <vt:lpstr>False Doctrines Often Focus On Lack Of Choice… Accountability</vt:lpstr>
      <vt:lpstr>Total Hereditary (Inherited) Depravity</vt:lpstr>
      <vt:lpstr>Why Is Total Hereditary Depravity Erroneous?</vt:lpstr>
      <vt:lpstr>Why Is Total Hereditary Depravity Erroneous?</vt:lpstr>
      <vt:lpstr>Why Is Total Hereditary Depravity Erroneous?</vt:lpstr>
      <vt:lpstr>Why Is Total Hereditary Depravity Erroneous?</vt:lpstr>
      <vt:lpstr>Why Is Total Hereditary Depravity Erroneous?</vt:lpstr>
      <vt:lpstr>Total Hereditary Depravity</vt:lpstr>
      <vt:lpstr>Total Hereditary Depravity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dc:title>
  <dc:creator>Chris Simmons</dc:creator>
  <cp:lastModifiedBy>Chris Simmons</cp:lastModifiedBy>
  <cp:revision>14</cp:revision>
  <cp:lastPrinted>2023-03-19T21:18:41Z</cp:lastPrinted>
  <dcterms:created xsi:type="dcterms:W3CDTF">2023-03-14T14:28:00Z</dcterms:created>
  <dcterms:modified xsi:type="dcterms:W3CDTF">2023-03-29T19:47:25Z</dcterms:modified>
</cp:coreProperties>
</file>