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3" r:id="rId1"/>
  </p:sldMasterIdLst>
  <p:notesMasterIdLst>
    <p:notesMasterId r:id="rId11"/>
  </p:notesMasterIdLst>
  <p:handoutMasterIdLst>
    <p:handoutMasterId r:id="rId12"/>
  </p:handoutMasterIdLst>
  <p:sldIdLst>
    <p:sldId id="256" r:id="rId2"/>
    <p:sldId id="257" r:id="rId3"/>
    <p:sldId id="258" r:id="rId4"/>
    <p:sldId id="262" r:id="rId5"/>
    <p:sldId id="263" r:id="rId6"/>
    <p:sldId id="264" r:id="rId7"/>
    <p:sldId id="265" r:id="rId8"/>
    <p:sldId id="266" r:id="rId9"/>
    <p:sldId id="267" r:id="rId10"/>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6397" autoAdjust="0"/>
  </p:normalViewPr>
  <p:slideViewPr>
    <p:cSldViewPr snapToGrid="0">
      <p:cViewPr varScale="1">
        <p:scale>
          <a:sx n="65" d="100"/>
          <a:sy n="65" d="100"/>
        </p:scale>
        <p:origin x="1476" y="66"/>
      </p:cViewPr>
      <p:guideLst/>
    </p:cSldViewPr>
  </p:slideViewPr>
  <p:outlineViewPr>
    <p:cViewPr>
      <p:scale>
        <a:sx n="33" d="100"/>
        <a:sy n="33" d="100"/>
      </p:scale>
      <p:origin x="0" y="-4158"/>
    </p:cViewPr>
  </p:outlineViewPr>
  <p:notesTextViewPr>
    <p:cViewPr>
      <p:scale>
        <a:sx n="1" d="1"/>
        <a:sy n="1" d="1"/>
      </p:scale>
      <p:origin x="0" y="0"/>
    </p:cViewPr>
  </p:notesTextViewPr>
  <p:notesViewPr>
    <p:cSldViewPr snapToGrid="0">
      <p:cViewPr varScale="1">
        <p:scale>
          <a:sx n="51" d="100"/>
          <a:sy n="51" d="100"/>
        </p:scale>
        <p:origin x="2850" y="-2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77740" cy="471054"/>
          </a:xfrm>
          <a:prstGeom prst="rect">
            <a:avLst/>
          </a:prstGeom>
        </p:spPr>
        <p:txBody>
          <a:bodyPr vert="horz" lIns="94214" tIns="47107" rIns="94214" bIns="47107" rtlCol="0"/>
          <a:lstStyle>
            <a:lvl1pPr algn="l">
              <a:defRPr sz="1200"/>
            </a:lvl1pPr>
          </a:lstStyle>
          <a:p>
            <a:endParaRPr lang="en-US"/>
          </a:p>
        </p:txBody>
      </p:sp>
      <p:sp>
        <p:nvSpPr>
          <p:cNvPr id="3" name="Date Placeholder 2"/>
          <p:cNvSpPr>
            <a:spLocks noGrp="1"/>
          </p:cNvSpPr>
          <p:nvPr>
            <p:ph type="dt" sz="quarter" idx="1"/>
          </p:nvPr>
        </p:nvSpPr>
        <p:spPr>
          <a:xfrm>
            <a:off x="4023094" y="2"/>
            <a:ext cx="3077740" cy="471054"/>
          </a:xfrm>
          <a:prstGeom prst="rect">
            <a:avLst/>
          </a:prstGeom>
        </p:spPr>
        <p:txBody>
          <a:bodyPr vert="horz" lIns="94214" tIns="47107" rIns="94214" bIns="47107" rtlCol="0"/>
          <a:lstStyle>
            <a:lvl1pPr algn="r">
              <a:defRPr sz="1200"/>
            </a:lvl1pPr>
          </a:lstStyle>
          <a:p>
            <a:r>
              <a:rPr lang="en-US"/>
              <a:t>10/8/2022am</a:t>
            </a:r>
          </a:p>
        </p:txBody>
      </p:sp>
      <p:sp>
        <p:nvSpPr>
          <p:cNvPr id="4" name="Footer Placeholder 3"/>
          <p:cNvSpPr>
            <a:spLocks noGrp="1"/>
          </p:cNvSpPr>
          <p:nvPr>
            <p:ph type="ftr" sz="quarter" idx="2"/>
          </p:nvPr>
        </p:nvSpPr>
        <p:spPr>
          <a:xfrm>
            <a:off x="1" y="8917424"/>
            <a:ext cx="3077740" cy="471053"/>
          </a:xfrm>
          <a:prstGeom prst="rect">
            <a:avLst/>
          </a:prstGeom>
        </p:spPr>
        <p:txBody>
          <a:bodyPr vert="horz" lIns="94214" tIns="47107" rIns="94214" bIns="47107" rtlCol="0" anchor="b"/>
          <a:lstStyle>
            <a:lvl1pPr algn="l">
              <a:defRPr sz="1200"/>
            </a:lvl1pPr>
          </a:lstStyle>
          <a:p>
            <a:r>
              <a:rPr lang="en-US"/>
              <a:t>He Will Abundantly Pardon</a:t>
            </a:r>
          </a:p>
        </p:txBody>
      </p:sp>
      <p:sp>
        <p:nvSpPr>
          <p:cNvPr id="5" name="Slide Number Placeholder 4"/>
          <p:cNvSpPr>
            <a:spLocks noGrp="1"/>
          </p:cNvSpPr>
          <p:nvPr>
            <p:ph type="sldNum" sz="quarter" idx="3"/>
          </p:nvPr>
        </p:nvSpPr>
        <p:spPr>
          <a:xfrm>
            <a:off x="4023094" y="8917424"/>
            <a:ext cx="3077740" cy="471053"/>
          </a:xfrm>
          <a:prstGeom prst="rect">
            <a:avLst/>
          </a:prstGeom>
        </p:spPr>
        <p:txBody>
          <a:bodyPr vert="horz" lIns="94214" tIns="47107" rIns="94214" bIns="47107" rtlCol="0" anchor="b"/>
          <a:lstStyle>
            <a:lvl1pPr algn="r">
              <a:defRPr sz="1200"/>
            </a:lvl1pPr>
          </a:lstStyle>
          <a:p>
            <a:fld id="{E04CD571-DBC7-4067-94D0-8E952714455B}" type="slidenum">
              <a:rPr lang="en-US" smtClean="0"/>
              <a:t>‹#›</a:t>
            </a:fld>
            <a:endParaRPr lang="en-US"/>
          </a:p>
        </p:txBody>
      </p:sp>
    </p:spTree>
    <p:extLst>
      <p:ext uri="{BB962C8B-B14F-4D97-AF65-F5344CB8AC3E}">
        <p14:creationId xmlns:p14="http://schemas.microsoft.com/office/powerpoint/2010/main" val="359088755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58" cy="470059"/>
          </a:xfrm>
          <a:prstGeom prst="rect">
            <a:avLst/>
          </a:prstGeom>
        </p:spPr>
        <p:txBody>
          <a:bodyPr vert="horz" lIns="91595" tIns="45798" rIns="91595" bIns="45798" rtlCol="0"/>
          <a:lstStyle>
            <a:lvl1pPr algn="l">
              <a:defRPr sz="1200"/>
            </a:lvl1pPr>
          </a:lstStyle>
          <a:p>
            <a:endParaRPr lang="en-US"/>
          </a:p>
        </p:txBody>
      </p:sp>
      <p:sp>
        <p:nvSpPr>
          <p:cNvPr id="3" name="Date Placeholder 2"/>
          <p:cNvSpPr>
            <a:spLocks noGrp="1"/>
          </p:cNvSpPr>
          <p:nvPr>
            <p:ph type="dt" idx="1"/>
          </p:nvPr>
        </p:nvSpPr>
        <p:spPr>
          <a:xfrm>
            <a:off x="4022824" y="0"/>
            <a:ext cx="3078058" cy="470059"/>
          </a:xfrm>
          <a:prstGeom prst="rect">
            <a:avLst/>
          </a:prstGeom>
        </p:spPr>
        <p:txBody>
          <a:bodyPr vert="horz" lIns="91595" tIns="45798" rIns="91595" bIns="45798" rtlCol="0"/>
          <a:lstStyle>
            <a:lvl1pPr algn="r">
              <a:defRPr sz="1200"/>
            </a:lvl1pPr>
          </a:lstStyle>
          <a:p>
            <a:r>
              <a:rPr lang="en-US"/>
              <a:t>10/8/2022am</a:t>
            </a:r>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1595" tIns="45798" rIns="91595" bIns="45798" rtlCol="0" anchor="ctr"/>
          <a:lstStyle/>
          <a:p>
            <a:endParaRPr lang="en-US"/>
          </a:p>
        </p:txBody>
      </p:sp>
      <p:sp>
        <p:nvSpPr>
          <p:cNvPr id="5" name="Notes Placeholder 4"/>
          <p:cNvSpPr>
            <a:spLocks noGrp="1"/>
          </p:cNvSpPr>
          <p:nvPr>
            <p:ph type="body" sz="quarter" idx="3"/>
          </p:nvPr>
        </p:nvSpPr>
        <p:spPr>
          <a:xfrm>
            <a:off x="710567" y="4517966"/>
            <a:ext cx="5681343" cy="3696950"/>
          </a:xfrm>
          <a:prstGeom prst="rect">
            <a:avLst/>
          </a:prstGeom>
        </p:spPr>
        <p:txBody>
          <a:bodyPr vert="horz" lIns="91595" tIns="45798" rIns="91595" bIns="457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416"/>
            <a:ext cx="3078058" cy="470059"/>
          </a:xfrm>
          <a:prstGeom prst="rect">
            <a:avLst/>
          </a:prstGeom>
        </p:spPr>
        <p:txBody>
          <a:bodyPr vert="horz" lIns="91595" tIns="45798" rIns="91595" bIns="45798" rtlCol="0" anchor="b"/>
          <a:lstStyle>
            <a:lvl1pPr algn="l">
              <a:defRPr sz="1200"/>
            </a:lvl1pPr>
          </a:lstStyle>
          <a:p>
            <a:r>
              <a:rPr lang="en-US"/>
              <a:t>He Will Abundantly Pardon</a:t>
            </a:r>
          </a:p>
        </p:txBody>
      </p:sp>
      <p:sp>
        <p:nvSpPr>
          <p:cNvPr id="7" name="Slide Number Placeholder 6"/>
          <p:cNvSpPr>
            <a:spLocks noGrp="1"/>
          </p:cNvSpPr>
          <p:nvPr>
            <p:ph type="sldNum" sz="quarter" idx="5"/>
          </p:nvPr>
        </p:nvSpPr>
        <p:spPr>
          <a:xfrm>
            <a:off x="4022824" y="8918416"/>
            <a:ext cx="3078058" cy="470059"/>
          </a:xfrm>
          <a:prstGeom prst="rect">
            <a:avLst/>
          </a:prstGeom>
        </p:spPr>
        <p:txBody>
          <a:bodyPr vert="horz" lIns="91595" tIns="45798" rIns="91595" bIns="45798" rtlCol="0" anchor="b"/>
          <a:lstStyle>
            <a:lvl1pPr algn="r">
              <a:defRPr sz="1200"/>
            </a:lvl1pPr>
          </a:lstStyle>
          <a:p>
            <a:fld id="{97DC2B52-B2E1-4A7A-B38C-206C6708FC74}" type="slidenum">
              <a:rPr lang="en-US" smtClean="0"/>
              <a:t>‹#›</a:t>
            </a:fld>
            <a:endParaRPr lang="en-US"/>
          </a:p>
        </p:txBody>
      </p:sp>
    </p:spTree>
    <p:extLst>
      <p:ext uri="{BB962C8B-B14F-4D97-AF65-F5344CB8AC3E}">
        <p14:creationId xmlns:p14="http://schemas.microsoft.com/office/powerpoint/2010/main" val="281468782"/>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10/8/2022am</a:t>
            </a:r>
          </a:p>
        </p:txBody>
      </p:sp>
      <p:sp>
        <p:nvSpPr>
          <p:cNvPr id="5" name="Footer Placeholder 4"/>
          <p:cNvSpPr>
            <a:spLocks noGrp="1"/>
          </p:cNvSpPr>
          <p:nvPr>
            <p:ph type="ftr" sz="quarter" idx="4"/>
          </p:nvPr>
        </p:nvSpPr>
        <p:spPr/>
        <p:txBody>
          <a:bodyPr/>
          <a:lstStyle/>
          <a:p>
            <a:r>
              <a:rPr lang="en-US"/>
              <a:t>He Will Abundantly Pardon</a:t>
            </a:r>
          </a:p>
        </p:txBody>
      </p:sp>
      <p:sp>
        <p:nvSpPr>
          <p:cNvPr id="6" name="Slide Number Placeholder 5"/>
          <p:cNvSpPr>
            <a:spLocks noGrp="1"/>
          </p:cNvSpPr>
          <p:nvPr>
            <p:ph type="sldNum" sz="quarter" idx="5"/>
          </p:nvPr>
        </p:nvSpPr>
        <p:spPr/>
        <p:txBody>
          <a:bodyPr/>
          <a:lstStyle/>
          <a:p>
            <a:fld id="{97DC2B52-B2E1-4A7A-B38C-206C6708FC74}" type="slidenum">
              <a:rPr lang="en-US" smtClean="0"/>
              <a:t>1</a:t>
            </a:fld>
            <a:endParaRPr lang="en-US"/>
          </a:p>
        </p:txBody>
      </p:sp>
    </p:spTree>
    <p:extLst>
      <p:ext uri="{BB962C8B-B14F-4D97-AF65-F5344CB8AC3E}">
        <p14:creationId xmlns:p14="http://schemas.microsoft.com/office/powerpoint/2010/main" val="1713887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Eccl 7:20-21, </a:t>
            </a:r>
            <a:r>
              <a:rPr lang="en-US" sz="1300" i="1" dirty="0"/>
              <a:t>“Indeed, </a:t>
            </a:r>
            <a:r>
              <a:rPr lang="en-US" sz="1300" b="1" i="1" dirty="0">
                <a:solidFill>
                  <a:srgbClr val="FFFF00"/>
                </a:solidFill>
              </a:rPr>
              <a:t>there is not a righteous man on earth who continually does good and who never sins</a:t>
            </a:r>
            <a:r>
              <a:rPr lang="en-US" sz="1300" i="1" dirty="0"/>
              <a:t>.”</a:t>
            </a:r>
            <a:endParaRPr lang="en-US" sz="1300" dirty="0"/>
          </a:p>
          <a:p>
            <a:r>
              <a:rPr lang="en-US" sz="1300" dirty="0"/>
              <a:t>Ps 143:1-2, </a:t>
            </a:r>
            <a:r>
              <a:rPr lang="en-US" sz="1300" i="1" dirty="0"/>
              <a:t>“Hear my prayer, O Lord, give ear to my supplications! Answer me in Your faithfulness, in Your righteousness! </a:t>
            </a:r>
            <a:r>
              <a:rPr lang="en-US" sz="1300" b="1" i="1" dirty="0">
                <a:solidFill>
                  <a:srgbClr val="FFFF00"/>
                </a:solidFill>
              </a:rPr>
              <a:t>And do not enter into judgment with Your servant, for in Your sight no man living is righteous</a:t>
            </a:r>
            <a:r>
              <a:rPr lang="en-US" sz="1300" i="1" dirty="0">
                <a:solidFill>
                  <a:srgbClr val="FFFF00"/>
                </a:solidFill>
              </a:rPr>
              <a:t>.”</a:t>
            </a:r>
            <a:r>
              <a:rPr lang="en-US" sz="1300" dirty="0">
                <a:solidFill>
                  <a:srgbClr val="FFFF00"/>
                </a:solidFill>
              </a:rPr>
              <a:t> </a:t>
            </a:r>
          </a:p>
          <a:p>
            <a:r>
              <a:rPr lang="en-US" sz="1300" dirty="0"/>
              <a:t>Ps 130:1-4, </a:t>
            </a:r>
            <a:r>
              <a:rPr lang="en-US" sz="1300" i="1" dirty="0"/>
              <a:t>“Out of the depths I have cried to Thee, O Lord. Lord, hear my voice! Let Thine ears be attentive to the voice of my supplications. </a:t>
            </a:r>
            <a:r>
              <a:rPr lang="en-US" sz="1300" b="1" i="1" dirty="0">
                <a:solidFill>
                  <a:srgbClr val="FFFF00"/>
                </a:solidFill>
              </a:rPr>
              <a:t>If You, Lord, should mark iniquities, O Lord, who could stand? But there is forgiveness with Thee, that You may be </a:t>
            </a:r>
            <a:endParaRPr lang="en-US" sz="1300" dirty="0"/>
          </a:p>
        </p:txBody>
      </p:sp>
      <p:sp>
        <p:nvSpPr>
          <p:cNvPr id="4" name="Slide Number Placeholder 3"/>
          <p:cNvSpPr>
            <a:spLocks noGrp="1"/>
          </p:cNvSpPr>
          <p:nvPr>
            <p:ph type="sldNum" sz="quarter" idx="5"/>
          </p:nvPr>
        </p:nvSpPr>
        <p:spPr/>
        <p:txBody>
          <a:bodyPr/>
          <a:lstStyle/>
          <a:p>
            <a:fld id="{97DC2B52-B2E1-4A7A-B38C-206C6708FC74}" type="slidenum">
              <a:rPr lang="en-US" smtClean="0"/>
              <a:t>2</a:t>
            </a:fld>
            <a:endParaRPr lang="en-US"/>
          </a:p>
        </p:txBody>
      </p:sp>
      <p:sp>
        <p:nvSpPr>
          <p:cNvPr id="5" name="Date Placeholder 4">
            <a:extLst>
              <a:ext uri="{FF2B5EF4-FFF2-40B4-BE49-F238E27FC236}">
                <a16:creationId xmlns:a16="http://schemas.microsoft.com/office/drawing/2014/main" id="{73C54C80-68A9-E35C-FB7F-E1B1CBF90195}"/>
              </a:ext>
            </a:extLst>
          </p:cNvPr>
          <p:cNvSpPr>
            <a:spLocks noGrp="1"/>
          </p:cNvSpPr>
          <p:nvPr>
            <p:ph type="dt" idx="1"/>
          </p:nvPr>
        </p:nvSpPr>
        <p:spPr/>
        <p:txBody>
          <a:bodyPr/>
          <a:lstStyle/>
          <a:p>
            <a:r>
              <a:rPr lang="en-US"/>
              <a:t>10/8/2022am</a:t>
            </a:r>
          </a:p>
        </p:txBody>
      </p:sp>
      <p:sp>
        <p:nvSpPr>
          <p:cNvPr id="6" name="Footer Placeholder 5">
            <a:extLst>
              <a:ext uri="{FF2B5EF4-FFF2-40B4-BE49-F238E27FC236}">
                <a16:creationId xmlns:a16="http://schemas.microsoft.com/office/drawing/2014/main" id="{1AF3C08E-8D83-5022-EC9C-15C21128E59E}"/>
              </a:ext>
            </a:extLst>
          </p:cNvPr>
          <p:cNvSpPr>
            <a:spLocks noGrp="1"/>
          </p:cNvSpPr>
          <p:nvPr>
            <p:ph type="ftr" sz="quarter" idx="4"/>
          </p:nvPr>
        </p:nvSpPr>
        <p:spPr/>
        <p:txBody>
          <a:bodyPr/>
          <a:lstStyle/>
          <a:p>
            <a:r>
              <a:rPr lang="en-US"/>
              <a:t>He Will Abundantly Pardon</a:t>
            </a:r>
          </a:p>
        </p:txBody>
      </p:sp>
    </p:spTree>
    <p:extLst>
      <p:ext uri="{BB962C8B-B14F-4D97-AF65-F5344CB8AC3E}">
        <p14:creationId xmlns:p14="http://schemas.microsoft.com/office/powerpoint/2010/main" val="1849252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b="1" dirty="0">
                <a:solidFill>
                  <a:srgbClr val="FFFF00"/>
                </a:solidFill>
              </a:rPr>
              <a:t>Compassion</a:t>
            </a:r>
            <a:r>
              <a:rPr lang="en-US" sz="1300" dirty="0">
                <a:solidFill>
                  <a:srgbClr val="FFFF00"/>
                </a:solidFill>
              </a:rPr>
              <a:t> </a:t>
            </a:r>
            <a:r>
              <a:rPr lang="en-US" sz="1300" dirty="0"/>
              <a:t>– “mercy” – “to love, to love deeply, to have mercy, to be compassionate, to have tender affection, to have compassion” (Brown Driver &amp; Briggs Hebrew Lexicon)</a:t>
            </a:r>
          </a:p>
          <a:p>
            <a:r>
              <a:rPr lang="en-US" sz="1300" b="1" dirty="0">
                <a:solidFill>
                  <a:srgbClr val="FFFF00"/>
                </a:solidFill>
              </a:rPr>
              <a:t>Abundantly</a:t>
            </a:r>
            <a:r>
              <a:rPr lang="en-US" sz="1300" dirty="0">
                <a:solidFill>
                  <a:srgbClr val="FFFF00"/>
                </a:solidFill>
              </a:rPr>
              <a:t> </a:t>
            </a:r>
            <a:r>
              <a:rPr lang="en-US" sz="1300" b="1" dirty="0">
                <a:solidFill>
                  <a:srgbClr val="FFFF00"/>
                </a:solidFill>
              </a:rPr>
              <a:t>pardon</a:t>
            </a:r>
            <a:r>
              <a:rPr lang="en-US" sz="1300" dirty="0">
                <a:solidFill>
                  <a:srgbClr val="FFFF00"/>
                </a:solidFill>
              </a:rPr>
              <a:t> </a:t>
            </a:r>
            <a:r>
              <a:rPr lang="en-US" sz="1300" dirty="0"/>
              <a:t>– abound in forgiveness. Jer. 33:8. References to this word have to point to the forgiveness found through Jesus Christ. </a:t>
            </a:r>
          </a:p>
          <a:p>
            <a:pPr lvl="1"/>
            <a:r>
              <a:rPr lang="en-US" sz="1300" dirty="0"/>
              <a:t>Jer. 31:31-34 – the new covenant would be marked by the complete forgiveness of sin that would be “remembered no more”. </a:t>
            </a:r>
          </a:p>
          <a:p>
            <a:pPr lvl="1"/>
            <a:r>
              <a:rPr lang="en-US" sz="1300" b="1" dirty="0"/>
              <a:t>Indicates great repetition sometimes </a:t>
            </a:r>
            <a:r>
              <a:rPr lang="en-US" sz="1300" dirty="0"/>
              <a:t>and so noted in this verse. </a:t>
            </a:r>
          </a:p>
          <a:p>
            <a:endParaRPr lang="en-US" dirty="0"/>
          </a:p>
        </p:txBody>
      </p:sp>
      <p:sp>
        <p:nvSpPr>
          <p:cNvPr id="4" name="Slide Number Placeholder 3"/>
          <p:cNvSpPr>
            <a:spLocks noGrp="1"/>
          </p:cNvSpPr>
          <p:nvPr>
            <p:ph type="sldNum" sz="quarter" idx="5"/>
          </p:nvPr>
        </p:nvSpPr>
        <p:spPr/>
        <p:txBody>
          <a:bodyPr/>
          <a:lstStyle/>
          <a:p>
            <a:fld id="{97DC2B52-B2E1-4A7A-B38C-206C6708FC74}" type="slidenum">
              <a:rPr lang="en-US" smtClean="0"/>
              <a:t>3</a:t>
            </a:fld>
            <a:endParaRPr lang="en-US"/>
          </a:p>
        </p:txBody>
      </p:sp>
      <p:sp>
        <p:nvSpPr>
          <p:cNvPr id="5" name="Date Placeholder 4">
            <a:extLst>
              <a:ext uri="{FF2B5EF4-FFF2-40B4-BE49-F238E27FC236}">
                <a16:creationId xmlns:a16="http://schemas.microsoft.com/office/drawing/2014/main" id="{5D9FC8C1-1D2B-5197-3B1E-23888D9EE1CB}"/>
              </a:ext>
            </a:extLst>
          </p:cNvPr>
          <p:cNvSpPr>
            <a:spLocks noGrp="1"/>
          </p:cNvSpPr>
          <p:nvPr>
            <p:ph type="dt" idx="1"/>
          </p:nvPr>
        </p:nvSpPr>
        <p:spPr/>
        <p:txBody>
          <a:bodyPr/>
          <a:lstStyle/>
          <a:p>
            <a:r>
              <a:rPr lang="en-US"/>
              <a:t>10/8/2022am</a:t>
            </a:r>
          </a:p>
        </p:txBody>
      </p:sp>
      <p:sp>
        <p:nvSpPr>
          <p:cNvPr id="6" name="Footer Placeholder 5">
            <a:extLst>
              <a:ext uri="{FF2B5EF4-FFF2-40B4-BE49-F238E27FC236}">
                <a16:creationId xmlns:a16="http://schemas.microsoft.com/office/drawing/2014/main" id="{AFE1901D-B524-C2D8-679C-9563FDA3705E}"/>
              </a:ext>
            </a:extLst>
          </p:cNvPr>
          <p:cNvSpPr>
            <a:spLocks noGrp="1"/>
          </p:cNvSpPr>
          <p:nvPr>
            <p:ph type="ftr" sz="quarter" idx="4"/>
          </p:nvPr>
        </p:nvSpPr>
        <p:spPr/>
        <p:txBody>
          <a:bodyPr/>
          <a:lstStyle/>
          <a:p>
            <a:r>
              <a:rPr lang="en-US"/>
              <a:t>He Will Abundantly Pardon</a:t>
            </a:r>
          </a:p>
        </p:txBody>
      </p:sp>
    </p:spTree>
    <p:extLst>
      <p:ext uri="{BB962C8B-B14F-4D97-AF65-F5344CB8AC3E}">
        <p14:creationId xmlns:p14="http://schemas.microsoft.com/office/powerpoint/2010/main" val="807924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Ps 42:1-4</a:t>
            </a:r>
          </a:p>
          <a:p>
            <a:r>
              <a:rPr lang="en-US" dirty="0"/>
              <a:t>1 As the deer pants for the water brooks, So my soul pants for You, O God. </a:t>
            </a:r>
          </a:p>
          <a:p>
            <a:r>
              <a:rPr lang="en-US" dirty="0"/>
              <a:t>2 My soul thirsts for God, for the living God; When shall I come and appear before God? </a:t>
            </a:r>
          </a:p>
          <a:p>
            <a:r>
              <a:rPr lang="en-US" dirty="0"/>
              <a:t>3 My tears have been my food day and night, While they say to me all day long, "Where is your God?" </a:t>
            </a:r>
          </a:p>
          <a:p>
            <a:r>
              <a:rPr lang="en-US" dirty="0"/>
              <a:t>4 These things I remember and I pour out my soul within me. For I used to go along with the throng and lead them in procession to the house of God, With the voice of joy and thanksgiving, a multitude keeping festival. </a:t>
            </a:r>
          </a:p>
          <a:p>
            <a:endParaRPr lang="en-US" dirty="0"/>
          </a:p>
          <a:p>
            <a:r>
              <a:rPr lang="en-US" dirty="0"/>
              <a:t>Ps 63:1-5</a:t>
            </a:r>
          </a:p>
          <a:p>
            <a:r>
              <a:rPr lang="en-US" dirty="0"/>
              <a:t>1 O God, You are my God; I shall seek You earnestly; My soul thirsts for You, my flesh yearns for You, In a dry and weary land where there is no water. </a:t>
            </a:r>
          </a:p>
          <a:p>
            <a:r>
              <a:rPr lang="en-US" dirty="0"/>
              <a:t>2 Thus I have seen You in the sanctuary, To see Your power and Your glory. </a:t>
            </a:r>
          </a:p>
          <a:p>
            <a:r>
              <a:rPr lang="en-US" dirty="0"/>
              <a:t>3 Because Your lovingkindness is better than life, My lips will praise You. </a:t>
            </a:r>
          </a:p>
          <a:p>
            <a:r>
              <a:rPr lang="en-US" dirty="0"/>
              <a:t>4 So I will bless You as long as I live; I will lift up my hands in Your name. </a:t>
            </a:r>
          </a:p>
          <a:p>
            <a:r>
              <a:rPr lang="en-US" dirty="0"/>
              <a:t>5 My soul is satisfied as with marrow and fatness, And my mouth offers praises with joyful lips. </a:t>
            </a:r>
          </a:p>
          <a:p>
            <a:endParaRPr lang="en-US" dirty="0"/>
          </a:p>
          <a:p>
            <a:r>
              <a:rPr lang="en-US" dirty="0"/>
              <a:t>John 4:10-14</a:t>
            </a:r>
          </a:p>
          <a:p>
            <a:r>
              <a:rPr lang="en-US" dirty="0"/>
              <a:t>10 Jesus answered and said to her, "If you knew the gift of God, and who it is who says to you, 'Give Me a drink,' you would have asked Him, and He would have given you living water."  11 She said to Him, "Sir, You have nothing to draw with and the well is deep; where then do You get that living water? 12 "You are not greater than our father Jacob, are You, who gave us the well, and drank of it himself and his sons and his cattle?" 13 Jesus answered and said to her, "Everyone who drinks of this water will thirst again;  14 but whoever drinks of the water that I will give him shall never thirst; but the water that I will give him will become in him a well of water springing up to eternal life." </a:t>
            </a:r>
          </a:p>
          <a:p>
            <a:endParaRPr lang="en-US" dirty="0"/>
          </a:p>
          <a:p>
            <a:r>
              <a:rPr lang="en-US" dirty="0"/>
              <a:t>John 7:37-39</a:t>
            </a:r>
          </a:p>
          <a:p>
            <a:r>
              <a:rPr lang="en-US" dirty="0"/>
              <a:t> Now on the last day, the great day of the feast, Jesus stood and cried out, saying, "If anyone is thirsty, let him come to Me and drink.  38 "He who believes in Me, as the Scripture said, 'From his innermost being will flow rivers of living water.'"  39 But this He spoke of the Spirit, whom those who believed in Him were to receive; for the Spirit was not yet given, because Jesus was not yet glorified. </a:t>
            </a:r>
          </a:p>
          <a:p>
            <a:endParaRPr lang="en-US" dirty="0"/>
          </a:p>
          <a:p>
            <a:r>
              <a:rPr lang="en-US" dirty="0"/>
              <a:t>Matt 5:5-6</a:t>
            </a:r>
          </a:p>
          <a:p>
            <a:r>
              <a:rPr lang="en-US" dirty="0"/>
              <a:t>5 "Blessed are the gentle, for they shall inherit the earth. 6 "Blessed are those who hunger and thirst for righteousness, for they shall be satisfied.</a:t>
            </a:r>
          </a:p>
          <a:p>
            <a:endParaRPr lang="en-US" dirty="0"/>
          </a:p>
          <a:p>
            <a:r>
              <a:rPr lang="en-US" dirty="0"/>
              <a:t>Heb 11:24-26</a:t>
            </a:r>
          </a:p>
          <a:p>
            <a:r>
              <a:rPr lang="en-US" dirty="0"/>
              <a:t>By faith Moses, when he had grown up, refused to be called the son of Pharaoh's daughter, 25 choosing rather to endure ill-treatment with the people of God than to enjoy the passing pleasures of sin, 26 considering the reproach of Christ greater riches than the treasures of Egypt; for he was looking to the reward.</a:t>
            </a:r>
          </a:p>
          <a:p>
            <a:endParaRPr lang="en-US" dirty="0"/>
          </a:p>
          <a:p>
            <a:r>
              <a:rPr lang="en-US" dirty="0"/>
              <a:t>John 6:26-27</a:t>
            </a:r>
          </a:p>
          <a:p>
            <a:r>
              <a:rPr lang="en-US" dirty="0"/>
              <a:t> Jesus answered them and said, "Truly, truly, I say to you, you seek Me, not because you saw signs, but because you ate of the loaves and were filled.  27 "Do not work for the food which perishes, but for the food which endures to eternal life, which the Son of Man will give to you, for on Him the Father, God, has set His seal.” (cf., vs. 40, 51, 54, 58, 68)</a:t>
            </a:r>
          </a:p>
          <a:p>
            <a:endParaRPr lang="en-US" dirty="0"/>
          </a:p>
          <a:p>
            <a:r>
              <a:rPr lang="en-US" dirty="0"/>
              <a:t>1 John 2:15-17</a:t>
            </a:r>
          </a:p>
          <a:p>
            <a:r>
              <a:rPr lang="en-US" dirty="0"/>
              <a:t> Do not love the world nor the things in the world. If anyone loves the world, the love of the Father is not in him. 16 For all that is in the world, the lust of the flesh and the lust of the eyes and the boastful pride of life, is not from the Father, but is from the world. 17 The world is passing away, and also its lusts; but the one who does the will of God lives forever. </a:t>
            </a:r>
          </a:p>
          <a:p>
            <a:endParaRPr lang="en-US" dirty="0"/>
          </a:p>
          <a:p>
            <a:endParaRPr lang="en-US" dirty="0"/>
          </a:p>
          <a:p>
            <a:endParaRPr lang="en-US" dirty="0"/>
          </a:p>
          <a:p>
            <a:endParaRPr lang="en-US" dirty="0"/>
          </a:p>
          <a:p>
            <a:endParaRPr lang="en-US" dirty="0"/>
          </a:p>
          <a:p>
            <a:endParaRPr lang="en-US" sz="1300" dirty="0"/>
          </a:p>
          <a:p>
            <a:endParaRPr lang="en-US" sz="1300" dirty="0"/>
          </a:p>
        </p:txBody>
      </p:sp>
      <p:sp>
        <p:nvSpPr>
          <p:cNvPr id="4" name="Slide Number Placeholder 3"/>
          <p:cNvSpPr>
            <a:spLocks noGrp="1"/>
          </p:cNvSpPr>
          <p:nvPr>
            <p:ph type="sldNum" sz="quarter" idx="5"/>
          </p:nvPr>
        </p:nvSpPr>
        <p:spPr/>
        <p:txBody>
          <a:bodyPr/>
          <a:lstStyle/>
          <a:p>
            <a:fld id="{97DC2B52-B2E1-4A7A-B38C-206C6708FC74}" type="slidenum">
              <a:rPr lang="en-US" smtClean="0"/>
              <a:t>4</a:t>
            </a:fld>
            <a:endParaRPr lang="en-US"/>
          </a:p>
        </p:txBody>
      </p:sp>
      <p:sp>
        <p:nvSpPr>
          <p:cNvPr id="5" name="Date Placeholder 4">
            <a:extLst>
              <a:ext uri="{FF2B5EF4-FFF2-40B4-BE49-F238E27FC236}">
                <a16:creationId xmlns:a16="http://schemas.microsoft.com/office/drawing/2014/main" id="{B3FEE94A-78C8-DCE8-E027-74C90DD65C2C}"/>
              </a:ext>
            </a:extLst>
          </p:cNvPr>
          <p:cNvSpPr>
            <a:spLocks noGrp="1"/>
          </p:cNvSpPr>
          <p:nvPr>
            <p:ph type="dt" idx="1"/>
          </p:nvPr>
        </p:nvSpPr>
        <p:spPr/>
        <p:txBody>
          <a:bodyPr/>
          <a:lstStyle/>
          <a:p>
            <a:r>
              <a:rPr lang="en-US"/>
              <a:t>10/8/2022am</a:t>
            </a:r>
          </a:p>
        </p:txBody>
      </p:sp>
      <p:sp>
        <p:nvSpPr>
          <p:cNvPr id="6" name="Footer Placeholder 5">
            <a:extLst>
              <a:ext uri="{FF2B5EF4-FFF2-40B4-BE49-F238E27FC236}">
                <a16:creationId xmlns:a16="http://schemas.microsoft.com/office/drawing/2014/main" id="{C58AA1E3-9FCA-2BF2-3017-A0A56324EC1A}"/>
              </a:ext>
            </a:extLst>
          </p:cNvPr>
          <p:cNvSpPr>
            <a:spLocks noGrp="1"/>
          </p:cNvSpPr>
          <p:nvPr>
            <p:ph type="ftr" sz="quarter" idx="4"/>
          </p:nvPr>
        </p:nvSpPr>
        <p:spPr/>
        <p:txBody>
          <a:bodyPr/>
          <a:lstStyle/>
          <a:p>
            <a:r>
              <a:rPr lang="en-US"/>
              <a:t>He Will Abundantly Pardon</a:t>
            </a:r>
          </a:p>
        </p:txBody>
      </p:sp>
    </p:spTree>
    <p:extLst>
      <p:ext uri="{BB962C8B-B14F-4D97-AF65-F5344CB8AC3E}">
        <p14:creationId xmlns:p14="http://schemas.microsoft.com/office/powerpoint/2010/main" val="1322245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DC2B52-B2E1-4A7A-B38C-206C6708FC74}" type="slidenum">
              <a:rPr lang="en-US" smtClean="0"/>
              <a:t>5</a:t>
            </a:fld>
            <a:endParaRPr lang="en-US"/>
          </a:p>
        </p:txBody>
      </p:sp>
      <p:sp>
        <p:nvSpPr>
          <p:cNvPr id="5" name="Date Placeholder 4">
            <a:extLst>
              <a:ext uri="{FF2B5EF4-FFF2-40B4-BE49-F238E27FC236}">
                <a16:creationId xmlns:a16="http://schemas.microsoft.com/office/drawing/2014/main" id="{9CC01712-8497-3D0F-0D5D-CF08B8759F43}"/>
              </a:ext>
            </a:extLst>
          </p:cNvPr>
          <p:cNvSpPr>
            <a:spLocks noGrp="1"/>
          </p:cNvSpPr>
          <p:nvPr>
            <p:ph type="dt" idx="1"/>
          </p:nvPr>
        </p:nvSpPr>
        <p:spPr/>
        <p:txBody>
          <a:bodyPr/>
          <a:lstStyle/>
          <a:p>
            <a:r>
              <a:rPr lang="en-US"/>
              <a:t>10/8/2022am</a:t>
            </a:r>
          </a:p>
        </p:txBody>
      </p:sp>
      <p:sp>
        <p:nvSpPr>
          <p:cNvPr id="6" name="Footer Placeholder 5">
            <a:extLst>
              <a:ext uri="{FF2B5EF4-FFF2-40B4-BE49-F238E27FC236}">
                <a16:creationId xmlns:a16="http://schemas.microsoft.com/office/drawing/2014/main" id="{40EDDB9E-C37A-5375-C774-2923F940714B}"/>
              </a:ext>
            </a:extLst>
          </p:cNvPr>
          <p:cNvSpPr>
            <a:spLocks noGrp="1"/>
          </p:cNvSpPr>
          <p:nvPr>
            <p:ph type="ftr" sz="quarter" idx="4"/>
          </p:nvPr>
        </p:nvSpPr>
        <p:spPr/>
        <p:txBody>
          <a:bodyPr/>
          <a:lstStyle/>
          <a:p>
            <a:r>
              <a:rPr lang="en-US"/>
              <a:t>He Will Abundantly Pardon</a:t>
            </a:r>
          </a:p>
        </p:txBody>
      </p:sp>
    </p:spTree>
    <p:extLst>
      <p:ext uri="{BB962C8B-B14F-4D97-AF65-F5344CB8AC3E}">
        <p14:creationId xmlns:p14="http://schemas.microsoft.com/office/powerpoint/2010/main" val="465132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954"/>
            <a:r>
              <a:rPr lang="en-US" dirty="0"/>
              <a:t>Psalms 32:6; </a:t>
            </a:r>
            <a:r>
              <a:rPr lang="en-US" b="1" i="1" dirty="0"/>
              <a:t>“pray to God in a time when He may be found”</a:t>
            </a:r>
            <a:r>
              <a:rPr lang="en-US" dirty="0"/>
              <a:t> </a:t>
            </a:r>
          </a:p>
          <a:p>
            <a:endParaRPr lang="en-US" dirty="0"/>
          </a:p>
        </p:txBody>
      </p:sp>
      <p:sp>
        <p:nvSpPr>
          <p:cNvPr id="4" name="Slide Number Placeholder 3"/>
          <p:cNvSpPr>
            <a:spLocks noGrp="1"/>
          </p:cNvSpPr>
          <p:nvPr>
            <p:ph type="sldNum" sz="quarter" idx="5"/>
          </p:nvPr>
        </p:nvSpPr>
        <p:spPr/>
        <p:txBody>
          <a:bodyPr/>
          <a:lstStyle/>
          <a:p>
            <a:fld id="{97DC2B52-B2E1-4A7A-B38C-206C6708FC74}" type="slidenum">
              <a:rPr lang="en-US" smtClean="0"/>
              <a:t>6</a:t>
            </a:fld>
            <a:endParaRPr lang="en-US"/>
          </a:p>
        </p:txBody>
      </p:sp>
      <p:sp>
        <p:nvSpPr>
          <p:cNvPr id="5" name="Date Placeholder 4">
            <a:extLst>
              <a:ext uri="{FF2B5EF4-FFF2-40B4-BE49-F238E27FC236}">
                <a16:creationId xmlns:a16="http://schemas.microsoft.com/office/drawing/2014/main" id="{D942BEDE-CD2C-9D0E-4C60-F74FD41A8716}"/>
              </a:ext>
            </a:extLst>
          </p:cNvPr>
          <p:cNvSpPr>
            <a:spLocks noGrp="1"/>
          </p:cNvSpPr>
          <p:nvPr>
            <p:ph type="dt" idx="1"/>
          </p:nvPr>
        </p:nvSpPr>
        <p:spPr/>
        <p:txBody>
          <a:bodyPr/>
          <a:lstStyle/>
          <a:p>
            <a:r>
              <a:rPr lang="en-US"/>
              <a:t>10/8/2022am</a:t>
            </a:r>
          </a:p>
        </p:txBody>
      </p:sp>
      <p:sp>
        <p:nvSpPr>
          <p:cNvPr id="6" name="Footer Placeholder 5">
            <a:extLst>
              <a:ext uri="{FF2B5EF4-FFF2-40B4-BE49-F238E27FC236}">
                <a16:creationId xmlns:a16="http://schemas.microsoft.com/office/drawing/2014/main" id="{80D0AA4D-87D1-1524-629C-B72DFC3E88D4}"/>
              </a:ext>
            </a:extLst>
          </p:cNvPr>
          <p:cNvSpPr>
            <a:spLocks noGrp="1"/>
          </p:cNvSpPr>
          <p:nvPr>
            <p:ph type="ftr" sz="quarter" idx="4"/>
          </p:nvPr>
        </p:nvSpPr>
        <p:spPr/>
        <p:txBody>
          <a:bodyPr/>
          <a:lstStyle/>
          <a:p>
            <a:r>
              <a:rPr lang="en-US"/>
              <a:t>He Will Abundantly Pardon</a:t>
            </a:r>
          </a:p>
        </p:txBody>
      </p:sp>
    </p:spTree>
    <p:extLst>
      <p:ext uri="{BB962C8B-B14F-4D97-AF65-F5344CB8AC3E}">
        <p14:creationId xmlns:p14="http://schemas.microsoft.com/office/powerpoint/2010/main" val="2918297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10/8/2022am</a:t>
            </a:r>
          </a:p>
        </p:txBody>
      </p:sp>
      <p:sp>
        <p:nvSpPr>
          <p:cNvPr id="5" name="Footer Placeholder 4"/>
          <p:cNvSpPr>
            <a:spLocks noGrp="1"/>
          </p:cNvSpPr>
          <p:nvPr>
            <p:ph type="ftr" sz="quarter" idx="4"/>
          </p:nvPr>
        </p:nvSpPr>
        <p:spPr/>
        <p:txBody>
          <a:bodyPr/>
          <a:lstStyle/>
          <a:p>
            <a:r>
              <a:rPr lang="en-US"/>
              <a:t>He Will Abundantly Pardon</a:t>
            </a:r>
          </a:p>
        </p:txBody>
      </p:sp>
      <p:sp>
        <p:nvSpPr>
          <p:cNvPr id="6" name="Slide Number Placeholder 5"/>
          <p:cNvSpPr>
            <a:spLocks noGrp="1"/>
          </p:cNvSpPr>
          <p:nvPr>
            <p:ph type="sldNum" sz="quarter" idx="5"/>
          </p:nvPr>
        </p:nvSpPr>
        <p:spPr/>
        <p:txBody>
          <a:bodyPr/>
          <a:lstStyle/>
          <a:p>
            <a:fld id="{97DC2B52-B2E1-4A7A-B38C-206C6708FC74}" type="slidenum">
              <a:rPr lang="en-US" smtClean="0"/>
              <a:t>7</a:t>
            </a:fld>
            <a:endParaRPr lang="en-US"/>
          </a:p>
        </p:txBody>
      </p:sp>
    </p:spTree>
    <p:extLst>
      <p:ext uri="{BB962C8B-B14F-4D97-AF65-F5344CB8AC3E}">
        <p14:creationId xmlns:p14="http://schemas.microsoft.com/office/powerpoint/2010/main" val="790126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10/8/2022am</a:t>
            </a:r>
          </a:p>
        </p:txBody>
      </p:sp>
      <p:sp>
        <p:nvSpPr>
          <p:cNvPr id="5" name="Footer Placeholder 4"/>
          <p:cNvSpPr>
            <a:spLocks noGrp="1"/>
          </p:cNvSpPr>
          <p:nvPr>
            <p:ph type="ftr" sz="quarter" idx="4"/>
          </p:nvPr>
        </p:nvSpPr>
        <p:spPr/>
        <p:txBody>
          <a:bodyPr/>
          <a:lstStyle/>
          <a:p>
            <a:r>
              <a:rPr lang="en-US"/>
              <a:t>He Will Abundantly Pardon</a:t>
            </a:r>
          </a:p>
        </p:txBody>
      </p:sp>
      <p:sp>
        <p:nvSpPr>
          <p:cNvPr id="6" name="Slide Number Placeholder 5"/>
          <p:cNvSpPr>
            <a:spLocks noGrp="1"/>
          </p:cNvSpPr>
          <p:nvPr>
            <p:ph type="sldNum" sz="quarter" idx="5"/>
          </p:nvPr>
        </p:nvSpPr>
        <p:spPr/>
        <p:txBody>
          <a:bodyPr/>
          <a:lstStyle/>
          <a:p>
            <a:fld id="{97DC2B52-B2E1-4A7A-B38C-206C6708FC74}" type="slidenum">
              <a:rPr lang="en-US" smtClean="0"/>
              <a:t>8</a:t>
            </a:fld>
            <a:endParaRPr lang="en-US"/>
          </a:p>
        </p:txBody>
      </p:sp>
    </p:spTree>
    <p:extLst>
      <p:ext uri="{BB962C8B-B14F-4D97-AF65-F5344CB8AC3E}">
        <p14:creationId xmlns:p14="http://schemas.microsoft.com/office/powerpoint/2010/main" val="1778999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10/8/2022am</a:t>
            </a:r>
          </a:p>
        </p:txBody>
      </p:sp>
      <p:sp>
        <p:nvSpPr>
          <p:cNvPr id="5" name="Footer Placeholder 4"/>
          <p:cNvSpPr>
            <a:spLocks noGrp="1"/>
          </p:cNvSpPr>
          <p:nvPr>
            <p:ph type="ftr" sz="quarter" idx="4"/>
          </p:nvPr>
        </p:nvSpPr>
        <p:spPr/>
        <p:txBody>
          <a:bodyPr/>
          <a:lstStyle/>
          <a:p>
            <a:r>
              <a:rPr lang="en-US"/>
              <a:t>He Will Abundantly Pardon</a:t>
            </a:r>
          </a:p>
        </p:txBody>
      </p:sp>
      <p:sp>
        <p:nvSpPr>
          <p:cNvPr id="6" name="Slide Number Placeholder 5"/>
          <p:cNvSpPr>
            <a:spLocks noGrp="1"/>
          </p:cNvSpPr>
          <p:nvPr>
            <p:ph type="sldNum" sz="quarter" idx="5"/>
          </p:nvPr>
        </p:nvSpPr>
        <p:spPr/>
        <p:txBody>
          <a:bodyPr/>
          <a:lstStyle/>
          <a:p>
            <a:fld id="{97DC2B52-B2E1-4A7A-B38C-206C6708FC74}" type="slidenum">
              <a:rPr lang="en-US" smtClean="0"/>
              <a:t>9</a:t>
            </a:fld>
            <a:endParaRPr lang="en-US"/>
          </a:p>
        </p:txBody>
      </p:sp>
    </p:spTree>
    <p:extLst>
      <p:ext uri="{BB962C8B-B14F-4D97-AF65-F5344CB8AC3E}">
        <p14:creationId xmlns:p14="http://schemas.microsoft.com/office/powerpoint/2010/main" val="3629945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8418195" y="0"/>
            <a:ext cx="73152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6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baseline="0">
                <a:solidFill>
                  <a:schemeClr val="tx1">
                    <a:lumMod val="6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Rectangle 6"/>
          <p:cNvSpPr/>
          <p:nvPr/>
        </p:nvSpPr>
        <p:spPr>
          <a:xfrm>
            <a:off x="0" y="0"/>
            <a:ext cx="3429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p:cNvSpPr>
            <a:spLocks noGrp="1"/>
          </p:cNvSpPr>
          <p:nvPr>
            <p:ph type="dt" sz="half" idx="10"/>
          </p:nvPr>
        </p:nvSpPr>
        <p:spPr/>
        <p:txBody>
          <a:bodyPr/>
          <a:lstStyle/>
          <a:p>
            <a:fld id="{ACF1A1B0-862D-4909-A7DB-D8ADA062DFCA}" type="datetimeFigureOut">
              <a:rPr lang="en-US" smtClean="0"/>
              <a:t>10/14/2022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4414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156144-9CB7-4E3A-B87E-A382F9BE05EF}" type="datetimeFigureOut">
              <a:rPr lang="en-US" smtClean="0"/>
              <a:t>10/14/2022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48522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43D55F-46AB-4791-9172-4FA8DD3A6A9C}" type="datetimeFigureOut">
              <a:rPr lang="en-US" smtClean="0"/>
              <a:t>10/14/2022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4564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026881-8A08-449C-8D73-E5F201F814C1}" type="datetimeFigureOut">
              <a:rPr lang="en-US" smtClean="0"/>
              <a:t>10/14/2022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95866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600" b="0"/>
            </a:lvl1pPr>
          </a:lstStyle>
          <a:p>
            <a:r>
              <a:rPr lang="en-US"/>
              <a:t>Click to edit Master title style</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6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EB5A5E-0C07-4E93-A112-D37B4D166B30}" type="datetimeFigureOut">
              <a:rPr lang="en-US" smtClean="0"/>
              <a:t>10/14/2022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
        <p:nvSpPr>
          <p:cNvPr id="7" name="Rectangle 6"/>
          <p:cNvSpPr/>
          <p:nvPr/>
        </p:nvSpPr>
        <p:spPr>
          <a:xfrm>
            <a:off x="0" y="0"/>
            <a:ext cx="3429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93258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1F71C5-DC57-4358-A1EA-30C08AF6E3C5}" type="datetimeFigureOut">
              <a:rPr lang="en-US" smtClean="0"/>
              <a:t>10/14/2022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10490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1800" b="0">
                <a:solidFill>
                  <a:schemeClr val="tx1">
                    <a:lumMod val="65000"/>
                  </a:schemeClr>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4599432" y="1717185"/>
            <a:ext cx="3364992" cy="731520"/>
          </a:xfrm>
        </p:spPr>
        <p:txBody>
          <a:bodyPr anchor="b">
            <a:normAutofit/>
          </a:bodyPr>
          <a:lstStyle>
            <a:lvl1pPr marL="0" indent="0">
              <a:spcBef>
                <a:spcPts val="0"/>
              </a:spcBef>
              <a:buFontTx/>
              <a:buNone/>
              <a:defRPr sz="1800">
                <a:solidFill>
                  <a:schemeClr val="tx1">
                    <a:lumMod val="65000"/>
                  </a:schemeClr>
                </a:solidFill>
              </a:defRPr>
            </a:lvl1pPr>
          </a:lstStyle>
          <a:p>
            <a:pPr lvl="0"/>
            <a:r>
              <a:rPr lang="en-US"/>
              <a:t>Click to 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571DBA-DE60-4731-B773-47AAA185C143}" type="datetimeFigureOut">
              <a:rPr lang="en-US" smtClean="0"/>
              <a:t>10/14/2022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34169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smtClean="0"/>
              <a:t>10/14/2022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01955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4A628-C83B-4C66-83F4-1711CE3738FD}" type="datetimeFigureOut">
              <a:rPr lang="en-US" smtClean="0"/>
              <a:t>10/14/2022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45995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8C1D73-9400-43CA-A37F-F9B7D00DE14C}" type="datetimeFigureOut">
              <a:rPr lang="en-US" smtClean="0"/>
              <a:t>10/14/2022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07628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846963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tx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8B7711-B905-4633-B4D7-6F3A49A2E7D9}" type="datetimeFigureOut">
              <a:rPr lang="en-US" smtClean="0"/>
              <a:t>10/14/2022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05001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rgbClr val="969696"/>
                </a:solidFill>
              </a:defRPr>
            </a:lvl1pPr>
          </a:lstStyle>
          <a:p>
            <a:fld id="{89C235CF-BDA2-4E7E-8BBD-350479985E74}" type="datetimeFigureOut">
              <a:rPr lang="en-US" smtClean="0"/>
              <a:pPr/>
              <a:t>10/14/2022</a:t>
            </a:fld>
            <a:endParaRPr lang="en-US" dirty="0"/>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1">
                    <a:lumMod val="65000"/>
                  </a:schemeClr>
                </a:solidFill>
              </a:defRPr>
            </a:lvl1pPr>
          </a:lstStyle>
          <a:p>
            <a:endParaRPr lang="en-US" dirty="0"/>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rgbClr val="777777"/>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86055396"/>
      </p:ext>
    </p:extLst>
  </p:cSld>
  <p:clrMap bg1="dk1" tx1="lt1" bg2="dk2" tx2="lt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hf sldNum="0" hdr="0" ftr="0" dt="0"/>
  <p:txStyles>
    <p:title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He Will Abundantly Pardon</a:t>
            </a:r>
          </a:p>
        </p:txBody>
      </p:sp>
      <p:sp>
        <p:nvSpPr>
          <p:cNvPr id="3" name="Subtitle 2"/>
          <p:cNvSpPr>
            <a:spLocks noGrp="1"/>
          </p:cNvSpPr>
          <p:nvPr>
            <p:ph type="subTitle" idx="1"/>
          </p:nvPr>
        </p:nvSpPr>
        <p:spPr/>
        <p:txBody>
          <a:bodyPr>
            <a:normAutofit/>
          </a:bodyPr>
          <a:lstStyle/>
          <a:p>
            <a:r>
              <a:rPr lang="en-US" sz="3200" b="1" dirty="0"/>
              <a:t>Isaiah 55:1-11</a:t>
            </a:r>
          </a:p>
        </p:txBody>
      </p:sp>
    </p:spTree>
    <p:extLst>
      <p:ext uri="{BB962C8B-B14F-4D97-AF65-F5344CB8AC3E}">
        <p14:creationId xmlns:p14="http://schemas.microsoft.com/office/powerpoint/2010/main" val="799163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4" y="365760"/>
            <a:ext cx="7269480" cy="825731"/>
          </a:xfrm>
        </p:spPr>
        <p:txBody>
          <a:bodyPr>
            <a:normAutofit/>
          </a:bodyPr>
          <a:lstStyle/>
          <a:p>
            <a:r>
              <a:rPr lang="en-US" sz="4400" b="1" dirty="0"/>
              <a:t>We need forgiveness</a:t>
            </a:r>
          </a:p>
        </p:txBody>
      </p:sp>
      <p:sp>
        <p:nvSpPr>
          <p:cNvPr id="3" name="Content Placeholder 2"/>
          <p:cNvSpPr>
            <a:spLocks noGrp="1"/>
          </p:cNvSpPr>
          <p:nvPr>
            <p:ph idx="1"/>
          </p:nvPr>
        </p:nvSpPr>
        <p:spPr>
          <a:xfrm>
            <a:off x="946404" y="1565564"/>
            <a:ext cx="7269480" cy="5292435"/>
          </a:xfrm>
        </p:spPr>
        <p:txBody>
          <a:bodyPr>
            <a:normAutofit/>
          </a:bodyPr>
          <a:lstStyle/>
          <a:p>
            <a:r>
              <a:rPr lang="en-US" sz="2800" b="1" dirty="0"/>
              <a:t>Begins with God as our Creator!</a:t>
            </a:r>
          </a:p>
          <a:p>
            <a:r>
              <a:rPr lang="en-US" sz="2800" b="1" dirty="0"/>
              <a:t>What all men hold in common</a:t>
            </a:r>
            <a:r>
              <a:rPr lang="en-US" sz="2800" dirty="0"/>
              <a:t>. </a:t>
            </a:r>
            <a:br>
              <a:rPr lang="en-US" sz="2800" dirty="0"/>
            </a:br>
            <a:r>
              <a:rPr lang="en-US" sz="2400" dirty="0"/>
              <a:t>(Ecclesiastes 7:20-21; Psalms 143:1-2; </a:t>
            </a:r>
            <a:br>
              <a:rPr lang="en-US" sz="2400" dirty="0"/>
            </a:br>
            <a:r>
              <a:rPr lang="en-US" sz="2400" dirty="0"/>
              <a:t>Romans 3:23; Colossians 1:13-14; 2:13)</a:t>
            </a:r>
          </a:p>
          <a:p>
            <a:r>
              <a:rPr lang="en-US" sz="2800" dirty="0"/>
              <a:t>Will we </a:t>
            </a:r>
            <a:r>
              <a:rPr lang="en-US" sz="2800" b="1" dirty="0"/>
              <a:t>admit &amp; recognize </a:t>
            </a:r>
            <a:r>
              <a:rPr lang="en-US" sz="2800" dirty="0"/>
              <a:t>our need? </a:t>
            </a:r>
            <a:br>
              <a:rPr lang="en-US" sz="2800" dirty="0"/>
            </a:br>
            <a:r>
              <a:rPr lang="en-US" sz="2400" dirty="0"/>
              <a:t>(1 Samuel 12:13; Psalms 51:3; 130:1-4)</a:t>
            </a:r>
          </a:p>
          <a:p>
            <a:r>
              <a:rPr lang="en-US" sz="2800" dirty="0"/>
              <a:t>Are we like the </a:t>
            </a:r>
            <a:r>
              <a:rPr lang="en-US" sz="2800" b="1" dirty="0"/>
              <a:t>Pharisee </a:t>
            </a:r>
            <a:r>
              <a:rPr lang="en-US" sz="2800" dirty="0"/>
              <a:t>or the </a:t>
            </a:r>
            <a:r>
              <a:rPr lang="en-US" sz="2800" b="1" dirty="0"/>
              <a:t>Tax Collector? </a:t>
            </a:r>
            <a:r>
              <a:rPr lang="en-US" sz="2400" dirty="0"/>
              <a:t>(Luke 18:9-14)</a:t>
            </a:r>
          </a:p>
          <a:p>
            <a:r>
              <a:rPr lang="en-US" sz="2800" b="1" dirty="0"/>
              <a:t>Hunger for righteousness </a:t>
            </a:r>
            <a:r>
              <a:rPr lang="en-US" sz="2800" dirty="0"/>
              <a:t>begins with recognizing our need for forgiveness. (Matthew 5:6)</a:t>
            </a:r>
          </a:p>
        </p:txBody>
      </p:sp>
    </p:spTree>
    <p:extLst>
      <p:ext uri="{BB962C8B-B14F-4D97-AF65-F5344CB8AC3E}">
        <p14:creationId xmlns:p14="http://schemas.microsoft.com/office/powerpoint/2010/main" val="1221364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4" y="365760"/>
            <a:ext cx="7269480" cy="979961"/>
          </a:xfrm>
        </p:spPr>
        <p:txBody>
          <a:bodyPr>
            <a:normAutofit fontScale="90000"/>
          </a:bodyPr>
          <a:lstStyle/>
          <a:p>
            <a:r>
              <a:rPr lang="en-US" b="1" i="1" dirty="0"/>
              <a:t>“Compassion &amp; Pardon” </a:t>
            </a:r>
            <a:r>
              <a:rPr lang="en-US" dirty="0"/>
              <a:t>Isaiah 55:7</a:t>
            </a:r>
          </a:p>
        </p:txBody>
      </p:sp>
      <p:sp>
        <p:nvSpPr>
          <p:cNvPr id="3" name="Content Placeholder 2"/>
          <p:cNvSpPr>
            <a:spLocks noGrp="1"/>
          </p:cNvSpPr>
          <p:nvPr>
            <p:ph idx="1"/>
          </p:nvPr>
        </p:nvSpPr>
        <p:spPr>
          <a:xfrm>
            <a:off x="946404" y="1639019"/>
            <a:ext cx="7430680" cy="4853221"/>
          </a:xfrm>
        </p:spPr>
        <p:txBody>
          <a:bodyPr>
            <a:noAutofit/>
          </a:bodyPr>
          <a:lstStyle/>
          <a:p>
            <a:pPr marL="0" indent="0">
              <a:buNone/>
            </a:pPr>
            <a:r>
              <a:rPr lang="en-US" sz="2400" dirty="0"/>
              <a:t>Emphasis on “</a:t>
            </a:r>
            <a:r>
              <a:rPr lang="en-US" sz="2400" b="1" i="1" dirty="0"/>
              <a:t>abundantly</a:t>
            </a:r>
            <a:r>
              <a:rPr lang="en-US" sz="2400" dirty="0"/>
              <a:t>” - forgiveness w/o end.</a:t>
            </a:r>
          </a:p>
          <a:p>
            <a:pPr marL="0" indent="0">
              <a:buNone/>
            </a:pPr>
            <a:r>
              <a:rPr lang="en-US" sz="2400" dirty="0"/>
              <a:t>What is the context? </a:t>
            </a:r>
          </a:p>
          <a:p>
            <a:pPr lvl="1"/>
            <a:r>
              <a:rPr lang="en-US" sz="2600" b="1" dirty="0"/>
              <a:t>Isaiah 53</a:t>
            </a:r>
            <a:r>
              <a:rPr lang="en-US" sz="2600" dirty="0"/>
              <a:t> – promise of a </a:t>
            </a:r>
            <a:r>
              <a:rPr lang="en-US" sz="2600" b="1" dirty="0"/>
              <a:t>Savior</a:t>
            </a:r>
            <a:r>
              <a:rPr lang="en-US" sz="2600" dirty="0"/>
              <a:t> who would lay down His life for man</a:t>
            </a:r>
          </a:p>
          <a:p>
            <a:pPr lvl="1"/>
            <a:r>
              <a:rPr lang="en-US" sz="2600" b="1" dirty="0"/>
              <a:t>Isaiah 54</a:t>
            </a:r>
            <a:r>
              <a:rPr lang="en-US" sz="2600" dirty="0"/>
              <a:t> – the </a:t>
            </a:r>
            <a:r>
              <a:rPr lang="en-US" sz="2600" b="1" dirty="0"/>
              <a:t>reconciliation</a:t>
            </a:r>
            <a:r>
              <a:rPr lang="en-US" sz="2600" dirty="0"/>
              <a:t> of God’s people to Himself.</a:t>
            </a:r>
          </a:p>
          <a:p>
            <a:pPr lvl="1"/>
            <a:r>
              <a:rPr lang="en-US" sz="2600" b="1" dirty="0"/>
              <a:t>Isaiah 55 </a:t>
            </a:r>
            <a:r>
              <a:rPr lang="en-US" sz="2600" dirty="0"/>
              <a:t>– </a:t>
            </a:r>
            <a:r>
              <a:rPr lang="en-US" sz="2600" b="1" dirty="0"/>
              <a:t>how we can obtain the mercy and pardon </a:t>
            </a:r>
            <a:r>
              <a:rPr lang="en-US" sz="2600" dirty="0"/>
              <a:t>for our sins.</a:t>
            </a:r>
          </a:p>
          <a:p>
            <a:r>
              <a:rPr lang="en-US" sz="2400" dirty="0"/>
              <a:t>Abundant </a:t>
            </a:r>
            <a:r>
              <a:rPr lang="en-US" sz="2400" b="1" dirty="0"/>
              <a:t>compassion</a:t>
            </a:r>
            <a:r>
              <a:rPr lang="en-US" sz="2400" dirty="0"/>
              <a:t> and </a:t>
            </a:r>
            <a:r>
              <a:rPr lang="en-US" sz="2400" b="1" dirty="0"/>
              <a:t>forgiveness</a:t>
            </a:r>
            <a:r>
              <a:rPr lang="en-US" sz="2400" dirty="0"/>
              <a:t> is available </a:t>
            </a:r>
            <a:r>
              <a:rPr lang="en-US" sz="2400" b="1" dirty="0"/>
              <a:t>if we meet God’s conditions</a:t>
            </a:r>
            <a:r>
              <a:rPr lang="en-US" sz="2400" dirty="0"/>
              <a:t>. </a:t>
            </a:r>
          </a:p>
        </p:txBody>
      </p:sp>
    </p:spTree>
    <p:extLst>
      <p:ext uri="{BB962C8B-B14F-4D97-AF65-F5344CB8AC3E}">
        <p14:creationId xmlns:p14="http://schemas.microsoft.com/office/powerpoint/2010/main" val="2385780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200" b="1" dirty="0"/>
              <a:t>They realize that the things of this life don’t provide them with what man needs most </a:t>
            </a:r>
            <a:r>
              <a:rPr lang="en-US" sz="2400" b="1" dirty="0"/>
              <a:t>– 55:1-2</a:t>
            </a:r>
            <a:endParaRPr lang="en-US" sz="2400" dirty="0"/>
          </a:p>
        </p:txBody>
      </p:sp>
      <p:sp>
        <p:nvSpPr>
          <p:cNvPr id="3" name="Content Placeholder 2"/>
          <p:cNvSpPr>
            <a:spLocks noGrp="1"/>
          </p:cNvSpPr>
          <p:nvPr>
            <p:ph idx="1"/>
          </p:nvPr>
        </p:nvSpPr>
        <p:spPr>
          <a:xfrm>
            <a:off x="946404" y="1940768"/>
            <a:ext cx="7394032" cy="4351337"/>
          </a:xfrm>
        </p:spPr>
        <p:txBody>
          <a:bodyPr>
            <a:normAutofit/>
          </a:bodyPr>
          <a:lstStyle/>
          <a:p>
            <a:r>
              <a:rPr lang="en-US" sz="3200" b="1" dirty="0"/>
              <a:t>What are we hungering and thirsting for?</a:t>
            </a:r>
            <a:r>
              <a:rPr lang="en-US" sz="2800" b="1" dirty="0"/>
              <a:t> </a:t>
            </a:r>
            <a:r>
              <a:rPr lang="en-US" sz="2400" dirty="0"/>
              <a:t>(Psalms 42:1-2; 63:1; </a:t>
            </a:r>
            <a:br>
              <a:rPr lang="en-US" sz="2400" dirty="0"/>
            </a:br>
            <a:r>
              <a:rPr lang="en-US" sz="2400" dirty="0"/>
              <a:t>John 4:10-14; 7:37-38; Matthew 5:6)</a:t>
            </a:r>
            <a:endParaRPr lang="en-US" sz="2800" dirty="0"/>
          </a:p>
          <a:p>
            <a:r>
              <a:rPr lang="en-US" sz="3200" b="1" dirty="0"/>
              <a:t>But passing pleasures</a:t>
            </a:r>
            <a:r>
              <a:rPr lang="en-US" sz="3200" dirty="0"/>
              <a:t> </a:t>
            </a:r>
            <a:r>
              <a:rPr lang="en-US" sz="2800" dirty="0"/>
              <a:t>– </a:t>
            </a:r>
            <a:br>
              <a:rPr lang="en-US" sz="2800" dirty="0"/>
            </a:br>
            <a:r>
              <a:rPr lang="en-US" sz="2400" dirty="0"/>
              <a:t>(Hebrews 11:24-26; Ecclesiastes 2:1-11)</a:t>
            </a:r>
          </a:p>
          <a:p>
            <a:r>
              <a:rPr lang="en-US" sz="3200" b="1" dirty="0"/>
              <a:t>Seeking that which endures</a:t>
            </a:r>
            <a:r>
              <a:rPr lang="en-US" sz="2400" dirty="0"/>
              <a:t>. </a:t>
            </a:r>
            <a:br>
              <a:rPr lang="en-US" sz="2400" dirty="0"/>
            </a:br>
            <a:r>
              <a:rPr lang="en-US" sz="2400" dirty="0"/>
              <a:t>(John 6:26-27; 2 Corinthians 4:16-18; </a:t>
            </a:r>
            <a:br>
              <a:rPr lang="en-US" sz="2400" dirty="0"/>
            </a:br>
            <a:r>
              <a:rPr lang="en-US" sz="2400" dirty="0"/>
              <a:t>1 John 2:15-17)</a:t>
            </a:r>
            <a:endParaRPr lang="en-US" sz="2800" dirty="0"/>
          </a:p>
        </p:txBody>
      </p:sp>
    </p:spTree>
    <p:extLst>
      <p:ext uri="{BB962C8B-B14F-4D97-AF65-F5344CB8AC3E}">
        <p14:creationId xmlns:p14="http://schemas.microsoft.com/office/powerpoint/2010/main" val="4127479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7260" y="40084"/>
            <a:ext cx="7269480" cy="1325562"/>
          </a:xfrm>
        </p:spPr>
        <p:txBody>
          <a:bodyPr>
            <a:normAutofit/>
          </a:bodyPr>
          <a:lstStyle/>
          <a:p>
            <a:pPr lvl="0"/>
            <a:r>
              <a:rPr lang="en-US" sz="3200" b="1" dirty="0"/>
              <a:t>They are those who </a:t>
            </a:r>
            <a:r>
              <a:rPr lang="en-US" sz="3200" b="1" i="1" dirty="0"/>
              <a:t>“incline their ear”</a:t>
            </a:r>
            <a:r>
              <a:rPr lang="en-US" sz="3200" b="1" dirty="0"/>
              <a:t> and </a:t>
            </a:r>
            <a:r>
              <a:rPr lang="en-US" sz="3200" b="1" i="1" dirty="0"/>
              <a:t>“come to”</a:t>
            </a:r>
            <a:r>
              <a:rPr lang="en-US" sz="3200" b="1" dirty="0"/>
              <a:t> the Lord - </a:t>
            </a:r>
            <a:r>
              <a:rPr lang="en-US" sz="2400" b="1" dirty="0"/>
              <a:t>55:3</a:t>
            </a:r>
            <a:endParaRPr lang="en-US" sz="3200" dirty="0"/>
          </a:p>
        </p:txBody>
      </p:sp>
      <p:sp>
        <p:nvSpPr>
          <p:cNvPr id="3" name="Content Placeholder 2"/>
          <p:cNvSpPr>
            <a:spLocks noGrp="1"/>
          </p:cNvSpPr>
          <p:nvPr>
            <p:ph idx="1"/>
          </p:nvPr>
        </p:nvSpPr>
        <p:spPr>
          <a:xfrm>
            <a:off x="946404" y="1959430"/>
            <a:ext cx="7260336" cy="4858486"/>
          </a:xfrm>
        </p:spPr>
        <p:txBody>
          <a:bodyPr>
            <a:noAutofit/>
          </a:bodyPr>
          <a:lstStyle/>
          <a:p>
            <a:r>
              <a:rPr lang="en-US" sz="3200" b="1" dirty="0"/>
              <a:t>Pay attention give your ear to the Lord. </a:t>
            </a:r>
            <a:r>
              <a:rPr lang="en-US" sz="2400" dirty="0"/>
              <a:t>(Isaiah 51:4-5)</a:t>
            </a:r>
          </a:p>
          <a:p>
            <a:r>
              <a:rPr lang="en-US" sz="3200" b="1" dirty="0"/>
              <a:t>God is trying to get our attention. </a:t>
            </a:r>
            <a:r>
              <a:rPr lang="en-US" sz="2400" dirty="0"/>
              <a:t>(2 Chronicles 33:9-10, </a:t>
            </a:r>
            <a:br>
              <a:rPr lang="en-US" sz="2400" dirty="0"/>
            </a:br>
            <a:r>
              <a:rPr lang="en-US" sz="2400" dirty="0"/>
              <a:t>Nehemiah 9:34, Isaiah 48:17-18)</a:t>
            </a:r>
          </a:p>
          <a:p>
            <a:r>
              <a:rPr lang="en-US" sz="3200" dirty="0"/>
              <a:t>It means to prick up the ears</a:t>
            </a:r>
            <a:r>
              <a:rPr lang="en-US" sz="2800" dirty="0"/>
              <a:t>.</a:t>
            </a:r>
          </a:p>
          <a:p>
            <a:r>
              <a:rPr lang="en-US" sz="2800" dirty="0"/>
              <a:t>Forgiveness is for those who give their full attention to God.</a:t>
            </a:r>
          </a:p>
        </p:txBody>
      </p:sp>
    </p:spTree>
    <p:extLst>
      <p:ext uri="{BB962C8B-B14F-4D97-AF65-F5344CB8AC3E}">
        <p14:creationId xmlns:p14="http://schemas.microsoft.com/office/powerpoint/2010/main" val="2948168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8070" y="48519"/>
            <a:ext cx="7269480" cy="1325562"/>
          </a:xfrm>
        </p:spPr>
        <p:txBody>
          <a:bodyPr>
            <a:normAutofit fontScale="90000"/>
          </a:bodyPr>
          <a:lstStyle/>
          <a:p>
            <a:pPr lvl="0"/>
            <a:r>
              <a:rPr lang="en-US" sz="3600" b="1" dirty="0"/>
              <a:t>They are those who take advantage of every opportunity – </a:t>
            </a:r>
            <a:r>
              <a:rPr lang="en-US" sz="2700" b="1" dirty="0"/>
              <a:t>55:6</a:t>
            </a:r>
            <a:endParaRPr lang="en-US" sz="2700" dirty="0"/>
          </a:p>
        </p:txBody>
      </p:sp>
      <p:sp>
        <p:nvSpPr>
          <p:cNvPr id="3" name="Content Placeholder 2"/>
          <p:cNvSpPr>
            <a:spLocks noGrp="1"/>
          </p:cNvSpPr>
          <p:nvPr>
            <p:ph idx="1"/>
          </p:nvPr>
        </p:nvSpPr>
        <p:spPr>
          <a:xfrm>
            <a:off x="946403" y="1959429"/>
            <a:ext cx="7451147" cy="4532811"/>
          </a:xfrm>
        </p:spPr>
        <p:txBody>
          <a:bodyPr>
            <a:noAutofit/>
          </a:bodyPr>
          <a:lstStyle/>
          <a:p>
            <a:r>
              <a:rPr lang="en-US" sz="3200" dirty="0"/>
              <a:t>There’s urgency involved. </a:t>
            </a:r>
            <a:br>
              <a:rPr lang="en-US" sz="3200" dirty="0"/>
            </a:br>
            <a:r>
              <a:rPr lang="en-US" sz="2400" dirty="0"/>
              <a:t>(Psalms 119:60)</a:t>
            </a:r>
            <a:endParaRPr lang="en-US" sz="2100" dirty="0"/>
          </a:p>
          <a:p>
            <a:r>
              <a:rPr lang="en-US" sz="3200" dirty="0"/>
              <a:t>There may be a time when it’s too late &amp; the “door (is) shut” </a:t>
            </a:r>
            <a:br>
              <a:rPr lang="en-US" sz="3200" dirty="0"/>
            </a:br>
            <a:r>
              <a:rPr lang="en-US" sz="2400" dirty="0"/>
              <a:t>(Matthew 25:10; Psalms 32:6)</a:t>
            </a:r>
            <a:endParaRPr lang="en-US" sz="2100" dirty="0"/>
          </a:p>
          <a:p>
            <a:r>
              <a:rPr lang="en-US" sz="3200" dirty="0"/>
              <a:t>We assume the feast will always be there. </a:t>
            </a:r>
            <a:r>
              <a:rPr lang="en-US" sz="2200" dirty="0"/>
              <a:t>(Amos 8:11-12)</a:t>
            </a:r>
          </a:p>
          <a:p>
            <a:r>
              <a:rPr lang="en-US" sz="3200" dirty="0"/>
              <a:t>Is this a “</a:t>
            </a:r>
            <a:r>
              <a:rPr lang="en-US" sz="3200" i="1" dirty="0"/>
              <a:t>day of small things</a:t>
            </a:r>
            <a:r>
              <a:rPr lang="en-US" sz="3200" dirty="0"/>
              <a:t>”? </a:t>
            </a:r>
            <a:r>
              <a:rPr lang="en-US" sz="2100" dirty="0"/>
              <a:t>Zechariah 4:10</a:t>
            </a:r>
          </a:p>
        </p:txBody>
      </p:sp>
    </p:spTree>
    <p:extLst>
      <p:ext uri="{BB962C8B-B14F-4D97-AF65-F5344CB8AC3E}">
        <p14:creationId xmlns:p14="http://schemas.microsoft.com/office/powerpoint/2010/main" val="116879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They are those who are willing to repent and change – </a:t>
            </a:r>
            <a:r>
              <a:rPr lang="en-US" sz="2700" b="1" dirty="0"/>
              <a:t>55:7</a:t>
            </a:r>
            <a:endParaRPr lang="en-US" sz="2700" dirty="0"/>
          </a:p>
        </p:txBody>
      </p:sp>
      <p:sp>
        <p:nvSpPr>
          <p:cNvPr id="3" name="Content Placeholder 2"/>
          <p:cNvSpPr>
            <a:spLocks noGrp="1"/>
          </p:cNvSpPr>
          <p:nvPr>
            <p:ph idx="1"/>
          </p:nvPr>
        </p:nvSpPr>
        <p:spPr>
          <a:xfrm>
            <a:off x="946404" y="1903446"/>
            <a:ext cx="7077923" cy="4588794"/>
          </a:xfrm>
        </p:spPr>
        <p:txBody>
          <a:bodyPr>
            <a:noAutofit/>
          </a:bodyPr>
          <a:lstStyle/>
          <a:p>
            <a:r>
              <a:rPr lang="en-US" sz="3200" b="1" dirty="0"/>
              <a:t>Change from the inside out</a:t>
            </a:r>
            <a:r>
              <a:rPr lang="en-US" sz="3200" dirty="0"/>
              <a:t>… </a:t>
            </a:r>
            <a:br>
              <a:rPr lang="en-US" sz="3200" dirty="0"/>
            </a:br>
            <a:r>
              <a:rPr lang="en-US" sz="2400" dirty="0"/>
              <a:t>(Joel 2:13)</a:t>
            </a:r>
          </a:p>
          <a:p>
            <a:r>
              <a:rPr lang="en-US" sz="3200" b="1" dirty="0"/>
              <a:t>Bear Fruit</a:t>
            </a:r>
            <a:r>
              <a:rPr lang="en-US" sz="3200" dirty="0"/>
              <a:t>… </a:t>
            </a:r>
            <a:r>
              <a:rPr lang="en-US" sz="2400" dirty="0"/>
              <a:t>(Matthew 3:8; Acts 26:20; John 15:1-8)</a:t>
            </a:r>
          </a:p>
          <a:p>
            <a:r>
              <a:rPr lang="en-US" sz="3200" b="1" dirty="0"/>
              <a:t>Continue in sin</a:t>
            </a:r>
            <a:r>
              <a:rPr lang="en-US" sz="3200" dirty="0"/>
              <a:t>? </a:t>
            </a:r>
            <a:r>
              <a:rPr lang="en-US" sz="2400" dirty="0"/>
              <a:t>(Romans 6:1; </a:t>
            </a:r>
            <a:br>
              <a:rPr lang="en-US" sz="2400" dirty="0"/>
            </a:br>
            <a:r>
              <a:rPr lang="en-US" sz="2400" dirty="0"/>
              <a:t>1 Corinthians 6:9-11)</a:t>
            </a:r>
          </a:p>
          <a:p>
            <a:r>
              <a:rPr lang="en-US" sz="3200" b="1" dirty="0"/>
              <a:t>Put them all aside</a:t>
            </a:r>
            <a:r>
              <a:rPr lang="en-US" sz="3200" dirty="0"/>
              <a:t>… </a:t>
            </a:r>
            <a:r>
              <a:rPr lang="en-US" sz="2400" dirty="0"/>
              <a:t>(Colossians 3:8; Ephesians 4:22)</a:t>
            </a:r>
          </a:p>
        </p:txBody>
      </p:sp>
    </p:spTree>
    <p:extLst>
      <p:ext uri="{BB962C8B-B14F-4D97-AF65-F5344CB8AC3E}">
        <p14:creationId xmlns:p14="http://schemas.microsoft.com/office/powerpoint/2010/main" val="1364809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They are those who will humble themselves before God’s will </a:t>
            </a:r>
            <a:r>
              <a:rPr lang="en-US" sz="2700" b="1" dirty="0"/>
              <a:t>– 55:8-9</a:t>
            </a:r>
            <a:endParaRPr lang="en-US" sz="2700" dirty="0"/>
          </a:p>
        </p:txBody>
      </p:sp>
      <p:sp>
        <p:nvSpPr>
          <p:cNvPr id="3" name="Content Placeholder 2"/>
          <p:cNvSpPr>
            <a:spLocks noGrp="1"/>
          </p:cNvSpPr>
          <p:nvPr>
            <p:ph idx="1"/>
          </p:nvPr>
        </p:nvSpPr>
        <p:spPr>
          <a:xfrm>
            <a:off x="946404" y="2228850"/>
            <a:ext cx="7269480" cy="4263390"/>
          </a:xfrm>
        </p:spPr>
        <p:txBody>
          <a:bodyPr>
            <a:noAutofit/>
          </a:bodyPr>
          <a:lstStyle/>
          <a:p>
            <a:r>
              <a:rPr lang="en-US" sz="3200" b="1" dirty="0"/>
              <a:t>Think we’re pretty smart?</a:t>
            </a:r>
            <a:r>
              <a:rPr lang="en-US" sz="2100" dirty="0"/>
              <a:t> </a:t>
            </a:r>
            <a:br>
              <a:rPr lang="en-US" sz="2100" dirty="0"/>
            </a:br>
            <a:r>
              <a:rPr lang="en-US" sz="2400" dirty="0"/>
              <a:t>(Psalms 50:17-21)</a:t>
            </a:r>
          </a:p>
          <a:p>
            <a:r>
              <a:rPr lang="en-US" sz="3200" b="1" i="1" dirty="0"/>
              <a:t>“Thy will be done”</a:t>
            </a:r>
            <a:r>
              <a:rPr lang="en-US" sz="2100" dirty="0"/>
              <a:t> – </a:t>
            </a:r>
            <a:br>
              <a:rPr lang="en-US" sz="2100" dirty="0"/>
            </a:br>
            <a:r>
              <a:rPr lang="en-US" sz="2400" dirty="0"/>
              <a:t>(Matthew 26:42; John 6:38)</a:t>
            </a:r>
          </a:p>
          <a:p>
            <a:r>
              <a:rPr lang="en-US" sz="3200" b="1" dirty="0"/>
              <a:t>It’s not in us… </a:t>
            </a:r>
            <a:r>
              <a:rPr lang="en-US" sz="2400" dirty="0"/>
              <a:t>(Jeremiah 10:23)</a:t>
            </a:r>
          </a:p>
          <a:p>
            <a:r>
              <a:rPr lang="en-US" sz="3200" b="1" dirty="0"/>
              <a:t>Potter and the clay </a:t>
            </a:r>
            <a:r>
              <a:rPr lang="en-US" sz="2100" dirty="0"/>
              <a:t>– </a:t>
            </a:r>
            <a:r>
              <a:rPr lang="en-US" sz="2400" dirty="0"/>
              <a:t>(Isaiah 29:16; 45:9; Job 40:1-5)</a:t>
            </a:r>
            <a:endParaRPr lang="en-US" sz="2100" dirty="0"/>
          </a:p>
        </p:txBody>
      </p:sp>
    </p:spTree>
    <p:extLst>
      <p:ext uri="{BB962C8B-B14F-4D97-AF65-F5344CB8AC3E}">
        <p14:creationId xmlns:p14="http://schemas.microsoft.com/office/powerpoint/2010/main" val="340549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They are those who respond in faith and obedience to God’s word – </a:t>
            </a:r>
            <a:r>
              <a:rPr lang="en-US" sz="2700" b="1" dirty="0"/>
              <a:t>55:10-11</a:t>
            </a:r>
            <a:endParaRPr lang="en-US" sz="2700" dirty="0"/>
          </a:p>
        </p:txBody>
      </p:sp>
      <p:sp>
        <p:nvSpPr>
          <p:cNvPr id="3" name="Content Placeholder 2"/>
          <p:cNvSpPr>
            <a:spLocks noGrp="1"/>
          </p:cNvSpPr>
          <p:nvPr>
            <p:ph idx="1"/>
          </p:nvPr>
        </p:nvSpPr>
        <p:spPr>
          <a:xfrm>
            <a:off x="946404" y="2228850"/>
            <a:ext cx="7469808" cy="4022660"/>
          </a:xfrm>
        </p:spPr>
        <p:txBody>
          <a:bodyPr>
            <a:noAutofit/>
          </a:bodyPr>
          <a:lstStyle/>
          <a:p>
            <a:r>
              <a:rPr lang="en-US" sz="3200" dirty="0"/>
              <a:t>God has promised His word will succeed in the matter for which He sent it.</a:t>
            </a:r>
          </a:p>
          <a:p>
            <a:r>
              <a:rPr lang="en-US" sz="3200" b="1" dirty="0"/>
              <a:t>Power is in the gospel </a:t>
            </a:r>
            <a:r>
              <a:rPr lang="en-US" sz="2100" dirty="0"/>
              <a:t>– </a:t>
            </a:r>
            <a:r>
              <a:rPr lang="en-US" sz="2400" dirty="0"/>
              <a:t>(Romans 1:16)</a:t>
            </a:r>
          </a:p>
          <a:p>
            <a:r>
              <a:rPr lang="en-US" sz="3200" b="1" dirty="0"/>
              <a:t>Do we believe?</a:t>
            </a:r>
            <a:r>
              <a:rPr lang="en-US" sz="2100" dirty="0"/>
              <a:t> </a:t>
            </a:r>
            <a:r>
              <a:rPr lang="en-US" sz="2400" dirty="0"/>
              <a:t>(2 Timothy 3:16-17;</a:t>
            </a:r>
            <a:br>
              <a:rPr lang="en-US" sz="2400" dirty="0"/>
            </a:br>
            <a:r>
              <a:rPr lang="en-US" sz="2400" dirty="0"/>
              <a:t>1 Peter 1:22-25; Deuteronomy 29:29)</a:t>
            </a:r>
          </a:p>
        </p:txBody>
      </p:sp>
    </p:spTree>
    <p:extLst>
      <p:ext uri="{BB962C8B-B14F-4D97-AF65-F5344CB8AC3E}">
        <p14:creationId xmlns:p14="http://schemas.microsoft.com/office/powerpoint/2010/main" val="3386836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View">
  <a:themeElements>
    <a:clrScheme name="View">
      <a:dk1>
        <a:sysClr val="windowText" lastClr="000000"/>
      </a:dk1>
      <a:lt1>
        <a:sysClr val="window" lastClr="FFFFFF"/>
      </a:lt1>
      <a:dk2>
        <a:srgbClr val="564B3C"/>
      </a:dk2>
      <a:lt2>
        <a:srgbClr val="ECEDD1"/>
      </a:lt2>
      <a:accent1>
        <a:srgbClr val="93A299"/>
      </a:accent1>
      <a:accent2>
        <a:srgbClr val="CB4B30"/>
      </a:accent2>
      <a:accent3>
        <a:srgbClr val="B5AE53"/>
      </a:accent3>
      <a:accent4>
        <a:srgbClr val="6F6A7A"/>
      </a:accent4>
      <a:accent5>
        <a:srgbClr val="E8B54D"/>
      </a:accent5>
      <a:accent6>
        <a:srgbClr val="8A7952"/>
      </a:accent6>
      <a:hlink>
        <a:srgbClr val="9F9F0B"/>
      </a:hlink>
      <a:folHlink>
        <a:srgbClr val="B2B2B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3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866257B-E5CE-4C43-9210-F2DE76BE10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9693</TotalTime>
  <Words>1645</Words>
  <Application>Microsoft Office PowerPoint</Application>
  <PresentationFormat>On-screen Show (4:3)</PresentationFormat>
  <Paragraphs>113</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Century Schoolbook</vt:lpstr>
      <vt:lpstr>Wingdings 2</vt:lpstr>
      <vt:lpstr>View</vt:lpstr>
      <vt:lpstr>He Will Abundantly Pardon</vt:lpstr>
      <vt:lpstr>We need forgiveness</vt:lpstr>
      <vt:lpstr>“Compassion &amp; Pardon” Isaiah 55:7</vt:lpstr>
      <vt:lpstr>They realize that the things of this life don’t provide them with what man needs most – 55:1-2</vt:lpstr>
      <vt:lpstr>They are those who “incline their ear” and “come to” the Lord - 55:3</vt:lpstr>
      <vt:lpstr>They are those who take advantage of every opportunity – 55:6</vt:lpstr>
      <vt:lpstr>They are those who are willing to repent and change – 55:7</vt:lpstr>
      <vt:lpstr>They are those who will humble themselves before God’s will – 55:8-9</vt:lpstr>
      <vt:lpstr>They are those who respond in faith and obedience to God’s word – 55:10-11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Will Abundantly Pardon</dc:title>
  <dc:creator>Chris Simmons</dc:creator>
  <cp:lastModifiedBy>Chris Simmons</cp:lastModifiedBy>
  <cp:revision>18</cp:revision>
  <cp:lastPrinted>2022-10-09T12:55:29Z</cp:lastPrinted>
  <dcterms:created xsi:type="dcterms:W3CDTF">2015-03-08T21:05:36Z</dcterms:created>
  <dcterms:modified xsi:type="dcterms:W3CDTF">2022-10-14T18:57:06Z</dcterms:modified>
</cp:coreProperties>
</file>