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18"/>
  </p:notesMasterIdLst>
  <p:sldIdLst>
    <p:sldId id="256" r:id="rId2"/>
    <p:sldId id="352" r:id="rId3"/>
    <p:sldId id="295" r:id="rId4"/>
    <p:sldId id="299" r:id="rId5"/>
    <p:sldId id="300" r:id="rId6"/>
    <p:sldId id="302" r:id="rId7"/>
    <p:sldId id="303" r:id="rId8"/>
    <p:sldId id="322" r:id="rId9"/>
    <p:sldId id="304" r:id="rId10"/>
    <p:sldId id="307" r:id="rId11"/>
    <p:sldId id="309" r:id="rId12"/>
    <p:sldId id="312" r:id="rId13"/>
    <p:sldId id="313" r:id="rId14"/>
    <p:sldId id="336" r:id="rId15"/>
    <p:sldId id="353" r:id="rId16"/>
    <p:sldId id="354" r:id="rId17"/>
  </p:sldIdLst>
  <p:sldSz cx="9144000" cy="5143500" type="screen16x9"/>
  <p:notesSz cx="7102475" cy="9388475"/>
  <p:embeddedFontLst>
    <p:embeddedFont>
      <p:font typeface="Calibri" panose="020F0502020204030204" pitchFamily="34" charset="0"/>
      <p:regular r:id="rId19"/>
      <p:bold r:id="rId20"/>
      <p:italic r:id="rId21"/>
      <p:boldItalic r:id="rId22"/>
    </p:embeddedFont>
    <p:embeddedFont>
      <p:font typeface="DM Serif Display" pitchFamily="2" charset="0"/>
      <p:regular r:id="rId23"/>
      <p:italic r:id="rId24"/>
    </p:embeddedFont>
    <p:embeddedFont>
      <p:font typeface="Montserrat" panose="020B0604020202020204"/>
      <p:regular r:id="rId25"/>
      <p:bold r:id="rId26"/>
      <p:italic r:id="rId27"/>
      <p:boldItalic r:id="rId28"/>
    </p:embeddedFont>
    <p:embeddedFont>
      <p:font typeface="Montserrat Light" panose="000004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CF634-BF82-445E-975C-3A6A0FACAB5D}">
  <a:tblStyle styleId="{2A5CF634-BF82-445E-975C-3A6A0FACAB5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EFE7647-697C-4ABB-AA9B-82A436A19AF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109" autoAdjust="0"/>
  </p:normalViewPr>
  <p:slideViewPr>
    <p:cSldViewPr snapToGrid="0">
      <p:cViewPr varScale="1">
        <p:scale>
          <a:sx n="79" d="100"/>
          <a:sy n="79" d="100"/>
        </p:scale>
        <p:origin x="1086" y="72"/>
      </p:cViewPr>
      <p:guideLst/>
    </p:cSldViewPr>
  </p:slideViewPr>
  <p:outlineViewPr>
    <p:cViewPr>
      <p:scale>
        <a:sx n="33" d="100"/>
        <a:sy n="33" d="100"/>
      </p:scale>
      <p:origin x="0" y="-65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193" tIns="94193" rIns="94193" bIns="9419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lvl="0" indent="0" algn="l" rtl="0">
              <a:spcBef>
                <a:spcPts val="600"/>
              </a:spcBef>
              <a:spcAft>
                <a:spcPts val="0"/>
              </a:spcAft>
              <a:buNone/>
            </a:pPr>
            <a:r>
              <a:rPr lang="en-US" sz="1400" dirty="0"/>
              <a:t>How do we see those in the world around us?</a:t>
            </a:r>
          </a:p>
          <a:p>
            <a:pPr lvl="0" indent="-457200" algn="l" rtl="0">
              <a:spcBef>
                <a:spcPts val="600"/>
              </a:spcBef>
              <a:spcAft>
                <a:spcPts val="0"/>
              </a:spcAft>
              <a:buFont typeface="Arial" panose="020B0604020202020204" pitchFamily="34" charset="0"/>
              <a:buChar char="•"/>
            </a:pPr>
            <a:r>
              <a:rPr lang="en-US" sz="1400" b="1" i="1" dirty="0">
                <a:solidFill>
                  <a:srgbClr val="FFC000"/>
                </a:solidFill>
              </a:rPr>
              <a:t>“Lost”?</a:t>
            </a:r>
            <a:r>
              <a:rPr lang="en-US" sz="1400" dirty="0">
                <a:solidFill>
                  <a:srgbClr val="FFC000"/>
                </a:solidFill>
              </a:rPr>
              <a:t> </a:t>
            </a:r>
            <a:r>
              <a:rPr lang="en-US" sz="1400" dirty="0"/>
              <a:t>- (Luke 15; 19:10; Ezekiel 34:4)</a:t>
            </a:r>
          </a:p>
          <a:p>
            <a:pPr lvl="1" indent="-457200">
              <a:spcBef>
                <a:spcPts val="600"/>
              </a:spcBef>
              <a:buFont typeface="Arial" panose="020B0604020202020204" pitchFamily="34" charset="0"/>
              <a:buChar char="•"/>
            </a:pPr>
            <a:r>
              <a:rPr lang="en-US" sz="1400" dirty="0"/>
              <a:t>How so? Do we have compassion? (Matthew 9:36)</a:t>
            </a:r>
          </a:p>
          <a:p>
            <a:pPr indent="-457200">
              <a:buFont typeface="Arial" panose="020B0604020202020204" pitchFamily="34" charset="0"/>
              <a:buChar char="•"/>
            </a:pPr>
            <a:r>
              <a:rPr lang="en-US" sz="1400" b="1" i="1" dirty="0">
                <a:solidFill>
                  <a:schemeClr val="accent6"/>
                </a:solidFill>
              </a:rPr>
              <a:t>“Dying”?</a:t>
            </a:r>
            <a:r>
              <a:rPr lang="en-US" sz="1400" dirty="0"/>
              <a:t> - (Romans 5:12; 6:23; Isaiah 59:1-2)</a:t>
            </a:r>
          </a:p>
          <a:p>
            <a:pPr lvl="1" indent="-457200">
              <a:buFont typeface="Arial" panose="020B0604020202020204" pitchFamily="34" charset="0"/>
              <a:buChar char="•"/>
            </a:pPr>
            <a:r>
              <a:rPr lang="en-US" sz="1400" dirty="0"/>
              <a:t>How long? (2 Thessalonians 1:9) How urgent? </a:t>
            </a:r>
          </a:p>
          <a:p>
            <a:pPr indent="-457200">
              <a:buFont typeface="Arial" panose="020B0604020202020204" pitchFamily="34" charset="0"/>
              <a:buChar char="•"/>
            </a:pPr>
            <a:r>
              <a:rPr lang="en-US" sz="1400" dirty="0"/>
              <a:t>Consequences of remaining so? </a:t>
            </a:r>
          </a:p>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algn="l"/>
            <a:r>
              <a:rPr lang="en-US" dirty="0"/>
              <a:t>“Openness” - not “confidence” (though he did) but “outspokenness… frankness, bluntness, publicly…” “unreservedness in speech… conspicuously…” (How “conspicuous are we in proclaiming the word?”</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400" dirty="0">
                <a:effectLst/>
                <a:latin typeface="Montserrat" panose="020B0604020202020204" pitchFamily="2" charset="0"/>
                <a:ea typeface="Calibri" panose="020F0502020204030204" pitchFamily="34" charset="0"/>
                <a:cs typeface="Montserrat" panose="020B0604020202020204" pitchFamily="2" charset="0"/>
              </a:rPr>
              <a:t>Are there challenging </a:t>
            </a:r>
            <a:r>
              <a:rPr lang="en-US" sz="1400" dirty="0">
                <a:latin typeface="Montserrat" panose="020B0604020202020204" pitchFamily="2" charset="0"/>
                <a:ea typeface="Calibri" panose="020F0502020204030204" pitchFamily="34" charset="0"/>
                <a:cs typeface="Montserrat" panose="020B0604020202020204" pitchFamily="2" charset="0"/>
              </a:rPr>
              <a:t>passages in scripture that are more difficult to understand? (2 Peter 3:14-18)</a:t>
            </a:r>
          </a:p>
          <a:p>
            <a:pPr algn="l"/>
            <a:r>
              <a:rPr lang="en-US" sz="1400" dirty="0">
                <a:latin typeface="TimesNewRomanPSMT"/>
              </a:rPr>
              <a:t>If God wasn’t able to clearly reveal Himself to us…? </a:t>
            </a:r>
            <a:r>
              <a:rPr lang="en-US" sz="1400" b="1" dirty="0">
                <a:latin typeface="TimesNewRomanPSMT"/>
              </a:rPr>
              <a:t>How could we have faith in God </a:t>
            </a:r>
            <a:r>
              <a:rPr lang="en-US" sz="1400" dirty="0">
                <a:latin typeface="TimesNewRomanPSMT"/>
              </a:rPr>
              <a:t>if He was unable to ensure His will was revealed thoroughly and accurately to us?</a:t>
            </a:r>
          </a:p>
          <a:p>
            <a:pPr algn="l"/>
            <a:r>
              <a:rPr lang="en-US" dirty="0"/>
              <a:t>What about “gray” areas? Is Romans 14 “gray”? Does Hebrews 5:11 describe “gray areas”?</a:t>
            </a:r>
          </a:p>
          <a:p>
            <a:pPr algn="l"/>
            <a:r>
              <a:rPr lang="en-US" dirty="0"/>
              <a:t>Pilate was looking for the gray area in John 18:38.</a:t>
            </a:r>
          </a:p>
          <a:p>
            <a:pPr algn="l"/>
            <a:r>
              <a:rPr lang="en-US" dirty="0"/>
              <a:t>What does Matthew 7:13-14 have to say about “gray areas”?</a:t>
            </a:r>
          </a:p>
          <a:p>
            <a:pPr algn="l"/>
            <a:endParaRPr lang="en-US" dirty="0"/>
          </a:p>
          <a:p>
            <a:pPr algn="l"/>
            <a:r>
              <a:rPr lang="en-US" dirty="0"/>
              <a:t>Contending for the faith (Jude 3) and curses on anyone who preaches anything “contrary” indicates that God intended to reveal Himself clearly!</a:t>
            </a:r>
          </a:p>
          <a:p>
            <a:pPr algn="l"/>
            <a:endParaRPr lang="en-US" dirty="0"/>
          </a:p>
          <a:p>
            <a:pPr algn="l"/>
            <a:r>
              <a:rPr lang="en-US" dirty="0"/>
              <a:t>“I may” also means that “I may not” - Paul was aware of the temptation.</a:t>
            </a:r>
          </a:p>
          <a:p>
            <a:pPr marL="0" marR="0" indent="0">
              <a:lnSpc>
                <a:spcPct val="107000"/>
              </a:lnSpc>
              <a:spcBef>
                <a:spcPts val="0"/>
              </a:spcBef>
              <a:spcAft>
                <a:spcPts val="800"/>
              </a:spcAft>
              <a:buNone/>
            </a:pPr>
            <a:r>
              <a:rPr lang="en-US" sz="1100" dirty="0">
                <a:effectLst/>
                <a:latin typeface="Montserrat" panose="020B0604020202020204" pitchFamily="2" charset="0"/>
                <a:ea typeface="Calibri" panose="020F0502020204030204" pitchFamily="34" charset="0"/>
                <a:cs typeface="Montserrat" panose="020B0604020202020204" pitchFamily="2" charset="0"/>
              </a:rPr>
              <a:t>All th</a:t>
            </a:r>
            <a:r>
              <a:rPr lang="en-US" sz="1100" dirty="0">
                <a:latin typeface="Montserrat" panose="020B0604020202020204" pitchFamily="2" charset="0"/>
                <a:ea typeface="Calibri" panose="020F0502020204030204" pitchFamily="34" charset="0"/>
                <a:cs typeface="Montserrat" panose="020B0604020202020204" pitchFamily="2" charset="0"/>
              </a:rPr>
              <a:t>e more reason to:</a:t>
            </a:r>
          </a:p>
          <a:p>
            <a:pPr marR="0" indent="-457200">
              <a:lnSpc>
                <a:spcPct val="107000"/>
              </a:lnSpc>
              <a:spcBef>
                <a:spcPts val="0"/>
              </a:spcBef>
              <a:spcAft>
                <a:spcPts val="800"/>
              </a:spcAft>
              <a:buFont typeface="Arial" panose="020B0604020202020204" pitchFamily="34" charset="0"/>
              <a:buChar char="•"/>
            </a:pPr>
            <a:r>
              <a:rPr lang="en-US" sz="1100" b="1" i="1" dirty="0">
                <a:latin typeface="Montserrat" panose="020B0604020202020204" pitchFamily="2" charset="0"/>
                <a:ea typeface="Calibri" panose="020F0502020204030204" pitchFamily="34" charset="0"/>
                <a:cs typeface="Montserrat" panose="020B0604020202020204" pitchFamily="2" charset="0"/>
              </a:rPr>
              <a:t>“Be diligent”</a:t>
            </a:r>
            <a:r>
              <a:rPr lang="en-US" sz="1100" dirty="0">
                <a:latin typeface="Montserrat" panose="020B0604020202020204" pitchFamily="2" charset="0"/>
                <a:ea typeface="Calibri" panose="020F0502020204030204" pitchFamily="34" charset="0"/>
                <a:cs typeface="Montserrat" panose="020B0604020202020204" pitchFamily="2" charset="0"/>
              </a:rPr>
              <a:t> to study God’s word. (2 Timothy 2:15)</a:t>
            </a:r>
          </a:p>
          <a:p>
            <a:pPr marR="0" indent="-457200">
              <a:lnSpc>
                <a:spcPct val="107000"/>
              </a:lnSpc>
              <a:spcBef>
                <a:spcPts val="0"/>
              </a:spcBef>
              <a:spcAft>
                <a:spcPts val="800"/>
              </a:spcAft>
              <a:buFont typeface="Arial" panose="020B0604020202020204" pitchFamily="34" charset="0"/>
              <a:buChar char="•"/>
            </a:pPr>
            <a:r>
              <a:rPr lang="en-US" sz="1100" b="1" dirty="0">
                <a:effectLst/>
                <a:latin typeface="Montserrat" panose="020B0604020202020204" pitchFamily="2" charset="0"/>
                <a:ea typeface="Calibri" panose="020F0502020204030204" pitchFamily="34" charset="0"/>
                <a:cs typeface="Montserrat" panose="020B0604020202020204" pitchFamily="2" charset="0"/>
              </a:rPr>
              <a:t>Continue to grow</a:t>
            </a:r>
            <a:r>
              <a:rPr lang="en-US" sz="1100" dirty="0">
                <a:effectLst/>
                <a:latin typeface="Montserrat" panose="020B0604020202020204" pitchFamily="2" charset="0"/>
                <a:ea typeface="Calibri" panose="020F0502020204030204" pitchFamily="34" charset="0"/>
                <a:cs typeface="Montserrat" panose="020B0604020202020204" pitchFamily="2" charset="0"/>
              </a:rPr>
              <a:t> (2 Peter 3:18; Ephesians 4:13) and b</a:t>
            </a:r>
            <a:r>
              <a:rPr lang="en-US" sz="1100" b="1" dirty="0">
                <a:latin typeface="Montserrat" panose="020B0604020202020204" pitchFamily="2" charset="0"/>
                <a:ea typeface="Calibri" panose="020F0502020204030204" pitchFamily="34" charset="0"/>
                <a:cs typeface="Montserrat" panose="020B0604020202020204" pitchFamily="2" charset="0"/>
              </a:rPr>
              <a:t>uild our faith</a:t>
            </a:r>
            <a:r>
              <a:rPr lang="en-US" sz="1100" dirty="0">
                <a:latin typeface="Montserrat" panose="020B0604020202020204" pitchFamily="2" charset="0"/>
                <a:ea typeface="Calibri" panose="020F0502020204030204" pitchFamily="34" charset="0"/>
                <a:cs typeface="Montserrat" panose="020B0604020202020204" pitchFamily="2" charset="0"/>
              </a:rPr>
              <a:t>. </a:t>
            </a:r>
            <a:endParaRPr lang="en-US" sz="1100" dirty="0">
              <a:effectLst/>
              <a:latin typeface="Montserrat" panose="020B0604020202020204" pitchFamily="2" charset="0"/>
              <a:ea typeface="Calibri" panose="020F0502020204030204" pitchFamily="34" charset="0"/>
              <a:cs typeface="Montserrat" panose="020B0604020202020204" pitchFamily="2" charset="0"/>
            </a:endParaRPr>
          </a:p>
          <a:p>
            <a:pPr marR="0" indent="-457200">
              <a:lnSpc>
                <a:spcPct val="107000"/>
              </a:lnSpc>
              <a:spcBef>
                <a:spcPts val="0"/>
              </a:spcBef>
              <a:spcAft>
                <a:spcPts val="800"/>
              </a:spcAft>
              <a:buFont typeface="Arial" panose="020B0604020202020204" pitchFamily="34" charset="0"/>
              <a:buChar char="•"/>
            </a:pPr>
            <a:r>
              <a:rPr lang="en-US" sz="1100" dirty="0">
                <a:latin typeface="Montserrat" panose="020B0604020202020204" pitchFamily="2" charset="0"/>
                <a:ea typeface="Calibri" panose="020F0502020204030204" pitchFamily="34" charset="0"/>
                <a:cs typeface="Montserrat" panose="020B0604020202020204" pitchFamily="2" charset="0"/>
              </a:rPr>
              <a:t>Keep a </a:t>
            </a:r>
            <a:r>
              <a:rPr lang="en-US" sz="1100" b="1" dirty="0">
                <a:latin typeface="Montserrat" panose="020B0604020202020204" pitchFamily="2" charset="0"/>
                <a:ea typeface="Calibri" panose="020F0502020204030204" pitchFamily="34" charset="0"/>
                <a:cs typeface="Montserrat" panose="020B0604020202020204" pitchFamily="2" charset="0"/>
              </a:rPr>
              <a:t>spiritual focus and mindset</a:t>
            </a:r>
            <a:r>
              <a:rPr lang="en-US" sz="1100" dirty="0">
                <a:latin typeface="Montserrat" panose="020B0604020202020204" pitchFamily="2" charset="0"/>
                <a:ea typeface="Calibri" panose="020F0502020204030204" pitchFamily="34" charset="0"/>
                <a:cs typeface="Montserrat" panose="020B0604020202020204" pitchFamily="2" charset="0"/>
              </a:rPr>
              <a:t>. (Colossians 3:1-2; </a:t>
            </a:r>
            <a:br>
              <a:rPr lang="en-US" sz="1100" dirty="0">
                <a:latin typeface="Montserrat" panose="020B0604020202020204" pitchFamily="2" charset="0"/>
                <a:ea typeface="Calibri" panose="020F0502020204030204" pitchFamily="34" charset="0"/>
                <a:cs typeface="Montserrat" panose="020B0604020202020204" pitchFamily="2" charset="0"/>
              </a:rPr>
            </a:br>
            <a:r>
              <a:rPr lang="en-US" sz="1100" dirty="0">
                <a:latin typeface="Montserrat" panose="020B0604020202020204" pitchFamily="2" charset="0"/>
                <a:ea typeface="Calibri" panose="020F0502020204030204" pitchFamily="34" charset="0"/>
                <a:cs typeface="Montserrat" panose="020B0604020202020204" pitchFamily="2" charset="0"/>
              </a:rPr>
              <a:t>1 Corinthians 2:14-3:3; Romans 8:5-8)</a:t>
            </a:r>
          </a:p>
          <a:p>
            <a:pPr algn="l"/>
            <a:endParaRPr lang="en-US" dirty="0"/>
          </a:p>
        </p:txBody>
      </p:sp>
    </p:spTree>
    <p:extLst>
      <p:ext uri="{BB962C8B-B14F-4D97-AF65-F5344CB8AC3E}">
        <p14:creationId xmlns:p14="http://schemas.microsoft.com/office/powerpoint/2010/main" val="173397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139682" indent="0">
              <a:buNone/>
            </a:pPr>
            <a:r>
              <a:rPr lang="en-US" dirty="0"/>
              <a:t>If someone is outside your home and their lost, and cold and hungry, hospitality would demand what? We beseech them to come in.</a:t>
            </a:r>
          </a:p>
          <a:p>
            <a:pPr marL="139682" indent="0">
              <a:buNone/>
            </a:pPr>
            <a:endParaRPr lang="en-US" dirty="0"/>
          </a:p>
          <a:p>
            <a:pPr marL="139682" indent="0">
              <a:buNone/>
            </a:pPr>
            <a:r>
              <a:rPr lang="en-US" dirty="0"/>
              <a:t>Revelation 3:20 is sobering as we note who’s on the outside seeking to come in? Jesus. As opposed to us on the outside knocking to come in. Dare we keep Jesus outside?</a:t>
            </a:r>
          </a:p>
          <a:p>
            <a:pPr marL="139682" indent="0">
              <a:buNone/>
            </a:pPr>
            <a:endParaRPr lang="en-US" dirty="0"/>
          </a:p>
          <a:p>
            <a:pPr marL="139682" indent="0">
              <a:buNone/>
            </a:pPr>
            <a:r>
              <a:rPr lang="en-US" dirty="0"/>
              <a:t>Note the words of “Why Keep Jesus Waiting?”</a:t>
            </a:r>
          </a:p>
          <a:p>
            <a:pPr marL="139682" indent="0">
              <a:buNone/>
            </a:pPr>
            <a:endParaRPr lang="en-US" dirty="0"/>
          </a:p>
          <a:p>
            <a:pPr marL="139682" indent="0">
              <a:buNone/>
            </a:pPr>
            <a:r>
              <a:rPr lang="en-US" dirty="0"/>
              <a:t>How does a church end up with Jesus outside knocking to come into them?</a:t>
            </a:r>
          </a:p>
        </p:txBody>
      </p:sp>
    </p:spTree>
    <p:extLst>
      <p:ext uri="{BB962C8B-B14F-4D97-AF65-F5344CB8AC3E}">
        <p14:creationId xmlns:p14="http://schemas.microsoft.com/office/powerpoint/2010/main" val="404198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400" dirty="0">
                <a:latin typeface="Montserrat" panose="020B0604020202020204" pitchFamily="2" charset="0"/>
                <a:ea typeface="Calibri" panose="020F0502020204030204" pitchFamily="34" charset="0"/>
                <a:cs typeface="Montserrat" panose="020B0604020202020204" pitchFamily="2" charset="0"/>
              </a:rPr>
              <a:t>Referred to the purchasing of the freedom of a slave. “</a:t>
            </a:r>
            <a:r>
              <a:rPr lang="en-US" sz="1400" b="1" dirty="0">
                <a:latin typeface="Montserrat" panose="020B0604020202020204" pitchFamily="2" charset="0"/>
                <a:ea typeface="Calibri" panose="020F0502020204030204" pitchFamily="34" charset="0"/>
                <a:cs typeface="Montserrat" panose="020B0604020202020204" pitchFamily="2" charset="0"/>
              </a:rPr>
              <a:t>Spending our time</a:t>
            </a:r>
            <a:r>
              <a:rPr lang="en-US" sz="1400" dirty="0">
                <a:latin typeface="Montserrat" panose="020B0604020202020204" pitchFamily="2" charset="0"/>
                <a:ea typeface="Calibri" panose="020F0502020204030204" pitchFamily="34" charset="0"/>
                <a:cs typeface="Montserrat" panose="020B0604020202020204" pitchFamily="2" charset="0"/>
              </a:rPr>
              <a:t>”. </a:t>
            </a:r>
          </a:p>
          <a:p>
            <a:pPr algn="l"/>
            <a:r>
              <a:rPr lang="en-US" sz="1400" dirty="0"/>
              <a:t>“Time” has reference to the occasion (Strong) at hand. </a:t>
            </a:r>
          </a:p>
          <a:p>
            <a:pPr algn="l"/>
            <a:r>
              <a:rPr lang="en-US" sz="1400" dirty="0">
                <a:latin typeface="TimesNewRomanPSMT"/>
              </a:rPr>
              <a:t>If the former is the meaning then Paul means, “eagerly seize every opportunity”; if he means the latter, then he means, “free up — buy out of slavery — the opportunity from evil.</a:t>
            </a:r>
          </a:p>
          <a:p>
            <a:pPr algn="l"/>
            <a:r>
              <a:rPr lang="en-US" sz="1400" dirty="0">
                <a:latin typeface="TimesNewRomanPSMT"/>
              </a:rPr>
              <a:t>Robertson reminds us that “every occasion is an open market of opportunity for Christ. It is so easy to let opportunities slip by unused”</a:t>
            </a:r>
          </a:p>
          <a:p>
            <a:pPr indent="-457200">
              <a:lnSpc>
                <a:spcPct val="107000"/>
              </a:lnSpc>
              <a:spcBef>
                <a:spcPts val="0"/>
              </a:spcBef>
              <a:spcAft>
                <a:spcPts val="800"/>
              </a:spcAft>
            </a:pPr>
            <a:r>
              <a:rPr lang="en-US" sz="1100" dirty="0">
                <a:latin typeface="Montserrat" panose="020B0604020202020204" pitchFamily="2" charset="0"/>
                <a:ea typeface="Calibri" panose="020F0502020204030204" pitchFamily="34" charset="0"/>
                <a:cs typeface="Montserrat" panose="020B0604020202020204" pitchFamily="2" charset="0"/>
              </a:rPr>
              <a:t>Consider the time needed to have the </a:t>
            </a:r>
            <a:r>
              <a:rPr lang="en-US" sz="1100" b="1" i="1" dirty="0">
                <a:latin typeface="Montserrat" panose="020B0604020202020204" pitchFamily="2" charset="0"/>
                <a:ea typeface="Calibri" panose="020F0502020204030204" pitchFamily="34" charset="0"/>
                <a:cs typeface="Montserrat" panose="020B0604020202020204" pitchFamily="2" charset="0"/>
              </a:rPr>
              <a:t>“word of Christ richly dwell within you.”</a:t>
            </a:r>
            <a:r>
              <a:rPr lang="en-US" sz="1100" dirty="0">
                <a:latin typeface="Montserrat" panose="020B0604020202020204" pitchFamily="2" charset="0"/>
                <a:ea typeface="Calibri" panose="020F0502020204030204" pitchFamily="34" charset="0"/>
                <a:cs typeface="Montserrat" panose="020B0604020202020204" pitchFamily="2" charset="0"/>
              </a:rPr>
              <a:t> (Colossians 3:16)</a:t>
            </a:r>
          </a:p>
          <a:p>
            <a:pPr indent="-457200">
              <a:lnSpc>
                <a:spcPct val="107000"/>
              </a:lnSpc>
              <a:spcBef>
                <a:spcPts val="0"/>
              </a:spcBef>
              <a:spcAft>
                <a:spcPts val="800"/>
              </a:spcAft>
            </a:pPr>
            <a:r>
              <a:rPr lang="en-US" sz="1100" dirty="0">
                <a:latin typeface="Montserrat" panose="020B0604020202020204" pitchFamily="2" charset="0"/>
                <a:ea typeface="Calibri" panose="020F0502020204030204" pitchFamily="34" charset="0"/>
                <a:cs typeface="Montserrat" panose="020B0604020202020204" pitchFamily="2" charset="0"/>
              </a:rPr>
              <a:t>Do we spend our time for the spiritual or the physical? (Haggai 1:2-7; Matthew 26:39ff)</a:t>
            </a:r>
          </a:p>
          <a:p>
            <a:pPr indent="-457200">
              <a:lnSpc>
                <a:spcPct val="107000"/>
              </a:lnSpc>
              <a:spcBef>
                <a:spcPts val="0"/>
              </a:spcBef>
              <a:spcAft>
                <a:spcPts val="800"/>
              </a:spcAft>
            </a:pPr>
            <a:r>
              <a:rPr lang="en-US" sz="1100" dirty="0">
                <a:latin typeface="Montserrat" panose="020B0604020202020204" pitchFamily="2" charset="0"/>
                <a:ea typeface="Calibri" panose="020F0502020204030204" pitchFamily="34" charset="0"/>
                <a:cs typeface="Montserrat" panose="020B0604020202020204" pitchFamily="2" charset="0"/>
              </a:rPr>
              <a:t>Addressing our fleshly </a:t>
            </a:r>
            <a:r>
              <a:rPr lang="en-US" sz="1100" b="1" i="1" dirty="0">
                <a:latin typeface="Montserrat" panose="020B0604020202020204" pitchFamily="2" charset="0"/>
                <a:ea typeface="Calibri" panose="020F0502020204030204" pitchFamily="34" charset="0"/>
                <a:cs typeface="Montserrat" panose="020B0604020202020204" pitchFamily="2" charset="0"/>
              </a:rPr>
              <a:t>“needs”</a:t>
            </a:r>
            <a:r>
              <a:rPr lang="en-US" sz="1100" dirty="0">
                <a:latin typeface="Montserrat" panose="020B0604020202020204" pitchFamily="2" charset="0"/>
                <a:ea typeface="Calibri" panose="020F0502020204030204" pitchFamily="34" charset="0"/>
                <a:cs typeface="Montserrat" panose="020B0604020202020204" pitchFamily="2" charset="0"/>
              </a:rPr>
              <a:t>: (1 Kings 19:7; </a:t>
            </a:r>
            <a:br>
              <a:rPr lang="en-US" sz="1100" dirty="0">
                <a:latin typeface="Montserrat" panose="020B0604020202020204" pitchFamily="2" charset="0"/>
                <a:ea typeface="Calibri" panose="020F0502020204030204" pitchFamily="34" charset="0"/>
                <a:cs typeface="Montserrat" panose="020B0604020202020204" pitchFamily="2" charset="0"/>
              </a:rPr>
            </a:br>
            <a:r>
              <a:rPr lang="en-US" sz="1100" dirty="0">
                <a:latin typeface="Montserrat" panose="020B0604020202020204" pitchFamily="2" charset="0"/>
                <a:ea typeface="Calibri" panose="020F0502020204030204" pitchFamily="34" charset="0"/>
                <a:cs typeface="Montserrat" panose="020B0604020202020204" pitchFamily="2" charset="0"/>
              </a:rPr>
              <a:t>Acts 27:34; 1 Samuel 14:24ff)</a:t>
            </a:r>
          </a:p>
          <a:p>
            <a:pPr algn="l"/>
            <a:endParaRPr lang="en-US" dirty="0"/>
          </a:p>
        </p:txBody>
      </p:sp>
    </p:spTree>
    <p:extLst>
      <p:ext uri="{BB962C8B-B14F-4D97-AF65-F5344CB8AC3E}">
        <p14:creationId xmlns:p14="http://schemas.microsoft.com/office/powerpoint/2010/main" val="194306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marR="0" indent="0">
              <a:lnSpc>
                <a:spcPct val="107000"/>
              </a:lnSpc>
              <a:spcBef>
                <a:spcPts val="0"/>
              </a:spcBef>
              <a:spcAft>
                <a:spcPts val="800"/>
              </a:spcAft>
              <a:buNone/>
            </a:pPr>
            <a:r>
              <a:rPr lang="en-US" sz="1100" dirty="0">
                <a:latin typeface="Montserrat" panose="020B0604020202020204" pitchFamily="2" charset="0"/>
                <a:ea typeface="Calibri" panose="020F0502020204030204" pitchFamily="34" charset="0"/>
                <a:cs typeface="Montserrat" panose="020B0604020202020204" pitchFamily="2" charset="0"/>
              </a:rPr>
              <a:t>The </a:t>
            </a:r>
            <a:r>
              <a:rPr lang="en-US" sz="1100" b="1" dirty="0">
                <a:latin typeface="Montserrat" panose="020B0604020202020204" pitchFamily="2" charset="0"/>
                <a:ea typeface="Calibri" panose="020F0502020204030204" pitchFamily="34" charset="0"/>
                <a:cs typeface="Montserrat" panose="020B0604020202020204" pitchFamily="2" charset="0"/>
              </a:rPr>
              <a:t>right words appropriate for the moment </a:t>
            </a:r>
            <a:r>
              <a:rPr lang="en-US" sz="1100" dirty="0">
                <a:latin typeface="Montserrat" panose="020B0604020202020204" pitchFamily="2" charset="0"/>
                <a:ea typeface="Calibri" panose="020F0502020204030204" pitchFamily="34" charset="0"/>
                <a:cs typeface="Montserrat" panose="020B0604020202020204" pitchFamily="2" charset="0"/>
              </a:rPr>
              <a:t>and situation. (i.e., Esther; Prov. 25:11)</a:t>
            </a:r>
          </a:p>
          <a:p>
            <a:pPr marR="0" indent="-457200">
              <a:lnSpc>
                <a:spcPct val="107000"/>
              </a:lnSpc>
              <a:spcBef>
                <a:spcPts val="0"/>
              </a:spcBef>
              <a:spcAft>
                <a:spcPts val="800"/>
              </a:spcAft>
              <a:buFont typeface="Arial" panose="020B0604020202020204" pitchFamily="34" charset="0"/>
              <a:buChar char="•"/>
            </a:pPr>
            <a:r>
              <a:rPr lang="en-US" sz="1100" b="1" dirty="0">
                <a:latin typeface="Montserrat" panose="020B0604020202020204" pitchFamily="2" charset="0"/>
                <a:ea typeface="Calibri" panose="020F0502020204030204" pitchFamily="34" charset="0"/>
                <a:cs typeface="Montserrat" panose="020B0604020202020204" pitchFamily="2" charset="0"/>
              </a:rPr>
              <a:t>Words of grace </a:t>
            </a:r>
            <a:r>
              <a:rPr lang="en-US" sz="1100" dirty="0">
                <a:latin typeface="Montserrat" panose="020B0604020202020204" pitchFamily="2" charset="0"/>
                <a:ea typeface="Calibri" panose="020F0502020204030204" pitchFamily="34" charset="0"/>
                <a:cs typeface="Montserrat" panose="020B0604020202020204" pitchFamily="2" charset="0"/>
              </a:rPr>
              <a:t>(Acts 20:32) </a:t>
            </a:r>
            <a:r>
              <a:rPr lang="en-US" sz="1100" b="1" dirty="0">
                <a:latin typeface="Montserrat" panose="020B0604020202020204" pitchFamily="2" charset="0"/>
                <a:ea typeface="Calibri" panose="020F0502020204030204" pitchFamily="34" charset="0"/>
                <a:cs typeface="Montserrat" panose="020B0604020202020204" pitchFamily="2" charset="0"/>
              </a:rPr>
              <a:t>spoken with “graciousness”</a:t>
            </a:r>
            <a:r>
              <a:rPr lang="en-US" sz="1100" dirty="0">
                <a:latin typeface="Montserrat" panose="020B0604020202020204" pitchFamily="2" charset="0"/>
                <a:ea typeface="Calibri" panose="020F0502020204030204" pitchFamily="34" charset="0"/>
                <a:cs typeface="Montserrat" panose="020B0604020202020204" pitchFamily="2" charset="0"/>
              </a:rPr>
              <a:t>. </a:t>
            </a:r>
          </a:p>
          <a:p>
            <a:pPr marR="0" indent="-457200">
              <a:lnSpc>
                <a:spcPct val="107000"/>
              </a:lnSpc>
              <a:spcBef>
                <a:spcPts val="0"/>
              </a:spcBef>
              <a:spcAft>
                <a:spcPts val="800"/>
              </a:spcAft>
              <a:buFont typeface="Arial" panose="020B0604020202020204" pitchFamily="34" charset="0"/>
              <a:buChar char="•"/>
            </a:pPr>
            <a:r>
              <a:rPr lang="en-US" sz="1100" dirty="0">
                <a:latin typeface="Montserrat" panose="020B0604020202020204" pitchFamily="2" charset="0"/>
                <a:ea typeface="Calibri" panose="020F0502020204030204" pitchFamily="34" charset="0"/>
                <a:cs typeface="Montserrat" panose="020B0604020202020204" pitchFamily="2" charset="0"/>
              </a:rPr>
              <a:t>Do we pray that we might know the need of the moment we’re in?</a:t>
            </a:r>
          </a:p>
          <a:p>
            <a:pPr marL="141265" indent="0">
              <a:buNone/>
            </a:pPr>
            <a:endParaRPr lang="en-US" dirty="0"/>
          </a:p>
          <a:p>
            <a:pPr marL="141265" indent="0">
              <a:buNone/>
            </a:pPr>
            <a:r>
              <a:rPr lang="en-US" dirty="0"/>
              <a:t>Speaking with grace - referring both to God’s grace and human graciousness. i.e., humility and love. Words of grace spoken with graciousness. </a:t>
            </a:r>
          </a:p>
          <a:p>
            <a:pPr marL="141265" indent="0">
              <a:buNone/>
            </a:pPr>
            <a:endParaRPr lang="en-US" dirty="0"/>
          </a:p>
          <a:p>
            <a:pPr marL="141265" indent="0">
              <a:buNone/>
            </a:pPr>
            <a:r>
              <a:rPr lang="en-US" dirty="0"/>
              <a:t>Eph 4:29</a:t>
            </a:r>
          </a:p>
          <a:p>
            <a:pPr marL="141265" indent="0">
              <a:buNone/>
            </a:pPr>
            <a:r>
              <a:rPr lang="en-US" dirty="0"/>
              <a:t> Let no unwholesome word proceed from your mouth, but only such a word as is good for edification </a:t>
            </a:r>
            <a:r>
              <a:rPr lang="en-US" b="1" i="1" dirty="0"/>
              <a:t>according to the need of the moment</a:t>
            </a:r>
            <a:r>
              <a:rPr lang="en-US" dirty="0"/>
              <a:t>, so that it will give grace to those who hear.</a:t>
            </a:r>
          </a:p>
          <a:p>
            <a:pPr marL="141265" indent="0">
              <a:buNone/>
            </a:pPr>
            <a:endParaRPr lang="en-US" dirty="0"/>
          </a:p>
          <a:p>
            <a:pPr marL="141265" indent="0">
              <a:buNone/>
            </a:pPr>
            <a:r>
              <a:rPr lang="en-US" dirty="0"/>
              <a:t>Luke 4:21-23</a:t>
            </a:r>
          </a:p>
          <a:p>
            <a:pPr marL="141265" indent="0">
              <a:buNone/>
            </a:pPr>
            <a:r>
              <a:rPr lang="en-US" dirty="0"/>
              <a:t>And He began to say to them, "Today this Scripture has been fulfilled in your hearing."  22 And all were speaking well of Him, and wondering at the gracious words which were falling from His lips; and they were saying, "Is this not Joseph's son?" </a:t>
            </a:r>
          </a:p>
          <a:p>
            <a:pPr marL="141265" indent="0">
              <a:buNone/>
            </a:pPr>
            <a:endParaRPr lang="en-US" dirty="0"/>
          </a:p>
        </p:txBody>
      </p:sp>
    </p:spTree>
    <p:extLst>
      <p:ext uri="{BB962C8B-B14F-4D97-AF65-F5344CB8AC3E}">
        <p14:creationId xmlns:p14="http://schemas.microsoft.com/office/powerpoint/2010/main" val="1066305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latin typeface="Montserrat" panose="020B0604020202020204"/>
              </a:rPr>
              <a:t>Reaching the lost and dying world we live in…</a:t>
            </a:r>
            <a:endParaRPr lang="en-US" sz="1100" dirty="0">
              <a:latin typeface="Montserrat" panose="020B0604020202020204"/>
              <a:ea typeface="Calibri" panose="020F0502020204030204" pitchFamily="34" charset="0"/>
              <a:cs typeface="Montserrat" panose="020B0604020202020204" pitchFamily="2" charset="0"/>
            </a:endParaRPr>
          </a:p>
          <a:p>
            <a:pPr algn="l"/>
            <a:endParaRPr lang="en-US" dirty="0"/>
          </a:p>
        </p:txBody>
      </p:sp>
    </p:spTree>
    <p:extLst>
      <p:ext uri="{BB962C8B-B14F-4D97-AF65-F5344CB8AC3E}">
        <p14:creationId xmlns:p14="http://schemas.microsoft.com/office/powerpoint/2010/main" val="397229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algn="l"/>
            <a:endParaRPr lang="en-US" dirty="0"/>
          </a:p>
        </p:txBody>
      </p:sp>
    </p:spTree>
    <p:extLst>
      <p:ext uri="{BB962C8B-B14F-4D97-AF65-F5344CB8AC3E}">
        <p14:creationId xmlns:p14="http://schemas.microsoft.com/office/powerpoint/2010/main" val="386478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algn="l"/>
            <a:endParaRPr lang="en-US" dirty="0"/>
          </a:p>
        </p:txBody>
      </p:sp>
    </p:spTree>
    <p:extLst>
      <p:ext uri="{BB962C8B-B14F-4D97-AF65-F5344CB8AC3E}">
        <p14:creationId xmlns:p14="http://schemas.microsoft.com/office/powerpoint/2010/main" val="156960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buNone/>
            </a:pPr>
            <a:r>
              <a:rPr lang="en-US" sz="1400" b="1" i="0" dirty="0">
                <a:solidFill>
                  <a:srgbClr val="000000"/>
                </a:solidFill>
                <a:effectLst/>
                <a:latin typeface="myriad-pro"/>
              </a:rPr>
              <a:t>Being “lost” means ultimately having no real confidence, peace, or hope for the future.</a:t>
            </a:r>
            <a:endParaRPr lang="en-US" sz="1000" dirty="0"/>
          </a:p>
        </p:txBody>
      </p:sp>
    </p:spTree>
    <p:extLst>
      <p:ext uri="{BB962C8B-B14F-4D97-AF65-F5344CB8AC3E}">
        <p14:creationId xmlns:p14="http://schemas.microsoft.com/office/powerpoint/2010/main" val="398357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buNone/>
            </a:pPr>
            <a:r>
              <a:rPr lang="en-US" sz="1400" dirty="0"/>
              <a:t>“</a:t>
            </a:r>
            <a:r>
              <a:rPr lang="en-US" sz="1400" b="1" dirty="0"/>
              <a:t>Devote</a:t>
            </a:r>
            <a:r>
              <a:rPr lang="en-US" sz="1400" dirty="0"/>
              <a:t>” - to continue steadfastly with someone, (Acts 8:13) to cleave faithfully to someone. (Acts 10:7) (Word Study Dictionary) Prayer is a lot more than a formality, it’s our effort to cleave and continue with God.</a:t>
            </a:r>
          </a:p>
          <a:p>
            <a:pPr marL="0" indent="0">
              <a:buNone/>
            </a:pPr>
            <a:endParaRPr lang="en-US" sz="1400" dirty="0"/>
          </a:p>
          <a:p>
            <a:pPr marL="0" indent="0">
              <a:buNone/>
            </a:pPr>
            <a:r>
              <a:rPr lang="en-US" sz="1400" dirty="0"/>
              <a:t>Rom 12:9-13</a:t>
            </a:r>
          </a:p>
          <a:p>
            <a:pPr marL="0" indent="0">
              <a:buNone/>
            </a:pPr>
            <a:r>
              <a:rPr lang="en-US" sz="1400" dirty="0"/>
              <a:t>Let love be without hypocrisy. Abhor what is evil; cling to what is good. 10 Be devoted to one another in brotherly love; give preference to one another in honor; 11 not lagging behind in diligence, fervent in spirit, serving the Lord; 12 rejoicing in hope, persevering in tribulation, devoted to prayer, 13 contributing to the needs of the saints, practicing hospitality. </a:t>
            </a:r>
          </a:p>
          <a:p>
            <a:pPr marL="0" indent="0">
              <a:buNone/>
            </a:pPr>
            <a:endParaRPr lang="en-US" sz="1400" dirty="0"/>
          </a:p>
          <a:p>
            <a:pPr marL="457200" marR="0" lvl="0" indent="-457200" algn="l" defTabSz="914400" rtl="0" eaLnBrk="1" fontAlgn="auto" latinLnBrk="0" hangingPunct="1">
              <a:lnSpc>
                <a:spcPct val="100000"/>
              </a:lnSpc>
              <a:spcBef>
                <a:spcPts val="600"/>
              </a:spcBef>
              <a:spcAft>
                <a:spcPts val="0"/>
              </a:spcAft>
              <a:buClr>
                <a:srgbClr val="000000"/>
              </a:buClr>
              <a:buSzPts val="1400"/>
              <a:buFont typeface="Arial" panose="020B0604020202020204" pitchFamily="34" charset="0"/>
              <a:buChar char="•"/>
              <a:tabLst/>
              <a:defRPr/>
            </a:pPr>
            <a:r>
              <a:rPr lang="en-US" sz="1400" b="1" i="1" dirty="0"/>
              <a:t>“Pray without ceasing” </a:t>
            </a:r>
            <a:r>
              <a:rPr lang="en-US" sz="1400" dirty="0"/>
              <a:t>1 Thessalonians 5:17 Note the context beginning in vs. 14</a:t>
            </a:r>
          </a:p>
          <a:p>
            <a:pPr marL="0" indent="0">
              <a:buNone/>
            </a:pPr>
            <a:endParaRPr lang="en-US" sz="1400" dirty="0"/>
          </a:p>
        </p:txBody>
      </p:sp>
    </p:spTree>
    <p:extLst>
      <p:ext uri="{BB962C8B-B14F-4D97-AF65-F5344CB8AC3E}">
        <p14:creationId xmlns:p14="http://schemas.microsoft.com/office/powerpoint/2010/main" val="99045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buNone/>
            </a:pPr>
            <a:r>
              <a:rPr lang="en-US" sz="1400" dirty="0"/>
              <a:t>Our part would include: looking for the opportunity, being ready through study and preparation and practice.</a:t>
            </a:r>
          </a:p>
          <a:p>
            <a:pPr marL="0" indent="0">
              <a:buNone/>
            </a:pPr>
            <a:endParaRPr lang="en-US" sz="1400" dirty="0"/>
          </a:p>
          <a:p>
            <a:pPr marL="0" indent="0">
              <a:buNone/>
            </a:pPr>
            <a:r>
              <a:rPr lang="en-US" sz="1400" dirty="0"/>
              <a:t>1 Peter 5:8 - note the combination with “sober”); </a:t>
            </a:r>
          </a:p>
        </p:txBody>
      </p:sp>
    </p:spTree>
    <p:extLst>
      <p:ext uri="{BB962C8B-B14F-4D97-AF65-F5344CB8AC3E}">
        <p14:creationId xmlns:p14="http://schemas.microsoft.com/office/powerpoint/2010/main" val="280068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buNone/>
            </a:pPr>
            <a:r>
              <a:rPr lang="en-US" sz="1400" dirty="0"/>
              <a:t>The “who” is all Christians, regardless of whether husband or wife, master or slave.</a:t>
            </a:r>
          </a:p>
          <a:p>
            <a:pPr marL="0" indent="0">
              <a:buNone/>
            </a:pPr>
            <a:endParaRPr lang="en-US" sz="14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Prayer is not just our requests and petitions but recognition of gratitude for all that God has blessed us with. (Phil. 4:6; 1 Thess. 5:18)</a:t>
            </a:r>
          </a:p>
          <a:p>
            <a:pPr marL="0" indent="0">
              <a:buNone/>
            </a:pPr>
            <a:endParaRPr lang="en-US" sz="1400" dirty="0"/>
          </a:p>
        </p:txBody>
      </p:sp>
    </p:spTree>
    <p:extLst>
      <p:ext uri="{BB962C8B-B14F-4D97-AF65-F5344CB8AC3E}">
        <p14:creationId xmlns:p14="http://schemas.microsoft.com/office/powerpoint/2010/main" val="197279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buNone/>
            </a:pPr>
            <a:r>
              <a:rPr lang="en-US" sz="1400" dirty="0"/>
              <a:t>Who’s us? Timothy, Epaphras. </a:t>
            </a:r>
          </a:p>
        </p:txBody>
      </p:sp>
    </p:spTree>
    <p:extLst>
      <p:ext uri="{BB962C8B-B14F-4D97-AF65-F5344CB8AC3E}">
        <p14:creationId xmlns:p14="http://schemas.microsoft.com/office/powerpoint/2010/main" val="81017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t>Why would Paul now be praying for more opportunities to preach?</a:t>
            </a:r>
          </a:p>
          <a:p>
            <a:pPr marL="0" indent="0">
              <a:buNone/>
            </a:pPr>
            <a:r>
              <a:rPr lang="en-US" sz="1400" dirty="0"/>
              <a:t>From 1 Cor. 16:8-9, go to Acts 19:8-10. </a:t>
            </a:r>
          </a:p>
          <a:p>
            <a:pPr marL="0" indent="0">
              <a:buNone/>
            </a:pPr>
            <a:endParaRPr lang="en-US" sz="1400" dirty="0"/>
          </a:p>
          <a:p>
            <a:pPr marL="0" indent="0">
              <a:buNone/>
            </a:pPr>
            <a:r>
              <a:rPr lang="en-US" sz="1400" dirty="0"/>
              <a:t>Because he was a prisoner. (selfishly, what doors would he like to see opened?)</a:t>
            </a:r>
          </a:p>
          <a:p>
            <a:pPr marL="0" indent="0">
              <a:buNone/>
            </a:pPr>
            <a:r>
              <a:rPr lang="en-US" sz="1400" dirty="0"/>
              <a:t>Though Paul was in prison, he still sought opportunities there and if he were released. (Acts 28:30; Phil. 1:24-26)</a:t>
            </a:r>
          </a:p>
        </p:txBody>
      </p:sp>
    </p:spTree>
    <p:extLst>
      <p:ext uri="{BB962C8B-B14F-4D97-AF65-F5344CB8AC3E}">
        <p14:creationId xmlns:p14="http://schemas.microsoft.com/office/powerpoint/2010/main" val="51965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buNone/>
            </a:pPr>
            <a:r>
              <a:rPr lang="en-US" sz="1400" dirty="0"/>
              <a:t>From 1 Cor. 16:8-9, go to Acts 19:8-10. </a:t>
            </a:r>
          </a:p>
          <a:p>
            <a:pPr marL="0" indent="0">
              <a:buNone/>
            </a:pPr>
            <a:endParaRPr lang="en-US" sz="1400" dirty="0"/>
          </a:p>
          <a:p>
            <a:pPr marL="0" indent="0">
              <a:buNone/>
            </a:pPr>
            <a:r>
              <a:rPr lang="en-US" sz="1400" dirty="0"/>
              <a:t>Because he was a prisoner.</a:t>
            </a:r>
          </a:p>
          <a:p>
            <a:pPr marL="0" indent="0">
              <a:buNone/>
            </a:pPr>
            <a:r>
              <a:rPr lang="en-US" sz="1400" dirty="0"/>
              <a:t>Though Paul was in prison, he still sought opportunities there and if he were released. (Acts 28:30; Phil. 1:24-26)</a:t>
            </a:r>
          </a:p>
        </p:txBody>
      </p:sp>
    </p:spTree>
    <p:extLst>
      <p:ext uri="{BB962C8B-B14F-4D97-AF65-F5344CB8AC3E}">
        <p14:creationId xmlns:p14="http://schemas.microsoft.com/office/powerpoint/2010/main" val="164141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420688" y="703263"/>
            <a:ext cx="6261100" cy="35210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710248" y="4459526"/>
            <a:ext cx="5681980" cy="4224814"/>
          </a:xfrm>
          <a:prstGeom prst="rect">
            <a:avLst/>
          </a:prstGeom>
        </p:spPr>
        <p:txBody>
          <a:bodyPr spcFirstLastPara="1" wrap="square" lIns="94193" tIns="94193" rIns="94193" bIns="94193" anchor="t" anchorCtr="0">
            <a:noAutofit/>
          </a:bodyPr>
          <a:lstStyle/>
          <a:p>
            <a:pPr marL="0" indent="0">
              <a:buNone/>
            </a:pPr>
            <a:r>
              <a:rPr lang="en-US" sz="1400" dirty="0"/>
              <a:t>Do we seek open doors only where and when we want or on God’s terms? (Acts 16:6-10)</a:t>
            </a:r>
          </a:p>
        </p:txBody>
      </p:sp>
    </p:spTree>
    <p:extLst>
      <p:ext uri="{BB962C8B-B14F-4D97-AF65-F5344CB8AC3E}">
        <p14:creationId xmlns:p14="http://schemas.microsoft.com/office/powerpoint/2010/main" val="115764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9540"/>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188725" y="2380200"/>
            <a:ext cx="6766500" cy="16857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2934816" y="0"/>
            <a:ext cx="6214110"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188725"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4" name="Google Shape;24;p5"/>
          <p:cNvSpPr txBox="1">
            <a:spLocks noGrp="1"/>
          </p:cNvSpPr>
          <p:nvPr>
            <p:ph type="body" idx="1"/>
          </p:nvPr>
        </p:nvSpPr>
        <p:spPr>
          <a:xfrm>
            <a:off x="1188725" y="2851925"/>
            <a:ext cx="6766500" cy="15675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Font typeface="Montserrat Light"/>
              <a:buChar char="╺"/>
              <a:defRPr sz="1600">
                <a:latin typeface="Montserrat Light"/>
                <a:ea typeface="Montserrat Light"/>
                <a:cs typeface="Montserrat Light"/>
                <a:sym typeface="Montserrat Light"/>
              </a:defRPr>
            </a:lvl1pPr>
            <a:lvl2pPr marL="914400" lvl="1" indent="-330200" rtl="0">
              <a:spcBef>
                <a:spcPts val="0"/>
              </a:spcBef>
              <a:spcAft>
                <a:spcPts val="0"/>
              </a:spcAft>
              <a:buSzPts val="1600"/>
              <a:buFont typeface="Montserrat Light"/>
              <a:buChar char="-"/>
              <a:defRPr sz="1600">
                <a:latin typeface="Montserrat Light"/>
                <a:ea typeface="Montserrat Light"/>
                <a:cs typeface="Montserrat Light"/>
                <a:sym typeface="Montserrat Light"/>
              </a:defRPr>
            </a:lvl2pPr>
            <a:lvl3pPr marL="1371600" lvl="2"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3pPr>
            <a:lvl4pPr marL="1828800" lvl="3"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4pPr>
            <a:lvl5pPr marL="2286000" lvl="4"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5pPr>
            <a:lvl6pPr marL="2743200" lvl="5"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6pPr>
            <a:lvl7pPr marL="3200400" lvl="6"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7pPr>
            <a:lvl8pPr marL="3657600" lvl="7"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8pPr>
            <a:lvl9pPr marL="4114800" lvl="8" indent="-330200" rtl="0">
              <a:spcBef>
                <a:spcPts val="0"/>
              </a:spcBef>
              <a:spcAft>
                <a:spcPts val="0"/>
              </a:spcAft>
              <a:buClr>
                <a:schemeClr val="accent2"/>
              </a:buClr>
              <a:buSzPts val="1600"/>
              <a:buFont typeface="Montserrat Light"/>
              <a:buChar char="■"/>
              <a:defRPr sz="1600">
                <a:latin typeface="Montserrat Light"/>
                <a:ea typeface="Montserrat Light"/>
                <a:cs typeface="Montserrat Light"/>
                <a:sym typeface="Montserrat Light"/>
              </a:defRPr>
            </a:lvl9pPr>
          </a:lstStyle>
          <a:p>
            <a:endParaRPr/>
          </a:p>
        </p:txBody>
      </p:sp>
      <p:sp>
        <p:nvSpPr>
          <p:cNvPr id="25" name="Google Shape;25;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dk2"/>
                </a:solidFill>
                <a:latin typeface="DM Serif Display"/>
                <a:ea typeface="DM Serif Display"/>
                <a:cs typeface="DM Serif Display"/>
                <a:sym typeface="DM Serif Display"/>
              </a:defRPr>
            </a:lvl1pPr>
            <a:lvl2pPr lvl="1" rtl="0">
              <a:buNone/>
              <a:defRPr>
                <a:solidFill>
                  <a:schemeClr val="dk2"/>
                </a:solidFill>
                <a:latin typeface="DM Serif Display"/>
                <a:ea typeface="DM Serif Display"/>
                <a:cs typeface="DM Serif Display"/>
                <a:sym typeface="DM Serif Display"/>
              </a:defRPr>
            </a:lvl2pPr>
            <a:lvl3pPr lvl="2" rtl="0">
              <a:buNone/>
              <a:defRPr>
                <a:solidFill>
                  <a:schemeClr val="dk2"/>
                </a:solidFill>
                <a:latin typeface="DM Serif Display"/>
                <a:ea typeface="DM Serif Display"/>
                <a:cs typeface="DM Serif Display"/>
                <a:sym typeface="DM Serif Display"/>
              </a:defRPr>
            </a:lvl3pPr>
            <a:lvl4pPr lvl="3" rtl="0">
              <a:buNone/>
              <a:defRPr>
                <a:solidFill>
                  <a:schemeClr val="dk2"/>
                </a:solidFill>
                <a:latin typeface="DM Serif Display"/>
                <a:ea typeface="DM Serif Display"/>
                <a:cs typeface="DM Serif Display"/>
                <a:sym typeface="DM Serif Display"/>
              </a:defRPr>
            </a:lvl4pPr>
            <a:lvl5pPr lvl="4" rtl="0">
              <a:buNone/>
              <a:defRPr>
                <a:solidFill>
                  <a:schemeClr val="dk2"/>
                </a:solidFill>
                <a:latin typeface="DM Serif Display"/>
                <a:ea typeface="DM Serif Display"/>
                <a:cs typeface="DM Serif Display"/>
                <a:sym typeface="DM Serif Display"/>
              </a:defRPr>
            </a:lvl5pPr>
            <a:lvl6pPr lvl="5" rtl="0">
              <a:buNone/>
              <a:defRPr>
                <a:solidFill>
                  <a:schemeClr val="dk2"/>
                </a:solidFill>
                <a:latin typeface="DM Serif Display"/>
                <a:ea typeface="DM Serif Display"/>
                <a:cs typeface="DM Serif Display"/>
                <a:sym typeface="DM Serif Display"/>
              </a:defRPr>
            </a:lvl6pPr>
            <a:lvl7pPr lvl="6" rtl="0">
              <a:buNone/>
              <a:defRPr>
                <a:solidFill>
                  <a:schemeClr val="dk2"/>
                </a:solidFill>
                <a:latin typeface="DM Serif Display"/>
                <a:ea typeface="DM Serif Display"/>
                <a:cs typeface="DM Serif Display"/>
                <a:sym typeface="DM Serif Display"/>
              </a:defRPr>
            </a:lvl7pPr>
            <a:lvl8pPr lvl="7" rtl="0">
              <a:buNone/>
              <a:defRPr>
                <a:solidFill>
                  <a:schemeClr val="dk2"/>
                </a:solidFill>
                <a:latin typeface="DM Serif Display"/>
                <a:ea typeface="DM Serif Display"/>
                <a:cs typeface="DM Serif Display"/>
                <a:sym typeface="DM Serif Display"/>
              </a:defRPr>
            </a:lvl8pPr>
            <a:lvl9pPr lvl="8" rtl="0">
              <a:buNone/>
              <a:defRPr>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50000">
              <a:schemeClr val="accent1"/>
            </a:gs>
            <a:gs pos="100000">
              <a:schemeClr val="accent2"/>
            </a:gs>
          </a:gsLst>
          <a:lin ang="168002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8725" y="1028875"/>
            <a:ext cx="6766500" cy="15675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1188725" y="2851925"/>
            <a:ext cx="6766500" cy="15675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marL="914400" lvl="1" indent="-3302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marL="1371600" lvl="2"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marL="1828800" lvl="3"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marL="2286000" lvl="4"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marL="2743200" lvl="5"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marL="3200400" lvl="6"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marL="3657600" lvl="7"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marL="4114800" lvl="8"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DM Serif Display"/>
                <a:ea typeface="DM Serif Display"/>
                <a:cs typeface="DM Serif Display"/>
                <a:sym typeface="DM Serif Display"/>
              </a:defRPr>
            </a:lvl1pPr>
            <a:lvl2pPr lvl="1" algn="r" rtl="0">
              <a:buNone/>
              <a:defRPr sz="1300">
                <a:solidFill>
                  <a:schemeClr val="dk2"/>
                </a:solidFill>
                <a:latin typeface="DM Serif Display"/>
                <a:ea typeface="DM Serif Display"/>
                <a:cs typeface="DM Serif Display"/>
                <a:sym typeface="DM Serif Display"/>
              </a:defRPr>
            </a:lvl2pPr>
            <a:lvl3pPr lvl="2" algn="r" rtl="0">
              <a:buNone/>
              <a:defRPr sz="1300">
                <a:solidFill>
                  <a:schemeClr val="dk2"/>
                </a:solidFill>
                <a:latin typeface="DM Serif Display"/>
                <a:ea typeface="DM Serif Display"/>
                <a:cs typeface="DM Serif Display"/>
                <a:sym typeface="DM Serif Display"/>
              </a:defRPr>
            </a:lvl3pPr>
            <a:lvl4pPr lvl="3" algn="r" rtl="0">
              <a:buNone/>
              <a:defRPr sz="1300">
                <a:solidFill>
                  <a:schemeClr val="dk2"/>
                </a:solidFill>
                <a:latin typeface="DM Serif Display"/>
                <a:ea typeface="DM Serif Display"/>
                <a:cs typeface="DM Serif Display"/>
                <a:sym typeface="DM Serif Display"/>
              </a:defRPr>
            </a:lvl4pPr>
            <a:lvl5pPr lvl="4" algn="r" rtl="0">
              <a:buNone/>
              <a:defRPr sz="1300">
                <a:solidFill>
                  <a:schemeClr val="dk2"/>
                </a:solidFill>
                <a:latin typeface="DM Serif Display"/>
                <a:ea typeface="DM Serif Display"/>
                <a:cs typeface="DM Serif Display"/>
                <a:sym typeface="DM Serif Display"/>
              </a:defRPr>
            </a:lvl5pPr>
            <a:lvl6pPr lvl="5" algn="r" rtl="0">
              <a:buNone/>
              <a:defRPr sz="1300">
                <a:solidFill>
                  <a:schemeClr val="dk2"/>
                </a:solidFill>
                <a:latin typeface="DM Serif Display"/>
                <a:ea typeface="DM Serif Display"/>
                <a:cs typeface="DM Serif Display"/>
                <a:sym typeface="DM Serif Display"/>
              </a:defRPr>
            </a:lvl6pPr>
            <a:lvl7pPr lvl="6" algn="r" rtl="0">
              <a:buNone/>
              <a:defRPr sz="1300">
                <a:solidFill>
                  <a:schemeClr val="dk2"/>
                </a:solidFill>
                <a:latin typeface="DM Serif Display"/>
                <a:ea typeface="DM Serif Display"/>
                <a:cs typeface="DM Serif Display"/>
                <a:sym typeface="DM Serif Display"/>
              </a:defRPr>
            </a:lvl7pPr>
            <a:lvl8pPr lvl="7" algn="r" rtl="0">
              <a:buNone/>
              <a:defRPr sz="1300">
                <a:solidFill>
                  <a:schemeClr val="dk2"/>
                </a:solidFill>
                <a:latin typeface="DM Serif Display"/>
                <a:ea typeface="DM Serif Display"/>
                <a:cs typeface="DM Serif Display"/>
                <a:sym typeface="DM Serif Display"/>
              </a:defRPr>
            </a:lvl8pPr>
            <a:lvl9pPr lvl="8" algn="r" rtl="0">
              <a:buNone/>
              <a:defRPr sz="1300">
                <a:solidFill>
                  <a:schemeClr val="dk2"/>
                </a:solidFill>
                <a:latin typeface="DM Serif Display"/>
                <a:ea typeface="DM Serif Display"/>
                <a:cs typeface="DM Serif Display"/>
                <a:sym typeface="DM Serif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656451" y="1453608"/>
            <a:ext cx="7831098" cy="1685700"/>
          </a:xfrm>
          <a:prstGeom prst="rect">
            <a:avLst/>
          </a:prstGeom>
        </p:spPr>
        <p:txBody>
          <a:bodyPr spcFirstLastPara="1" wrap="square" lIns="0" tIns="0" rIns="0" bIns="0" anchor="b" anchorCtr="0">
            <a:noAutofit/>
          </a:bodyPr>
          <a:lstStyle/>
          <a:p>
            <a:pPr lvl="0"/>
            <a:r>
              <a:rPr lang="en-US" dirty="0"/>
              <a:t>Praying For </a:t>
            </a:r>
            <a:br>
              <a:rPr lang="en-US" dirty="0"/>
            </a:br>
            <a:r>
              <a:rPr lang="en-US" dirty="0"/>
              <a:t>A</a:t>
            </a:r>
            <a:r>
              <a:rPr lang="en" dirty="0"/>
              <a:t> Lost &amp; Dying World</a:t>
            </a:r>
            <a:br>
              <a:rPr lang="en" dirty="0"/>
            </a:br>
            <a:r>
              <a:rPr lang="en" sz="4800" dirty="0">
                <a:solidFill>
                  <a:schemeClr val="accent6"/>
                </a:solidFill>
              </a:rPr>
              <a:t>Colossians 4:2-6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118587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a:t>
            </a:r>
            <a:r>
              <a:rPr lang="en-US" sz="4000" i="1" dirty="0"/>
              <a:t>that I may make it clear in the way I ought to speak</a:t>
            </a:r>
            <a:r>
              <a:rPr lang="en" sz="4000" i="1" dirty="0"/>
              <a:t>” </a:t>
            </a:r>
            <a:r>
              <a:rPr lang="en" sz="2400" dirty="0"/>
              <a:t>(4:4)</a:t>
            </a:r>
            <a:endParaRPr sz="4000" dirty="0"/>
          </a:p>
        </p:txBody>
      </p:sp>
      <p:sp>
        <p:nvSpPr>
          <p:cNvPr id="104" name="Google Shape;104;p21"/>
          <p:cNvSpPr txBox="1">
            <a:spLocks noGrp="1"/>
          </p:cNvSpPr>
          <p:nvPr>
            <p:ph type="body" idx="1"/>
          </p:nvPr>
        </p:nvSpPr>
        <p:spPr>
          <a:xfrm>
            <a:off x="474562" y="1892300"/>
            <a:ext cx="8669438" cy="2781351"/>
          </a:xfrm>
          <a:prstGeom prst="rect">
            <a:avLst/>
          </a:prstGeom>
        </p:spPr>
        <p:txBody>
          <a:bodyPr spcFirstLastPara="1" wrap="square" lIns="0" tIns="0" rIns="0" bIns="0" anchor="t" anchorCtr="0">
            <a:noAutofit/>
          </a:bodyPr>
          <a:lstStyle/>
          <a:p>
            <a:pPr marL="0" marR="0" indent="0">
              <a:lnSpc>
                <a:spcPct val="107000"/>
              </a:lnSpc>
              <a:spcBef>
                <a:spcPts val="0"/>
              </a:spcBef>
              <a:spcAft>
                <a:spcPts val="800"/>
              </a:spcAft>
              <a:buNone/>
            </a:pPr>
            <a:r>
              <a:rPr lang="en-US" sz="2800" dirty="0">
                <a:effectLst/>
                <a:latin typeface="Montserrat" panose="020B0604020202020204" pitchFamily="2" charset="0"/>
                <a:ea typeface="Calibri" panose="020F0502020204030204" pitchFamily="34" charset="0"/>
                <a:cs typeface="Montserrat" panose="020B0604020202020204" pitchFamily="2" charset="0"/>
              </a:rPr>
              <a:t>Paul’s prayer not just for </a:t>
            </a:r>
            <a:r>
              <a:rPr lang="en-US" sz="2800" b="1" dirty="0">
                <a:effectLst/>
                <a:latin typeface="Montserrat" panose="020B0604020202020204" pitchFamily="2" charset="0"/>
                <a:ea typeface="Calibri" panose="020F0502020204030204" pitchFamily="34" charset="0"/>
                <a:cs typeface="Montserrat" panose="020B0604020202020204" pitchFamily="2" charset="0"/>
              </a:rPr>
              <a:t>doors of opportunities </a:t>
            </a:r>
            <a:r>
              <a:rPr lang="en-US" sz="2800" dirty="0">
                <a:effectLst/>
                <a:latin typeface="Montserrat" panose="020B0604020202020204" pitchFamily="2" charset="0"/>
                <a:ea typeface="Calibri" panose="020F0502020204030204" pitchFamily="34" charset="0"/>
                <a:cs typeface="Montserrat" panose="020B0604020202020204" pitchFamily="2" charset="0"/>
              </a:rPr>
              <a:t>but </a:t>
            </a:r>
            <a:r>
              <a:rPr lang="en-US" sz="2800" b="1" dirty="0">
                <a:effectLst/>
                <a:latin typeface="Montserrat" panose="020B0604020202020204" pitchFamily="2" charset="0"/>
                <a:ea typeface="Calibri" panose="020F0502020204030204" pitchFamily="34" charset="0"/>
                <a:cs typeface="Montserrat" panose="020B0604020202020204" pitchFamily="2" charset="0"/>
              </a:rPr>
              <a:t>faithfulness, boldness and clarity </a:t>
            </a:r>
            <a:r>
              <a:rPr lang="en-US" sz="2800" dirty="0">
                <a:effectLst/>
                <a:latin typeface="Montserrat" panose="020B0604020202020204" pitchFamily="2" charset="0"/>
                <a:ea typeface="Calibri" panose="020F0502020204030204" pitchFamily="34" charset="0"/>
                <a:cs typeface="Montserrat" panose="020B0604020202020204" pitchFamily="2" charset="0"/>
              </a:rPr>
              <a:t>in presenting the mystery. (Acts 28:30-31; cf., 2 Timothy 2:9)</a:t>
            </a:r>
            <a:endParaRPr lang="en-US" sz="2800" dirty="0">
              <a:latin typeface="Montserrat" panose="020B0604020202020204" pitchFamily="2" charset="0"/>
              <a:ea typeface="Calibri" panose="020F0502020204030204" pitchFamily="34" charset="0"/>
              <a:cs typeface="Montserrat" panose="020B0604020202020204" pitchFamily="2" charset="0"/>
            </a:endParaRPr>
          </a:p>
          <a:p>
            <a:pPr marR="0" indent="-457200">
              <a:lnSpc>
                <a:spcPct val="107000"/>
              </a:lnSpc>
              <a:spcBef>
                <a:spcPts val="0"/>
              </a:spcBef>
              <a:spcAft>
                <a:spcPts val="800"/>
              </a:spcAft>
              <a:buFont typeface="Arial" panose="020B0604020202020204" pitchFamily="34" charset="0"/>
              <a:buChar char="•"/>
            </a:pPr>
            <a:r>
              <a:rPr lang="en-US" sz="2800" b="1" dirty="0">
                <a:effectLst/>
                <a:latin typeface="Montserrat" panose="020B0604020202020204" pitchFamily="2" charset="0"/>
                <a:ea typeface="Calibri" panose="020F0502020204030204" pitchFamily="34" charset="0"/>
                <a:cs typeface="Montserrat" panose="020B0604020202020204" pitchFamily="2" charset="0"/>
              </a:rPr>
              <a:t>Example of Jesus</a:t>
            </a:r>
            <a:r>
              <a:rPr lang="en-US" sz="2800" dirty="0">
                <a:effectLst/>
                <a:latin typeface="Montserrat" panose="020B0604020202020204" pitchFamily="2" charset="0"/>
                <a:ea typeface="Calibri" panose="020F0502020204030204" pitchFamily="34" charset="0"/>
                <a:cs typeface="Montserrat" panose="020B0604020202020204" pitchFamily="2" charset="0"/>
              </a:rPr>
              <a:t>. (John 18:19-21; Matt. 26:55)</a:t>
            </a:r>
          </a:p>
          <a:p>
            <a:pPr marR="0" indent="-457200">
              <a:lnSpc>
                <a:spcPct val="107000"/>
              </a:lnSpc>
              <a:spcBef>
                <a:spcPts val="0"/>
              </a:spcBef>
              <a:spcAft>
                <a:spcPts val="800"/>
              </a:spcAft>
              <a:buFont typeface="Arial" panose="020B0604020202020204" pitchFamily="34" charset="0"/>
              <a:buChar char="•"/>
            </a:pPr>
            <a:r>
              <a:rPr lang="en-US" sz="2800" dirty="0">
                <a:effectLst/>
                <a:latin typeface="Montserrat" panose="020B0604020202020204" pitchFamily="2" charset="0"/>
                <a:ea typeface="Calibri" panose="020F0502020204030204" pitchFamily="34" charset="0"/>
                <a:cs typeface="Montserrat" panose="020B0604020202020204" pitchFamily="2" charset="0"/>
              </a:rPr>
              <a:t>As a </a:t>
            </a:r>
            <a:r>
              <a:rPr lang="en-US" sz="2800" dirty="0">
                <a:latin typeface="Montserrat" panose="020B0604020202020204" pitchFamily="2" charset="0"/>
                <a:ea typeface="Calibri" panose="020F0502020204030204" pitchFamily="34" charset="0"/>
                <a:cs typeface="Montserrat" panose="020B0604020202020204" pitchFamily="2" charset="0"/>
              </a:rPr>
              <a:t>“</a:t>
            </a:r>
            <a:r>
              <a:rPr lang="en-US" sz="2800" b="1" i="1" dirty="0">
                <a:latin typeface="Montserrat" panose="020B0604020202020204" pitchFamily="2" charset="0"/>
                <a:ea typeface="Calibri" panose="020F0502020204030204" pitchFamily="34" charset="0"/>
                <a:cs typeface="Montserrat" panose="020B0604020202020204" pitchFamily="2" charset="0"/>
              </a:rPr>
              <a:t>steward of the mysteries of God</a:t>
            </a:r>
            <a:r>
              <a:rPr lang="en-US" sz="2800" dirty="0">
                <a:latin typeface="Montserrat" panose="020B0604020202020204" pitchFamily="2" charset="0"/>
                <a:ea typeface="Calibri" panose="020F0502020204030204" pitchFamily="34" charset="0"/>
                <a:cs typeface="Montserrat" panose="020B0604020202020204" pitchFamily="2" charset="0"/>
              </a:rPr>
              <a:t>” </a:t>
            </a:r>
            <a:br>
              <a:rPr lang="en-US" sz="2800" dirty="0">
                <a:latin typeface="Montserrat" panose="020B0604020202020204" pitchFamily="2" charset="0"/>
                <a:ea typeface="Calibri" panose="020F0502020204030204" pitchFamily="34" charset="0"/>
                <a:cs typeface="Montserrat" panose="020B0604020202020204" pitchFamily="2" charset="0"/>
              </a:rPr>
            </a:br>
            <a:r>
              <a:rPr lang="en-US" sz="2800" dirty="0">
                <a:latin typeface="Montserrat" panose="020B0604020202020204" pitchFamily="2" charset="0"/>
                <a:ea typeface="Calibri" panose="020F0502020204030204" pitchFamily="34" charset="0"/>
                <a:cs typeface="Montserrat" panose="020B0604020202020204" pitchFamily="2" charset="0"/>
              </a:rPr>
              <a:t>(1 Corinthians 4:1; Ephesians 3:3-5; 5:17)</a:t>
            </a:r>
            <a:endParaRPr lang="en-US" sz="2800" dirty="0">
              <a:effectLst/>
              <a:latin typeface="Montserrat" panose="020B0604020202020204" pitchFamily="2" charset="0"/>
              <a:ea typeface="Calibri" panose="020F0502020204030204" pitchFamily="34" charset="0"/>
              <a:cs typeface="Montserrat" panose="020B0604020202020204" pitchFamily="2" charset="0"/>
            </a:endParaRP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682105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118587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“Conduct yourselves with wisdom toward outsiders…” </a:t>
            </a:r>
            <a:r>
              <a:rPr lang="en" sz="2400" dirty="0"/>
              <a:t>(4:5)</a:t>
            </a:r>
            <a:endParaRPr sz="4000" dirty="0"/>
          </a:p>
        </p:txBody>
      </p:sp>
      <p:sp>
        <p:nvSpPr>
          <p:cNvPr id="104" name="Google Shape;104;p21"/>
          <p:cNvSpPr txBox="1">
            <a:spLocks noGrp="1"/>
          </p:cNvSpPr>
          <p:nvPr>
            <p:ph type="body" idx="1"/>
          </p:nvPr>
        </p:nvSpPr>
        <p:spPr>
          <a:xfrm>
            <a:off x="474562" y="1821244"/>
            <a:ext cx="8478522" cy="2852408"/>
          </a:xfrm>
          <a:prstGeom prst="rect">
            <a:avLst/>
          </a:prstGeom>
        </p:spPr>
        <p:txBody>
          <a:bodyPr spcFirstLastPara="1" wrap="square" lIns="0" tIns="0" rIns="0" bIns="0" anchor="t" anchorCtr="0">
            <a:noAutofit/>
          </a:bodyPr>
          <a:lstStyle/>
          <a:p>
            <a:pPr marL="0" marR="0" indent="0">
              <a:lnSpc>
                <a:spcPct val="107000"/>
              </a:lnSpc>
              <a:spcBef>
                <a:spcPts val="0"/>
              </a:spcBef>
              <a:spcAft>
                <a:spcPts val="800"/>
              </a:spcAft>
              <a:buNone/>
            </a:pPr>
            <a:r>
              <a:rPr lang="en-US" sz="2800" dirty="0">
                <a:latin typeface="Montserrat" panose="020B0604020202020204" pitchFamily="2" charset="0"/>
                <a:ea typeface="Calibri" panose="020F0502020204030204" pitchFamily="34" charset="0"/>
                <a:cs typeface="Montserrat" panose="020B0604020202020204" pitchFamily="2" charset="0"/>
              </a:rPr>
              <a:t>In the context of </a:t>
            </a:r>
            <a:r>
              <a:rPr lang="en-US" sz="2800" b="1" i="1" dirty="0">
                <a:latin typeface="Montserrat" panose="020B0604020202020204" pitchFamily="2" charset="0"/>
                <a:ea typeface="Calibri" panose="020F0502020204030204" pitchFamily="34" charset="0"/>
                <a:cs typeface="Montserrat" panose="020B0604020202020204" pitchFamily="2" charset="0"/>
              </a:rPr>
              <a:t>“open doors”</a:t>
            </a:r>
            <a:r>
              <a:rPr lang="en-US" sz="2800" dirty="0">
                <a:latin typeface="Montserrat" panose="020B0604020202020204" pitchFamily="2" charset="0"/>
                <a:ea typeface="Calibri" panose="020F0502020204030204" pitchFamily="34" charset="0"/>
                <a:cs typeface="Montserrat" panose="020B0604020202020204" pitchFamily="2" charset="0"/>
              </a:rPr>
              <a:t> in preaching the gospel, Paul solicits the efforts of his brethren in their interaction with </a:t>
            </a:r>
            <a:r>
              <a:rPr lang="en-US" sz="2800" b="1" i="1" dirty="0">
                <a:latin typeface="Montserrat" panose="020B0604020202020204" pitchFamily="2" charset="0"/>
                <a:ea typeface="Calibri" panose="020F0502020204030204" pitchFamily="34" charset="0"/>
                <a:cs typeface="Montserrat" panose="020B0604020202020204" pitchFamily="2" charset="0"/>
              </a:rPr>
              <a:t>“outsiders”. </a:t>
            </a:r>
            <a:br>
              <a:rPr lang="en-US" sz="2800" b="1" i="1" dirty="0">
                <a:latin typeface="Montserrat" panose="020B0604020202020204" pitchFamily="2" charset="0"/>
                <a:ea typeface="Calibri" panose="020F0502020204030204" pitchFamily="34" charset="0"/>
                <a:cs typeface="Montserrat" panose="020B0604020202020204" pitchFamily="2" charset="0"/>
              </a:rPr>
            </a:br>
            <a:r>
              <a:rPr lang="en-US" sz="2800" dirty="0">
                <a:latin typeface="Montserrat" panose="020B0604020202020204" pitchFamily="2" charset="0"/>
                <a:ea typeface="Calibri" panose="020F0502020204030204" pitchFamily="34" charset="0"/>
                <a:cs typeface="Montserrat" panose="020B0604020202020204" pitchFamily="2" charset="0"/>
              </a:rPr>
              <a:t>Who are the </a:t>
            </a:r>
            <a:r>
              <a:rPr lang="en-US" sz="2800" b="1" i="1" dirty="0">
                <a:latin typeface="Montserrat" panose="020B0604020202020204" pitchFamily="2" charset="0"/>
                <a:ea typeface="Calibri" panose="020F0502020204030204" pitchFamily="34" charset="0"/>
                <a:cs typeface="Montserrat" panose="020B0604020202020204" pitchFamily="2" charset="0"/>
              </a:rPr>
              <a:t>“outsiders”</a:t>
            </a:r>
            <a:r>
              <a:rPr lang="en-US" sz="2800" dirty="0">
                <a:latin typeface="Montserrat" panose="020B0604020202020204" pitchFamily="2" charset="0"/>
                <a:ea typeface="Calibri" panose="020F0502020204030204" pitchFamily="34" charset="0"/>
                <a:cs typeface="Montserrat" panose="020B0604020202020204" pitchFamily="2" charset="0"/>
              </a:rPr>
              <a:t>? (1 Corinthians 5:12-13; </a:t>
            </a:r>
            <a:br>
              <a:rPr lang="en-US" sz="2800" dirty="0">
                <a:latin typeface="Montserrat" panose="020B0604020202020204" pitchFamily="2" charset="0"/>
                <a:ea typeface="Calibri" panose="020F0502020204030204" pitchFamily="34" charset="0"/>
                <a:cs typeface="Montserrat" panose="020B0604020202020204" pitchFamily="2" charset="0"/>
              </a:rPr>
            </a:br>
            <a:r>
              <a:rPr lang="en-US" sz="2800" dirty="0">
                <a:latin typeface="Montserrat" panose="020B0604020202020204" pitchFamily="2" charset="0"/>
                <a:ea typeface="Calibri" panose="020F0502020204030204" pitchFamily="34" charset="0"/>
                <a:cs typeface="Montserrat" panose="020B0604020202020204" pitchFamily="2" charset="0"/>
              </a:rPr>
              <a:t>1 Thessalonians 4:12; 1 Timothy 3:7)</a:t>
            </a: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01982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118587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“Making the most of the opportunity (redeeming the time)…” </a:t>
            </a:r>
            <a:r>
              <a:rPr lang="en" sz="2400" dirty="0"/>
              <a:t>(4:5)</a:t>
            </a:r>
            <a:endParaRPr sz="4000" dirty="0"/>
          </a:p>
        </p:txBody>
      </p:sp>
      <p:sp>
        <p:nvSpPr>
          <p:cNvPr id="104" name="Google Shape;104;p21"/>
          <p:cNvSpPr txBox="1">
            <a:spLocks noGrp="1"/>
          </p:cNvSpPr>
          <p:nvPr>
            <p:ph type="body" idx="1"/>
          </p:nvPr>
        </p:nvSpPr>
        <p:spPr>
          <a:xfrm>
            <a:off x="598741" y="1612900"/>
            <a:ext cx="8172726" cy="3060751"/>
          </a:xfrm>
          <a:prstGeom prst="rect">
            <a:avLst/>
          </a:prstGeom>
        </p:spPr>
        <p:txBody>
          <a:bodyPr spcFirstLastPara="1" wrap="square" lIns="0" tIns="0" rIns="0" bIns="0" anchor="t" anchorCtr="0">
            <a:noAutofit/>
          </a:bodyPr>
          <a:lstStyle/>
          <a:p>
            <a:pPr marL="0" marR="0" indent="0">
              <a:lnSpc>
                <a:spcPct val="107000"/>
              </a:lnSpc>
              <a:spcBef>
                <a:spcPts val="0"/>
              </a:spcBef>
              <a:spcAft>
                <a:spcPts val="800"/>
              </a:spcAft>
              <a:buNone/>
            </a:pPr>
            <a:r>
              <a:rPr lang="en-US" sz="2800" b="1" i="1" dirty="0">
                <a:latin typeface="Montserrat" panose="020B0604020202020204" pitchFamily="2" charset="0"/>
                <a:ea typeface="Calibri" panose="020F0502020204030204" pitchFamily="34" charset="0"/>
                <a:cs typeface="Montserrat" panose="020B0604020202020204" pitchFamily="2" charset="0"/>
              </a:rPr>
              <a:t>“Redeeming the time”</a:t>
            </a:r>
            <a:r>
              <a:rPr lang="en-US" sz="2800" dirty="0">
                <a:latin typeface="Montserrat" panose="020B0604020202020204" pitchFamily="2" charset="0"/>
                <a:ea typeface="Calibri" panose="020F0502020204030204" pitchFamily="34" charset="0"/>
                <a:cs typeface="Montserrat" panose="020B0604020202020204" pitchFamily="2" charset="0"/>
              </a:rPr>
              <a:t> - “to rescue from loss (improve opportunity)”. Ephesians 5:15-17, </a:t>
            </a:r>
            <a:r>
              <a:rPr lang="en-US" sz="2800" i="1" dirty="0">
                <a:latin typeface="Montserrat" panose="020B0604020202020204" pitchFamily="2" charset="0"/>
                <a:ea typeface="Calibri" panose="020F0502020204030204" pitchFamily="34" charset="0"/>
                <a:cs typeface="Montserrat" panose="020B0604020202020204" pitchFamily="2" charset="0"/>
              </a:rPr>
              <a:t>“</a:t>
            </a:r>
            <a:r>
              <a:rPr lang="en-US" sz="2800" b="1" i="1" dirty="0">
                <a:latin typeface="Montserrat" panose="020B0604020202020204" pitchFamily="2" charset="0"/>
                <a:ea typeface="Calibri" panose="020F0502020204030204" pitchFamily="34" charset="0"/>
                <a:cs typeface="Montserrat" panose="020B0604020202020204" pitchFamily="2" charset="0"/>
              </a:rPr>
              <a:t>making the most of your time…</a:t>
            </a:r>
            <a:r>
              <a:rPr lang="en-US" sz="2800" i="1" dirty="0">
                <a:latin typeface="Montserrat" panose="020B0604020202020204" pitchFamily="2" charset="0"/>
                <a:ea typeface="Calibri" panose="020F0502020204030204" pitchFamily="34" charset="0"/>
                <a:cs typeface="Montserrat" panose="020B0604020202020204" pitchFamily="2" charset="0"/>
              </a:rPr>
              <a:t>” </a:t>
            </a:r>
            <a:r>
              <a:rPr lang="en-US" sz="2800" dirty="0">
                <a:latin typeface="Montserrat" panose="020B0604020202020204" pitchFamily="2" charset="0"/>
                <a:ea typeface="Calibri" panose="020F0502020204030204" pitchFamily="34" charset="0"/>
                <a:cs typeface="Montserrat" panose="020B0604020202020204" pitchFamily="2" charset="0"/>
              </a:rPr>
              <a:t>(cf., Psalms 90:10-12)</a:t>
            </a:r>
          </a:p>
          <a:p>
            <a:pPr marL="0" indent="0">
              <a:lnSpc>
                <a:spcPct val="107000"/>
              </a:lnSpc>
              <a:spcBef>
                <a:spcPts val="0"/>
              </a:spcBef>
              <a:spcAft>
                <a:spcPts val="800"/>
              </a:spcAft>
              <a:buNone/>
            </a:pPr>
            <a:r>
              <a:rPr lang="en-US" sz="2800" dirty="0">
                <a:latin typeface="Montserrat" panose="020B0604020202020204" pitchFamily="2" charset="0"/>
                <a:ea typeface="Calibri" panose="020F0502020204030204" pitchFamily="34" charset="0"/>
                <a:cs typeface="Montserrat" panose="020B0604020202020204" pitchFamily="2" charset="0"/>
              </a:rPr>
              <a:t>One of our favorite excuses just isn’t true: </a:t>
            </a:r>
            <a:br>
              <a:rPr lang="en-US" sz="2800" dirty="0">
                <a:latin typeface="Montserrat" panose="020B0604020202020204" pitchFamily="2" charset="0"/>
                <a:ea typeface="Calibri" panose="020F0502020204030204" pitchFamily="34" charset="0"/>
                <a:cs typeface="Montserrat" panose="020B0604020202020204" pitchFamily="2" charset="0"/>
              </a:rPr>
            </a:br>
            <a:r>
              <a:rPr lang="en-US" sz="2800" dirty="0">
                <a:latin typeface="Montserrat" panose="020B0604020202020204" pitchFamily="2" charset="0"/>
                <a:ea typeface="Calibri" panose="020F0502020204030204" pitchFamily="34" charset="0"/>
                <a:cs typeface="Montserrat" panose="020B0604020202020204" pitchFamily="2" charset="0"/>
              </a:rPr>
              <a:t>“</a:t>
            </a:r>
            <a:r>
              <a:rPr lang="en-US" sz="2800" b="1" dirty="0">
                <a:latin typeface="Montserrat" panose="020B0604020202020204" pitchFamily="2" charset="0"/>
                <a:ea typeface="Calibri" panose="020F0502020204030204" pitchFamily="34" charset="0"/>
                <a:cs typeface="Montserrat" panose="020B0604020202020204" pitchFamily="2" charset="0"/>
              </a:rPr>
              <a:t>I didn’t have time</a:t>
            </a:r>
            <a:r>
              <a:rPr lang="en-US" sz="2800" dirty="0">
                <a:latin typeface="Montserrat" panose="020B0604020202020204" pitchFamily="2" charset="0"/>
                <a:ea typeface="Calibri" panose="020F0502020204030204" pitchFamily="34" charset="0"/>
                <a:cs typeface="Montserrat" panose="020B0604020202020204" pitchFamily="2" charset="0"/>
              </a:rPr>
              <a:t>.” W</a:t>
            </a:r>
            <a:r>
              <a:rPr lang="en-US" sz="2800" b="1" dirty="0">
                <a:latin typeface="Montserrat" panose="020B0604020202020204" pitchFamily="2" charset="0"/>
                <a:ea typeface="Calibri" panose="020F0502020204030204" pitchFamily="34" charset="0"/>
                <a:cs typeface="Montserrat" panose="020B0604020202020204" pitchFamily="2" charset="0"/>
              </a:rPr>
              <a:t>e have time for anything we want</a:t>
            </a:r>
            <a:r>
              <a:rPr lang="en-US" sz="2800" dirty="0">
                <a:latin typeface="Montserrat" panose="020B0604020202020204" pitchFamily="2" charset="0"/>
                <a:ea typeface="Calibri" panose="020F0502020204030204" pitchFamily="34" charset="0"/>
                <a:cs typeface="Montserrat" panose="020B0604020202020204" pitchFamily="2" charset="0"/>
              </a:rPr>
              <a:t>! (Luke 14:15ff</a:t>
            </a:r>
          </a:p>
          <a:p>
            <a:pPr marL="0" marR="0" indent="0">
              <a:lnSpc>
                <a:spcPct val="107000"/>
              </a:lnSpc>
              <a:spcBef>
                <a:spcPts val="0"/>
              </a:spcBef>
              <a:spcAft>
                <a:spcPts val="800"/>
              </a:spcAft>
              <a:buNone/>
            </a:pPr>
            <a:endParaRPr lang="en-US" sz="2800" dirty="0">
              <a:latin typeface="Montserrat" panose="020B0604020202020204" pitchFamily="2" charset="0"/>
              <a:ea typeface="Calibri" panose="020F0502020204030204" pitchFamily="34" charset="0"/>
              <a:cs typeface="Montserrat" panose="020B0604020202020204" pitchFamily="2" charset="0"/>
            </a:endParaRP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407641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0" y="312823"/>
            <a:ext cx="8354343" cy="118587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800" i="1" dirty="0"/>
              <a:t>“</a:t>
            </a:r>
            <a:r>
              <a:rPr lang="en-US" sz="3800" i="1" dirty="0"/>
              <a:t>Let your speech always be with grace, as though seasoned with salt</a:t>
            </a:r>
            <a:r>
              <a:rPr lang="en" sz="3800" i="1" dirty="0"/>
              <a:t>…” </a:t>
            </a:r>
            <a:r>
              <a:rPr lang="en" sz="2400" dirty="0"/>
              <a:t>(4:6)</a:t>
            </a:r>
            <a:endParaRPr sz="4000" dirty="0"/>
          </a:p>
        </p:txBody>
      </p:sp>
      <p:sp>
        <p:nvSpPr>
          <p:cNvPr id="104" name="Google Shape;104;p21"/>
          <p:cNvSpPr txBox="1">
            <a:spLocks noGrp="1"/>
          </p:cNvSpPr>
          <p:nvPr>
            <p:ph type="body" idx="1"/>
          </p:nvPr>
        </p:nvSpPr>
        <p:spPr>
          <a:xfrm>
            <a:off x="598741" y="1612900"/>
            <a:ext cx="8172726" cy="3060751"/>
          </a:xfrm>
          <a:prstGeom prst="rect">
            <a:avLst/>
          </a:prstGeom>
        </p:spPr>
        <p:txBody>
          <a:bodyPr spcFirstLastPara="1" wrap="square" lIns="0" tIns="0" rIns="0" bIns="0" anchor="t" anchorCtr="0">
            <a:noAutofit/>
          </a:bodyPr>
          <a:lstStyle/>
          <a:p>
            <a:pPr marL="0" marR="0" indent="0">
              <a:lnSpc>
                <a:spcPct val="107000"/>
              </a:lnSpc>
              <a:spcBef>
                <a:spcPts val="0"/>
              </a:spcBef>
              <a:spcAft>
                <a:spcPts val="800"/>
              </a:spcAft>
              <a:buNone/>
            </a:pPr>
            <a:r>
              <a:rPr lang="en-US" sz="3200" dirty="0">
                <a:latin typeface="Montserrat" panose="020B0604020202020204" pitchFamily="2" charset="0"/>
                <a:ea typeface="Calibri" panose="020F0502020204030204" pitchFamily="34" charset="0"/>
                <a:cs typeface="Montserrat" panose="020B0604020202020204" pitchFamily="2" charset="0"/>
              </a:rPr>
              <a:t>How do we </a:t>
            </a:r>
            <a:r>
              <a:rPr lang="en-US" sz="3200" b="1" dirty="0">
                <a:latin typeface="Montserrat" panose="020B0604020202020204" pitchFamily="2" charset="0"/>
                <a:ea typeface="Calibri" panose="020F0502020204030204" pitchFamily="34" charset="0"/>
                <a:cs typeface="Montserrat" panose="020B0604020202020204" pitchFamily="2" charset="0"/>
              </a:rPr>
              <a:t>speak with grace? </a:t>
            </a:r>
            <a:br>
              <a:rPr lang="en-US" sz="3200" b="1" dirty="0">
                <a:latin typeface="Montserrat" panose="020B0604020202020204" pitchFamily="2" charset="0"/>
                <a:ea typeface="Calibri" panose="020F0502020204030204" pitchFamily="34" charset="0"/>
                <a:cs typeface="Montserrat" panose="020B0604020202020204" pitchFamily="2" charset="0"/>
              </a:rPr>
            </a:br>
            <a:r>
              <a:rPr lang="en-US" sz="3200" dirty="0">
                <a:latin typeface="Montserrat" panose="020B0604020202020204" pitchFamily="2" charset="0"/>
                <a:ea typeface="Calibri" panose="020F0502020204030204" pitchFamily="34" charset="0"/>
                <a:cs typeface="Montserrat" panose="020B0604020202020204" pitchFamily="2" charset="0"/>
              </a:rPr>
              <a:t>In </a:t>
            </a:r>
            <a:r>
              <a:rPr lang="en-US" sz="3200" b="1" dirty="0">
                <a:solidFill>
                  <a:schemeClr val="accent6"/>
                </a:solidFill>
                <a:latin typeface="Montserrat" panose="020B0604020202020204" pitchFamily="2" charset="0"/>
                <a:ea typeface="Calibri" panose="020F0502020204030204" pitchFamily="34" charset="0"/>
                <a:cs typeface="Montserrat" panose="020B0604020202020204" pitchFamily="2" charset="0"/>
              </a:rPr>
              <a:t>manner</a:t>
            </a:r>
            <a:r>
              <a:rPr lang="en-US" sz="3200" dirty="0">
                <a:solidFill>
                  <a:schemeClr val="accent6"/>
                </a:solidFill>
                <a:latin typeface="Montserrat" panose="020B0604020202020204" pitchFamily="2" charset="0"/>
                <a:ea typeface="Calibri" panose="020F0502020204030204" pitchFamily="34" charset="0"/>
                <a:cs typeface="Montserrat" panose="020B0604020202020204" pitchFamily="2" charset="0"/>
              </a:rPr>
              <a:t> &amp; </a:t>
            </a:r>
            <a:r>
              <a:rPr lang="en-US" sz="3200" b="1" dirty="0">
                <a:solidFill>
                  <a:schemeClr val="accent6"/>
                </a:solidFill>
                <a:latin typeface="Montserrat" panose="020B0604020202020204" pitchFamily="2" charset="0"/>
                <a:ea typeface="Calibri" panose="020F0502020204030204" pitchFamily="34" charset="0"/>
                <a:cs typeface="Montserrat" panose="020B0604020202020204" pitchFamily="2" charset="0"/>
              </a:rPr>
              <a:t>substance</a:t>
            </a:r>
            <a:r>
              <a:rPr lang="en-US" sz="3200" dirty="0">
                <a:latin typeface="Montserrat" panose="020B0604020202020204" pitchFamily="2" charset="0"/>
                <a:ea typeface="Calibri" panose="020F0502020204030204" pitchFamily="34" charset="0"/>
                <a:cs typeface="Montserrat" panose="020B0604020202020204" pitchFamily="2" charset="0"/>
              </a:rPr>
              <a:t>.</a:t>
            </a:r>
            <a:r>
              <a:rPr lang="en-US" sz="3200" b="1" dirty="0">
                <a:latin typeface="Montserrat" panose="020B0604020202020204" pitchFamily="2" charset="0"/>
                <a:ea typeface="Calibri" panose="020F0502020204030204" pitchFamily="34" charset="0"/>
                <a:cs typeface="Montserrat" panose="020B0604020202020204" pitchFamily="2" charset="0"/>
              </a:rPr>
              <a:t> </a:t>
            </a:r>
            <a:br>
              <a:rPr lang="en-US" sz="2800" b="1" dirty="0">
                <a:latin typeface="Montserrat" panose="020B0604020202020204" pitchFamily="2" charset="0"/>
                <a:ea typeface="Calibri" panose="020F0502020204030204" pitchFamily="34" charset="0"/>
                <a:cs typeface="Montserrat" panose="020B0604020202020204" pitchFamily="2" charset="0"/>
              </a:rPr>
            </a:br>
            <a:r>
              <a:rPr lang="en-US" sz="2800" dirty="0">
                <a:latin typeface="Montserrat" panose="020B0604020202020204" pitchFamily="2" charset="0"/>
                <a:ea typeface="Calibri" panose="020F0502020204030204" pitchFamily="34" charset="0"/>
                <a:cs typeface="Montserrat" panose="020B0604020202020204" pitchFamily="2" charset="0"/>
              </a:rPr>
              <a:t>(Ephesians 4:29; Luke 4:22)</a:t>
            </a:r>
          </a:p>
          <a:p>
            <a:pPr marL="342900" indent="-342900">
              <a:lnSpc>
                <a:spcPct val="107000"/>
              </a:lnSpc>
              <a:spcBef>
                <a:spcPts val="0"/>
              </a:spcBef>
              <a:spcAft>
                <a:spcPts val="800"/>
              </a:spcAft>
            </a:pPr>
            <a:r>
              <a:rPr lang="en-US" sz="2400" dirty="0">
                <a:latin typeface="Montserrat" panose="020B0604020202020204" pitchFamily="2" charset="0"/>
                <a:ea typeface="Calibri" panose="020F0502020204030204" pitchFamily="34" charset="0"/>
                <a:cs typeface="Montserrat" panose="020B0604020202020204" pitchFamily="2" charset="0"/>
              </a:rPr>
              <a:t>In a gracious manner w/o the substance and truth of God’s word of grace leaves people </a:t>
            </a:r>
            <a:r>
              <a:rPr lang="en-US" sz="2400" b="1" dirty="0">
                <a:latin typeface="Montserrat" panose="020B0604020202020204" pitchFamily="2" charset="0"/>
                <a:ea typeface="Calibri" panose="020F0502020204030204" pitchFamily="34" charset="0"/>
                <a:cs typeface="Montserrat" panose="020B0604020202020204" pitchFamily="2" charset="0"/>
              </a:rPr>
              <a:t>happy but lost</a:t>
            </a:r>
            <a:r>
              <a:rPr lang="en-US" sz="2400" dirty="0">
                <a:latin typeface="Montserrat" panose="020B0604020202020204" pitchFamily="2" charset="0"/>
                <a:ea typeface="Calibri" panose="020F0502020204030204" pitchFamily="34" charset="0"/>
                <a:cs typeface="Montserrat" panose="020B0604020202020204" pitchFamily="2" charset="0"/>
              </a:rPr>
              <a:t>.</a:t>
            </a:r>
            <a:endParaRPr lang="en-US" sz="2800" dirty="0">
              <a:latin typeface="Montserrat" panose="020B0604020202020204" pitchFamily="2" charset="0"/>
              <a:ea typeface="Calibri" panose="020F0502020204030204" pitchFamily="34" charset="0"/>
              <a:cs typeface="Montserrat" panose="020B0604020202020204" pitchFamily="2" charset="0"/>
            </a:endParaRP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42398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118587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3800" i="1" dirty="0"/>
              <a:t>“</a:t>
            </a:r>
            <a:r>
              <a:rPr lang="en-US" sz="3800" i="1" dirty="0"/>
              <a:t>…so that you will know how you should respond to each person.</a:t>
            </a:r>
            <a:r>
              <a:rPr lang="en" sz="3800" i="1" dirty="0"/>
              <a:t>” </a:t>
            </a:r>
            <a:r>
              <a:rPr lang="en" sz="2400" dirty="0"/>
              <a:t>(4:6)</a:t>
            </a:r>
            <a:endParaRPr sz="4000" dirty="0"/>
          </a:p>
        </p:txBody>
      </p:sp>
      <p:sp>
        <p:nvSpPr>
          <p:cNvPr id="104" name="Google Shape;104;p21"/>
          <p:cNvSpPr txBox="1">
            <a:spLocks noGrp="1"/>
          </p:cNvSpPr>
          <p:nvPr>
            <p:ph type="body" idx="1"/>
          </p:nvPr>
        </p:nvSpPr>
        <p:spPr>
          <a:xfrm>
            <a:off x="598741" y="1612900"/>
            <a:ext cx="8172726" cy="3060751"/>
          </a:xfrm>
          <a:prstGeom prst="rect">
            <a:avLst/>
          </a:prstGeom>
        </p:spPr>
        <p:txBody>
          <a:bodyPr spcFirstLastPara="1" wrap="square" lIns="0" tIns="0" rIns="0" bIns="0" anchor="t" anchorCtr="0">
            <a:noAutofit/>
          </a:bodyPr>
          <a:lstStyle/>
          <a:p>
            <a:pPr indent="-457200">
              <a:lnSpc>
                <a:spcPct val="107000"/>
              </a:lnSpc>
              <a:spcBef>
                <a:spcPts val="0"/>
              </a:spcBef>
              <a:spcAft>
                <a:spcPts val="800"/>
              </a:spcAft>
            </a:pPr>
            <a:r>
              <a:rPr lang="en-US" sz="2400" b="1" dirty="0">
                <a:latin typeface="Montserrat" panose="020B0604020202020204" pitchFamily="2" charset="0"/>
                <a:ea typeface="Calibri" panose="020F0502020204030204" pitchFamily="34" charset="0"/>
                <a:cs typeface="Montserrat" panose="020B0604020202020204" pitchFamily="2" charset="0"/>
              </a:rPr>
              <a:t>Different doors of opportunity call for different responses from the truth of God’s word</a:t>
            </a:r>
            <a:r>
              <a:rPr lang="en-US" sz="2400" dirty="0">
                <a:latin typeface="Montserrat" panose="020B0604020202020204" pitchFamily="2" charset="0"/>
                <a:ea typeface="Calibri" panose="020F0502020204030204" pitchFamily="34" charset="0"/>
                <a:cs typeface="Montserrat" panose="020B0604020202020204" pitchFamily="2" charset="0"/>
              </a:rPr>
              <a:t>. </a:t>
            </a:r>
            <a:br>
              <a:rPr lang="en-US" sz="2400" dirty="0">
                <a:latin typeface="Montserrat" panose="020B0604020202020204" pitchFamily="2" charset="0"/>
                <a:ea typeface="Calibri" panose="020F0502020204030204" pitchFamily="34" charset="0"/>
                <a:cs typeface="Montserrat" panose="020B0604020202020204" pitchFamily="2" charset="0"/>
              </a:rPr>
            </a:br>
            <a:r>
              <a:rPr lang="en-US" sz="2400" dirty="0">
                <a:latin typeface="Montserrat" panose="020B0604020202020204" pitchFamily="2" charset="0"/>
                <a:ea typeface="Calibri" panose="020F0502020204030204" pitchFamily="34" charset="0"/>
                <a:cs typeface="Montserrat" panose="020B0604020202020204" pitchFamily="2" charset="0"/>
              </a:rPr>
              <a:t>(Acts 13:10; cf., 2 Tim. 4:1-3; 1 Peter 2:14-15) Focus on </a:t>
            </a:r>
            <a:r>
              <a:rPr lang="en-US" sz="2400" b="1" i="1" dirty="0">
                <a:latin typeface="Montserrat" panose="020B0604020202020204" pitchFamily="2" charset="0"/>
                <a:ea typeface="Calibri" panose="020F0502020204030204" pitchFamily="34" charset="0"/>
                <a:cs typeface="Montserrat" panose="020B0604020202020204" pitchFamily="2" charset="0"/>
              </a:rPr>
              <a:t>“each person” </a:t>
            </a:r>
            <a:r>
              <a:rPr lang="en-US" sz="2400" b="1" dirty="0">
                <a:latin typeface="Montserrat" panose="020B0604020202020204" pitchFamily="2" charset="0"/>
                <a:ea typeface="Calibri" panose="020F0502020204030204" pitchFamily="34" charset="0"/>
                <a:cs typeface="Montserrat" panose="020B0604020202020204" pitchFamily="2" charset="0"/>
              </a:rPr>
              <a:t>as we understand the value of every soul</a:t>
            </a:r>
            <a:r>
              <a:rPr lang="en-US" sz="2400" dirty="0">
                <a:latin typeface="Montserrat" panose="020B0604020202020204" pitchFamily="2" charset="0"/>
                <a:ea typeface="Calibri" panose="020F0502020204030204" pitchFamily="34" charset="0"/>
                <a:cs typeface="Montserrat" panose="020B0604020202020204" pitchFamily="2" charset="0"/>
              </a:rPr>
              <a:t>. (Luke 15:1-10)</a:t>
            </a:r>
          </a:p>
          <a:p>
            <a:pPr indent="-457200">
              <a:lnSpc>
                <a:spcPct val="107000"/>
              </a:lnSpc>
              <a:spcBef>
                <a:spcPts val="0"/>
              </a:spcBef>
              <a:spcAft>
                <a:spcPts val="800"/>
              </a:spcAft>
            </a:pPr>
            <a:r>
              <a:rPr lang="en-US" sz="2400" b="1" dirty="0">
                <a:latin typeface="Montserrat" panose="020B0604020202020204" pitchFamily="2" charset="0"/>
                <a:ea typeface="Calibri" panose="020F0502020204030204" pitchFamily="34" charset="0"/>
                <a:cs typeface="Montserrat" panose="020B0604020202020204" pitchFamily="2" charset="0"/>
              </a:rPr>
              <a:t>Reminded of God’s desire</a:t>
            </a:r>
            <a:r>
              <a:rPr lang="en-US" sz="2400" dirty="0">
                <a:latin typeface="Montserrat" panose="020B0604020202020204" pitchFamily="2" charset="0"/>
                <a:ea typeface="Calibri" panose="020F0502020204030204" pitchFamily="34" charset="0"/>
                <a:cs typeface="Montserrat" panose="020B0604020202020204" pitchFamily="2" charset="0"/>
              </a:rPr>
              <a:t>. (2 Peter 3:9; 1 Tim. y 2:4)</a:t>
            </a:r>
          </a:p>
          <a:p>
            <a:pPr indent="-457200">
              <a:lnSpc>
                <a:spcPct val="107000"/>
              </a:lnSpc>
              <a:spcBef>
                <a:spcPts val="0"/>
              </a:spcBef>
              <a:spcAft>
                <a:spcPts val="800"/>
              </a:spcAft>
            </a:pPr>
            <a:endParaRPr lang="en-US" sz="2800" dirty="0">
              <a:latin typeface="Montserrat" panose="020B0604020202020204" pitchFamily="2" charset="0"/>
              <a:ea typeface="Calibri" panose="020F0502020204030204" pitchFamily="34" charset="0"/>
              <a:cs typeface="Montserrat" panose="020B0604020202020204" pitchFamily="2" charset="0"/>
            </a:endParaRP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164592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0" y="76249"/>
            <a:ext cx="8545259" cy="850343"/>
          </a:xfrm>
          <a:prstGeom prst="rect">
            <a:avLst/>
          </a:prstGeom>
        </p:spPr>
        <p:txBody>
          <a:bodyPr spcFirstLastPara="1" wrap="square" lIns="0" tIns="0" rIns="0" bIns="0" anchor="b" anchorCtr="0">
            <a:noAutofit/>
          </a:bodyPr>
          <a:lstStyle/>
          <a:p>
            <a:pPr indent="-457200">
              <a:lnSpc>
                <a:spcPct val="107000"/>
              </a:lnSpc>
              <a:spcBef>
                <a:spcPts val="0"/>
              </a:spcBef>
              <a:spcAft>
                <a:spcPts val="800"/>
              </a:spcAft>
            </a:pPr>
            <a:r>
              <a:rPr lang="en-US" sz="3600" dirty="0">
                <a:latin typeface="Montserrat" panose="020B0604020202020204"/>
              </a:rPr>
              <a:t>Reaching the lost and dying world we live in…</a:t>
            </a:r>
            <a:endParaRPr lang="en-US" sz="3600" dirty="0">
              <a:latin typeface="Montserrat" panose="020B0604020202020204"/>
              <a:ea typeface="Calibri" panose="020F0502020204030204" pitchFamily="34" charset="0"/>
              <a:cs typeface="Montserrat" panose="020B0604020202020204" pitchFamily="2" charset="0"/>
            </a:endParaRPr>
          </a:p>
        </p:txBody>
      </p:sp>
      <p:sp>
        <p:nvSpPr>
          <p:cNvPr id="104" name="Google Shape;104;p21"/>
          <p:cNvSpPr txBox="1">
            <a:spLocks noGrp="1"/>
          </p:cNvSpPr>
          <p:nvPr>
            <p:ph type="body" idx="1"/>
          </p:nvPr>
        </p:nvSpPr>
        <p:spPr>
          <a:xfrm>
            <a:off x="598741" y="926592"/>
            <a:ext cx="8172726" cy="3747059"/>
          </a:xfrm>
          <a:prstGeom prst="rect">
            <a:avLst/>
          </a:prstGeom>
        </p:spPr>
        <p:txBody>
          <a:bodyPr spcFirstLastPara="1" wrap="square" lIns="0" tIns="0" rIns="0" bIns="0" anchor="t" anchorCtr="0">
            <a:noAutofit/>
          </a:bodyPr>
          <a:lstStyle/>
          <a:p>
            <a:pPr indent="-457200">
              <a:lnSpc>
                <a:spcPct val="107000"/>
              </a:lnSpc>
              <a:spcBef>
                <a:spcPts val="0"/>
              </a:spcBef>
              <a:spcAft>
                <a:spcPts val="800"/>
              </a:spcAft>
              <a:buFont typeface="+mj-lt"/>
              <a:buAutoNum type="arabicPeriod"/>
            </a:pPr>
            <a:r>
              <a:rPr lang="en-US" sz="2400" dirty="0">
                <a:latin typeface="Montserrat" panose="020B0604020202020204" pitchFamily="2" charset="0"/>
                <a:ea typeface="Calibri" panose="020F0502020204030204" pitchFamily="34" charset="0"/>
                <a:cs typeface="Montserrat" panose="020B0604020202020204" pitchFamily="2" charset="0"/>
              </a:rPr>
              <a:t>Begins with the need for </a:t>
            </a:r>
            <a:r>
              <a:rPr lang="en-US" sz="2400" b="1" dirty="0">
                <a:solidFill>
                  <a:srgbClr val="FFFF00"/>
                </a:solidFill>
                <a:latin typeface="Montserrat" panose="020B0604020202020204" pitchFamily="2" charset="0"/>
                <a:ea typeface="Calibri" panose="020F0502020204030204" pitchFamily="34" charset="0"/>
                <a:cs typeface="Montserrat" panose="020B0604020202020204" pitchFamily="2" charset="0"/>
              </a:rPr>
              <a:t>prayer</a:t>
            </a:r>
            <a:r>
              <a:rPr lang="en-US" sz="2400" dirty="0">
                <a:latin typeface="Montserrat" panose="020B0604020202020204" pitchFamily="2" charset="0"/>
                <a:ea typeface="Calibri" panose="020F0502020204030204" pitchFamily="34" charset="0"/>
                <a:cs typeface="Montserrat" panose="020B0604020202020204" pitchFamily="2" charset="0"/>
              </a:rPr>
              <a:t> for ourselves and the need to be on the alert for opportunities. (vs. 2)</a:t>
            </a:r>
          </a:p>
          <a:p>
            <a:pPr indent="-457200">
              <a:lnSpc>
                <a:spcPct val="107000"/>
              </a:lnSpc>
              <a:spcBef>
                <a:spcPts val="0"/>
              </a:spcBef>
              <a:spcAft>
                <a:spcPts val="800"/>
              </a:spcAft>
              <a:buFont typeface="+mj-lt"/>
              <a:buAutoNum type="arabicPeriod"/>
            </a:pPr>
            <a:r>
              <a:rPr lang="en-US" sz="2400" dirty="0">
                <a:latin typeface="Montserrat" panose="020B0604020202020204" pitchFamily="2" charset="0"/>
                <a:ea typeface="Calibri" panose="020F0502020204030204" pitchFamily="34" charset="0"/>
                <a:cs typeface="Montserrat" panose="020B0604020202020204" pitchFamily="2" charset="0"/>
              </a:rPr>
              <a:t>The need to seek for </a:t>
            </a:r>
            <a:r>
              <a:rPr lang="en-US" sz="2400" b="1" dirty="0">
                <a:solidFill>
                  <a:srgbClr val="FFFF00"/>
                </a:solidFill>
                <a:latin typeface="Montserrat" panose="020B0604020202020204" pitchFamily="2" charset="0"/>
                <a:ea typeface="Calibri" panose="020F0502020204030204" pitchFamily="34" charset="0"/>
                <a:cs typeface="Montserrat" panose="020B0604020202020204" pitchFamily="2" charset="0"/>
              </a:rPr>
              <a:t>open doors </a:t>
            </a:r>
            <a:r>
              <a:rPr lang="en-US" sz="2400" dirty="0">
                <a:latin typeface="Montserrat" panose="020B0604020202020204" pitchFamily="2" charset="0"/>
                <a:ea typeface="Calibri" panose="020F0502020204030204" pitchFamily="34" charset="0"/>
                <a:cs typeface="Montserrat" panose="020B0604020202020204" pitchFamily="2" charset="0"/>
              </a:rPr>
              <a:t>to teach the lost. Remember, not all doors look alike (“each person”; vs. 6) and some may not look promising. (vs.3)</a:t>
            </a:r>
          </a:p>
          <a:p>
            <a:pPr indent="-457200">
              <a:lnSpc>
                <a:spcPct val="107000"/>
              </a:lnSpc>
              <a:spcBef>
                <a:spcPts val="0"/>
              </a:spcBef>
              <a:spcAft>
                <a:spcPts val="800"/>
              </a:spcAft>
              <a:buFont typeface="+mj-lt"/>
              <a:buAutoNum type="arabicPeriod"/>
            </a:pPr>
            <a:r>
              <a:rPr lang="en-US" sz="2400" dirty="0">
                <a:latin typeface="Montserrat" panose="020B0604020202020204" pitchFamily="2" charset="0"/>
                <a:ea typeface="Calibri" panose="020F0502020204030204" pitchFamily="34" charset="0"/>
                <a:cs typeface="Montserrat" panose="020B0604020202020204" pitchFamily="2" charset="0"/>
              </a:rPr>
              <a:t>The need to make it clear and </a:t>
            </a:r>
            <a:r>
              <a:rPr lang="en-US" sz="2400" b="1" dirty="0">
                <a:solidFill>
                  <a:srgbClr val="FFFF00"/>
                </a:solidFill>
                <a:latin typeface="Montserrat" panose="020B0604020202020204" pitchFamily="2" charset="0"/>
                <a:ea typeface="Calibri" panose="020F0502020204030204" pitchFamily="34" charset="0"/>
                <a:cs typeface="Montserrat" panose="020B0604020202020204" pitchFamily="2" charset="0"/>
              </a:rPr>
              <a:t>speak boldly as we ought to speak</a:t>
            </a:r>
            <a:r>
              <a:rPr lang="en-US" sz="2400" dirty="0">
                <a:latin typeface="Montserrat" panose="020B0604020202020204" pitchFamily="2" charset="0"/>
                <a:ea typeface="Calibri" panose="020F0502020204030204" pitchFamily="34" charset="0"/>
                <a:cs typeface="Montserrat" panose="020B0604020202020204" pitchFamily="2" charset="0"/>
              </a:rPr>
              <a:t>. Recognize the temptation not to so speak and God’s promise that we can. (vs. 4)</a:t>
            </a: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spTree>
    <p:extLst>
      <p:ext uri="{BB962C8B-B14F-4D97-AF65-F5344CB8AC3E}">
        <p14:creationId xmlns:p14="http://schemas.microsoft.com/office/powerpoint/2010/main" val="3977570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0" y="76249"/>
            <a:ext cx="8545259" cy="850343"/>
          </a:xfrm>
          <a:prstGeom prst="rect">
            <a:avLst/>
          </a:prstGeom>
        </p:spPr>
        <p:txBody>
          <a:bodyPr spcFirstLastPara="1" wrap="square" lIns="0" tIns="0" rIns="0" bIns="0" anchor="b" anchorCtr="0">
            <a:noAutofit/>
          </a:bodyPr>
          <a:lstStyle/>
          <a:p>
            <a:pPr indent="-457200">
              <a:lnSpc>
                <a:spcPct val="107000"/>
              </a:lnSpc>
              <a:spcBef>
                <a:spcPts val="0"/>
              </a:spcBef>
              <a:spcAft>
                <a:spcPts val="800"/>
              </a:spcAft>
            </a:pPr>
            <a:r>
              <a:rPr lang="en-US" sz="3600" dirty="0">
                <a:latin typeface="Montserrat" panose="020B0604020202020204"/>
              </a:rPr>
              <a:t>Reaching the lost and dying world we live in…</a:t>
            </a:r>
            <a:endParaRPr lang="en-US" sz="3600" dirty="0">
              <a:latin typeface="Montserrat" panose="020B0604020202020204"/>
              <a:ea typeface="Calibri" panose="020F0502020204030204" pitchFamily="34" charset="0"/>
              <a:cs typeface="Montserrat" panose="020B0604020202020204" pitchFamily="2" charset="0"/>
            </a:endParaRPr>
          </a:p>
        </p:txBody>
      </p:sp>
      <p:sp>
        <p:nvSpPr>
          <p:cNvPr id="104" name="Google Shape;104;p21"/>
          <p:cNvSpPr txBox="1">
            <a:spLocks noGrp="1"/>
          </p:cNvSpPr>
          <p:nvPr>
            <p:ph type="body" idx="1"/>
          </p:nvPr>
        </p:nvSpPr>
        <p:spPr>
          <a:xfrm>
            <a:off x="598741" y="926592"/>
            <a:ext cx="8172726" cy="3747059"/>
          </a:xfrm>
          <a:prstGeom prst="rect">
            <a:avLst/>
          </a:prstGeom>
        </p:spPr>
        <p:txBody>
          <a:bodyPr spcFirstLastPara="1" wrap="square" lIns="0" tIns="0" rIns="0" bIns="0" anchor="t" anchorCtr="0">
            <a:noAutofit/>
          </a:bodyPr>
          <a:lstStyle/>
          <a:p>
            <a:pPr indent="-457200">
              <a:lnSpc>
                <a:spcPct val="107000"/>
              </a:lnSpc>
              <a:spcBef>
                <a:spcPts val="0"/>
              </a:spcBef>
              <a:spcAft>
                <a:spcPts val="800"/>
              </a:spcAft>
              <a:buFont typeface="+mj-lt"/>
              <a:buAutoNum type="arabicPeriod" startAt="4"/>
            </a:pPr>
            <a:r>
              <a:rPr lang="en-US" sz="2400" dirty="0">
                <a:latin typeface="Montserrat" panose="020B0604020202020204" pitchFamily="2" charset="0"/>
                <a:ea typeface="Calibri" panose="020F0502020204030204" pitchFamily="34" charset="0"/>
                <a:cs typeface="Montserrat" panose="020B0604020202020204" pitchFamily="2" charset="0"/>
              </a:rPr>
              <a:t>The need to interact with </a:t>
            </a:r>
            <a:r>
              <a:rPr lang="en-US" sz="2400" b="1" dirty="0">
                <a:solidFill>
                  <a:srgbClr val="FFFF00"/>
                </a:solidFill>
                <a:latin typeface="Montserrat" panose="020B0604020202020204" pitchFamily="2" charset="0"/>
                <a:ea typeface="Calibri" panose="020F0502020204030204" pitchFamily="34" charset="0"/>
                <a:cs typeface="Montserrat" panose="020B0604020202020204" pitchFamily="2" charset="0"/>
              </a:rPr>
              <a:t>wisdom towards those outside </a:t>
            </a:r>
            <a:r>
              <a:rPr lang="en-US" sz="2400" dirty="0">
                <a:latin typeface="Montserrat" panose="020B0604020202020204" pitchFamily="2" charset="0"/>
                <a:ea typeface="Calibri" panose="020F0502020204030204" pitchFamily="34" charset="0"/>
                <a:cs typeface="Montserrat" panose="020B0604020202020204" pitchFamily="2" charset="0"/>
              </a:rPr>
              <a:t>the body of Christ and never forget the judgment that awaits them. (vs. 5)</a:t>
            </a:r>
          </a:p>
          <a:p>
            <a:pPr indent="-457200">
              <a:lnSpc>
                <a:spcPct val="107000"/>
              </a:lnSpc>
              <a:spcBef>
                <a:spcPts val="0"/>
              </a:spcBef>
              <a:spcAft>
                <a:spcPts val="800"/>
              </a:spcAft>
              <a:buFont typeface="+mj-lt"/>
              <a:buAutoNum type="arabicPeriod" startAt="4"/>
            </a:pPr>
            <a:r>
              <a:rPr lang="en-US" sz="2400" dirty="0">
                <a:latin typeface="Montserrat" panose="020B0604020202020204" pitchFamily="2" charset="0"/>
                <a:ea typeface="Calibri" panose="020F0502020204030204" pitchFamily="34" charset="0"/>
                <a:cs typeface="Montserrat" panose="020B0604020202020204" pitchFamily="2" charset="0"/>
              </a:rPr>
              <a:t>The need to </a:t>
            </a:r>
            <a:r>
              <a:rPr lang="en-US" sz="2400" b="1" dirty="0">
                <a:solidFill>
                  <a:srgbClr val="FFFF00"/>
                </a:solidFill>
                <a:latin typeface="Montserrat" panose="020B0604020202020204" pitchFamily="2" charset="0"/>
                <a:ea typeface="Calibri" panose="020F0502020204030204" pitchFamily="34" charset="0"/>
                <a:cs typeface="Montserrat" panose="020B0604020202020204" pitchFamily="2" charset="0"/>
              </a:rPr>
              <a:t>speak with grace </a:t>
            </a:r>
            <a:r>
              <a:rPr lang="en-US" sz="2400" dirty="0">
                <a:latin typeface="Montserrat" panose="020B0604020202020204" pitchFamily="2" charset="0"/>
                <a:ea typeface="Calibri" panose="020F0502020204030204" pitchFamily="34" charset="0"/>
                <a:cs typeface="Montserrat" panose="020B0604020202020204" pitchFamily="2" charset="0"/>
              </a:rPr>
              <a:t>both in </a:t>
            </a:r>
            <a:r>
              <a:rPr lang="en-US" sz="2400" b="1" dirty="0">
                <a:latin typeface="Montserrat" panose="020B0604020202020204" pitchFamily="2" charset="0"/>
                <a:ea typeface="Calibri" panose="020F0502020204030204" pitchFamily="34" charset="0"/>
                <a:cs typeface="Montserrat" panose="020B0604020202020204" pitchFamily="2" charset="0"/>
              </a:rPr>
              <a:t>manner</a:t>
            </a:r>
            <a:r>
              <a:rPr lang="en-US" sz="2400" dirty="0">
                <a:latin typeface="Montserrat" panose="020B0604020202020204" pitchFamily="2" charset="0"/>
                <a:ea typeface="Calibri" panose="020F0502020204030204" pitchFamily="34" charset="0"/>
                <a:cs typeface="Montserrat" panose="020B0604020202020204" pitchFamily="2" charset="0"/>
              </a:rPr>
              <a:t> (graciously) as well as in </a:t>
            </a:r>
            <a:r>
              <a:rPr lang="en-US" sz="2400" b="1" dirty="0">
                <a:latin typeface="Montserrat" panose="020B0604020202020204" pitchFamily="2" charset="0"/>
                <a:ea typeface="Calibri" panose="020F0502020204030204" pitchFamily="34" charset="0"/>
                <a:cs typeface="Montserrat" panose="020B0604020202020204" pitchFamily="2" charset="0"/>
              </a:rPr>
              <a:t>substance</a:t>
            </a:r>
            <a:r>
              <a:rPr lang="en-US" sz="2400" dirty="0">
                <a:latin typeface="Montserrat" panose="020B0604020202020204" pitchFamily="2" charset="0"/>
                <a:ea typeface="Calibri" panose="020F0502020204030204" pitchFamily="34" charset="0"/>
                <a:cs typeface="Montserrat" panose="020B0604020202020204" pitchFamily="2" charset="0"/>
              </a:rPr>
              <a:t> (the word of His grace). (vs. 6)</a:t>
            </a:r>
          </a:p>
          <a:p>
            <a:pPr indent="-457200">
              <a:lnSpc>
                <a:spcPct val="107000"/>
              </a:lnSpc>
              <a:spcBef>
                <a:spcPts val="0"/>
              </a:spcBef>
              <a:spcAft>
                <a:spcPts val="800"/>
              </a:spcAft>
              <a:buFont typeface="+mj-lt"/>
              <a:buAutoNum type="arabicPeriod" startAt="4"/>
            </a:pPr>
            <a:r>
              <a:rPr lang="en-US" sz="2400" dirty="0">
                <a:latin typeface="Montserrat" panose="020B0604020202020204" pitchFamily="2" charset="0"/>
                <a:ea typeface="Calibri" panose="020F0502020204030204" pitchFamily="34" charset="0"/>
                <a:cs typeface="Montserrat" panose="020B0604020202020204" pitchFamily="2" charset="0"/>
              </a:rPr>
              <a:t>The need to </a:t>
            </a:r>
            <a:r>
              <a:rPr lang="en-US" sz="2400" b="1" dirty="0">
                <a:solidFill>
                  <a:srgbClr val="FFFF00"/>
                </a:solidFill>
                <a:latin typeface="Montserrat" panose="020B0604020202020204" pitchFamily="2" charset="0"/>
                <a:ea typeface="Calibri" panose="020F0502020204030204" pitchFamily="34" charset="0"/>
                <a:cs typeface="Montserrat" panose="020B0604020202020204" pitchFamily="2" charset="0"/>
              </a:rPr>
              <a:t>redeem the time </a:t>
            </a:r>
            <a:r>
              <a:rPr lang="en-US" sz="2400" dirty="0">
                <a:latin typeface="Montserrat" panose="020B0604020202020204" pitchFamily="2" charset="0"/>
                <a:ea typeface="Calibri" panose="020F0502020204030204" pitchFamily="34" charset="0"/>
                <a:cs typeface="Montserrat" panose="020B0604020202020204" pitchFamily="2" charset="0"/>
              </a:rPr>
              <a:t>and make the </a:t>
            </a:r>
            <a:r>
              <a:rPr lang="en-US" sz="2400" b="1" dirty="0">
                <a:solidFill>
                  <a:srgbClr val="FFFF00"/>
                </a:solidFill>
                <a:latin typeface="Montserrat" panose="020B0604020202020204" pitchFamily="2" charset="0"/>
                <a:ea typeface="Calibri" panose="020F0502020204030204" pitchFamily="34" charset="0"/>
                <a:cs typeface="Montserrat" panose="020B0604020202020204" pitchFamily="2" charset="0"/>
              </a:rPr>
              <a:t>most of our opportunities </a:t>
            </a:r>
            <a:r>
              <a:rPr lang="en-US" sz="2400" dirty="0">
                <a:latin typeface="Montserrat" panose="020B0604020202020204" pitchFamily="2" charset="0"/>
                <a:ea typeface="Calibri" panose="020F0502020204030204" pitchFamily="34" charset="0"/>
                <a:cs typeface="Montserrat" panose="020B0604020202020204" pitchFamily="2" charset="0"/>
              </a:rPr>
              <a:t>- including the idea of opening doors not already opened. (Ephesians 5:15)</a:t>
            </a:r>
          </a:p>
          <a:p>
            <a:pPr indent="-457200">
              <a:lnSpc>
                <a:spcPct val="107000"/>
              </a:lnSpc>
              <a:spcBef>
                <a:spcPts val="0"/>
              </a:spcBef>
              <a:spcAft>
                <a:spcPts val="800"/>
              </a:spcAft>
              <a:buFont typeface="+mj-lt"/>
              <a:buAutoNum type="arabicPeriod" startAt="4"/>
            </a:pPr>
            <a:r>
              <a:rPr lang="en-US" sz="2400" dirty="0">
                <a:latin typeface="Montserrat" panose="020B0604020202020204" pitchFamily="2" charset="0"/>
                <a:ea typeface="Calibri" panose="020F0502020204030204" pitchFamily="34" charset="0"/>
                <a:cs typeface="Montserrat" panose="020B0604020202020204" pitchFamily="2" charset="0"/>
              </a:rPr>
              <a:t>Remember </a:t>
            </a:r>
            <a:r>
              <a:rPr lang="en-US" sz="2400" b="1" dirty="0">
                <a:solidFill>
                  <a:srgbClr val="FFFF00"/>
                </a:solidFill>
                <a:latin typeface="Montserrat" panose="020B0604020202020204" pitchFamily="2" charset="0"/>
                <a:ea typeface="Calibri" panose="020F0502020204030204" pitchFamily="34" charset="0"/>
                <a:cs typeface="Montserrat" panose="020B0604020202020204" pitchFamily="2" charset="0"/>
              </a:rPr>
              <a:t>the value of each and every soul</a:t>
            </a:r>
            <a:r>
              <a:rPr lang="en-US" sz="2400" dirty="0">
                <a:latin typeface="Montserrat" panose="020B0604020202020204" pitchFamily="2" charset="0"/>
                <a:ea typeface="Calibri" panose="020F0502020204030204" pitchFamily="34" charset="0"/>
                <a:cs typeface="Montserrat" panose="020B0604020202020204" pitchFamily="2" charset="0"/>
              </a:rPr>
              <a:t>. </a:t>
            </a: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31648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74562" y="76249"/>
            <a:ext cx="8172726" cy="8225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dirty="0"/>
              <a:t>Our Duty For a Lost &amp; Dying World </a:t>
            </a:r>
            <a:endParaRPr sz="4000" dirty="0"/>
          </a:p>
        </p:txBody>
      </p:sp>
      <p:sp>
        <p:nvSpPr>
          <p:cNvPr id="104" name="Google Shape;104;p21"/>
          <p:cNvSpPr txBox="1">
            <a:spLocks noGrp="1"/>
          </p:cNvSpPr>
          <p:nvPr>
            <p:ph type="body" idx="1"/>
          </p:nvPr>
        </p:nvSpPr>
        <p:spPr>
          <a:xfrm>
            <a:off x="474562" y="1121664"/>
            <a:ext cx="8172726" cy="3945587"/>
          </a:xfrm>
          <a:prstGeom prst="rect">
            <a:avLst/>
          </a:prstGeom>
        </p:spPr>
        <p:txBody>
          <a:bodyPr spcFirstLastPara="1" wrap="square" lIns="0" tIns="0" rIns="0" bIns="0" anchor="t" anchorCtr="0">
            <a:noAutofit/>
          </a:bodyPr>
          <a:lstStyle/>
          <a:p>
            <a:pPr marL="514350" indent="-514350">
              <a:buFont typeface="+mj-lt"/>
              <a:buAutoNum type="arabicPeriod"/>
            </a:pPr>
            <a:r>
              <a:rPr lang="en-US" sz="3200" b="1" dirty="0">
                <a:solidFill>
                  <a:schemeClr val="accent6"/>
                </a:solidFill>
              </a:rPr>
              <a:t>Love</a:t>
            </a:r>
            <a:r>
              <a:rPr lang="en-US" sz="3200" b="1" dirty="0"/>
              <a:t> the lost</a:t>
            </a:r>
            <a:r>
              <a:rPr lang="en-US" sz="3200" dirty="0"/>
              <a:t>. (Matthew 5:43ff)</a:t>
            </a:r>
          </a:p>
          <a:p>
            <a:pPr marL="514350" indent="-514350">
              <a:buFont typeface="+mj-lt"/>
              <a:buAutoNum type="arabicPeriod"/>
            </a:pPr>
            <a:r>
              <a:rPr lang="en-US" sz="3200" b="1" dirty="0">
                <a:solidFill>
                  <a:schemeClr val="accent6"/>
                </a:solidFill>
              </a:rPr>
              <a:t>Seek</a:t>
            </a:r>
            <a:r>
              <a:rPr lang="en-US" sz="3200" b="1" dirty="0"/>
              <a:t> the lost. </a:t>
            </a:r>
            <a:r>
              <a:rPr lang="en-US" sz="3200" dirty="0"/>
              <a:t>(Luke 15)</a:t>
            </a:r>
          </a:p>
          <a:p>
            <a:pPr marL="514350" indent="-514350">
              <a:buFont typeface="+mj-lt"/>
              <a:buAutoNum type="arabicPeriod"/>
            </a:pPr>
            <a:r>
              <a:rPr lang="en-US" sz="3200" b="1" dirty="0">
                <a:solidFill>
                  <a:schemeClr val="accent6"/>
                </a:solidFill>
              </a:rPr>
              <a:t>Warn</a:t>
            </a:r>
            <a:r>
              <a:rPr lang="en-US" sz="3200" b="1" dirty="0"/>
              <a:t> the lost. </a:t>
            </a:r>
            <a:r>
              <a:rPr lang="en-US" sz="3200" dirty="0"/>
              <a:t>(Ezekiel 33)</a:t>
            </a:r>
          </a:p>
          <a:p>
            <a:pPr marL="514350" indent="-514350">
              <a:buFont typeface="+mj-lt"/>
              <a:buAutoNum type="arabicPeriod"/>
            </a:pPr>
            <a:r>
              <a:rPr lang="en-US" sz="3200" b="1" dirty="0">
                <a:solidFill>
                  <a:schemeClr val="accent6"/>
                </a:solidFill>
              </a:rPr>
              <a:t>Teach</a:t>
            </a:r>
            <a:r>
              <a:rPr lang="en-US" sz="3200" dirty="0"/>
              <a:t> the lost. (Ezra 7:10)</a:t>
            </a:r>
          </a:p>
          <a:p>
            <a:pPr marL="514350" indent="-514350">
              <a:buFont typeface="+mj-lt"/>
              <a:buAutoNum type="arabicPeriod"/>
            </a:pPr>
            <a:r>
              <a:rPr lang="en-US" sz="3200" b="1" dirty="0">
                <a:solidFill>
                  <a:schemeClr val="accent6"/>
                </a:solidFill>
              </a:rPr>
              <a:t>Pray</a:t>
            </a:r>
            <a:r>
              <a:rPr lang="en-US" sz="3200" dirty="0"/>
              <a:t> for the lost.</a:t>
            </a:r>
            <a:r>
              <a:rPr lang="en-US" sz="3200" baseline="0" dirty="0"/>
              <a:t> (Colossians 4:2-6)</a:t>
            </a:r>
            <a:endParaRPr lang="en-US" sz="3200" dirty="0"/>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extLst>
      <p:ext uri="{BB962C8B-B14F-4D97-AF65-F5344CB8AC3E}">
        <p14:creationId xmlns:p14="http://schemas.microsoft.com/office/powerpoint/2010/main" val="31917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76249"/>
            <a:ext cx="8172726" cy="8225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“Devote youselves to prayer…”</a:t>
            </a:r>
            <a:r>
              <a:rPr lang="en" sz="4000" dirty="0"/>
              <a:t> </a:t>
            </a:r>
            <a:r>
              <a:rPr lang="en" sz="2400" dirty="0"/>
              <a:t>(4:2)</a:t>
            </a:r>
            <a:endParaRPr sz="4000" dirty="0"/>
          </a:p>
        </p:txBody>
      </p:sp>
      <p:sp>
        <p:nvSpPr>
          <p:cNvPr id="104" name="Google Shape;104;p21"/>
          <p:cNvSpPr txBox="1">
            <a:spLocks noGrp="1"/>
          </p:cNvSpPr>
          <p:nvPr>
            <p:ph type="body" idx="1"/>
          </p:nvPr>
        </p:nvSpPr>
        <p:spPr>
          <a:xfrm>
            <a:off x="474562" y="898752"/>
            <a:ext cx="8296905" cy="3520673"/>
          </a:xfrm>
          <a:prstGeom prst="rect">
            <a:avLst/>
          </a:prstGeom>
        </p:spPr>
        <p:txBody>
          <a:bodyPr spcFirstLastPara="1" wrap="square" lIns="0" tIns="0" rIns="0" bIns="0" anchor="t" anchorCtr="0">
            <a:noAutofit/>
          </a:bodyPr>
          <a:lstStyle/>
          <a:p>
            <a:pPr lvl="0" indent="-457200" algn="l" rtl="0">
              <a:spcBef>
                <a:spcPts val="600"/>
              </a:spcBef>
              <a:spcAft>
                <a:spcPts val="0"/>
              </a:spcAft>
              <a:buFont typeface="Arial" panose="020B0604020202020204" pitchFamily="34" charset="0"/>
              <a:buChar char="•"/>
            </a:pPr>
            <a:r>
              <a:rPr lang="en-US" sz="2200" dirty="0"/>
              <a:t>Includes the idea of </a:t>
            </a:r>
            <a:r>
              <a:rPr lang="en-US" sz="2200" b="1" dirty="0"/>
              <a:t>persisting and not growing weary of</a:t>
            </a:r>
            <a:r>
              <a:rPr lang="en-US" sz="2200" dirty="0"/>
              <a:t>. (Luke 11:5-13; 18:1-8)</a:t>
            </a:r>
          </a:p>
          <a:p>
            <a:pPr lvl="0" indent="-457200" algn="l" rtl="0">
              <a:spcBef>
                <a:spcPts val="600"/>
              </a:spcBef>
              <a:spcAft>
                <a:spcPts val="0"/>
              </a:spcAft>
              <a:buFont typeface="Arial" panose="020B0604020202020204" pitchFamily="34" charset="0"/>
              <a:buChar char="•"/>
            </a:pPr>
            <a:r>
              <a:rPr lang="en-US" sz="2200" dirty="0"/>
              <a:t>Why do we need “</a:t>
            </a:r>
            <a:r>
              <a:rPr lang="en-US" sz="2200" b="1" i="1" dirty="0"/>
              <a:t>persistence</a:t>
            </a:r>
            <a:r>
              <a:rPr lang="en-US" sz="2200" dirty="0"/>
              <a:t>” in our prayers to God? Why might we “</a:t>
            </a:r>
            <a:r>
              <a:rPr lang="en-US" sz="2200" b="1" i="1" dirty="0"/>
              <a:t>lose heart</a:t>
            </a:r>
            <a:r>
              <a:rPr lang="en-US" sz="2200" dirty="0"/>
              <a:t>”?</a:t>
            </a:r>
          </a:p>
          <a:p>
            <a:pPr indent="-457200">
              <a:buFont typeface="Arial" panose="020B0604020202020204" pitchFamily="34" charset="0"/>
              <a:buChar char="•"/>
            </a:pPr>
            <a:r>
              <a:rPr lang="en-US" sz="2200" b="1" i="1" dirty="0"/>
              <a:t>“Pray without ceasing” </a:t>
            </a:r>
            <a:r>
              <a:rPr lang="en-US" sz="2200" dirty="0"/>
              <a:t>(1 Thessalonians 5:17)</a:t>
            </a:r>
          </a:p>
          <a:p>
            <a:pPr marL="463550" indent="-463550">
              <a:buFont typeface="Arial" panose="020B0604020202020204" pitchFamily="34" charset="0"/>
              <a:buChar char="•"/>
            </a:pPr>
            <a:r>
              <a:rPr lang="en-US" sz="2200" b="1" dirty="0"/>
              <a:t>For what</a:t>
            </a:r>
            <a:r>
              <a:rPr lang="en-US" sz="2200" dirty="0"/>
              <a:t>? Opportunities to reach the lost. (Col. 4:3-6)</a:t>
            </a:r>
          </a:p>
          <a:p>
            <a:pPr marL="463550" lvl="0" indent="-463550" algn="l" rtl="0">
              <a:spcBef>
                <a:spcPts val="600"/>
              </a:spcBef>
              <a:spcAft>
                <a:spcPts val="0"/>
              </a:spcAft>
              <a:buFont typeface="Arial" panose="020B0604020202020204" pitchFamily="34" charset="0"/>
              <a:buChar char="•"/>
            </a:pPr>
            <a:r>
              <a:rPr lang="en-US" sz="2200" dirty="0"/>
              <a:t>What is our part in praying for opportunities? (John 4:35; 1 Peter 3:15; 2 Timothy 2:15; note vs. 3-4)</a:t>
            </a:r>
          </a:p>
          <a:p>
            <a:pPr indent="-457200">
              <a:buFont typeface="Arial" panose="020B0604020202020204" pitchFamily="34" charset="0"/>
              <a:buChar char="•"/>
            </a:pPr>
            <a:endParaRPr lang="en-US" sz="2800" dirty="0"/>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50473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8225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“…Keeping alert …”</a:t>
            </a:r>
            <a:r>
              <a:rPr lang="en" sz="4000" dirty="0"/>
              <a:t> </a:t>
            </a:r>
            <a:r>
              <a:rPr lang="en" sz="2400" dirty="0"/>
              <a:t>(4:2)</a:t>
            </a:r>
            <a:endParaRPr sz="4000" dirty="0"/>
          </a:p>
        </p:txBody>
      </p:sp>
      <p:sp>
        <p:nvSpPr>
          <p:cNvPr id="104" name="Google Shape;104;p21"/>
          <p:cNvSpPr txBox="1">
            <a:spLocks noGrp="1"/>
          </p:cNvSpPr>
          <p:nvPr>
            <p:ph type="body" idx="1"/>
          </p:nvPr>
        </p:nvSpPr>
        <p:spPr>
          <a:xfrm>
            <a:off x="474562" y="1320800"/>
            <a:ext cx="8478522" cy="3098625"/>
          </a:xfrm>
          <a:prstGeom prst="rect">
            <a:avLst/>
          </a:prstGeom>
        </p:spPr>
        <p:txBody>
          <a:bodyPr spcFirstLastPara="1" wrap="square" lIns="0" tIns="0" rIns="0" bIns="0" anchor="t" anchorCtr="0">
            <a:noAutofit/>
          </a:bodyPr>
          <a:lstStyle/>
          <a:p>
            <a:pPr marL="0" lvl="0" indent="0" algn="l" rtl="0">
              <a:spcBef>
                <a:spcPts val="600"/>
              </a:spcBef>
              <a:spcAft>
                <a:spcPts val="0"/>
              </a:spcAft>
              <a:buFont typeface="Arial" panose="020B0604020202020204" pitchFamily="34" charset="0"/>
              <a:buChar char="•"/>
            </a:pPr>
            <a:r>
              <a:rPr lang="en-US" sz="2800" dirty="0"/>
              <a:t>The need to </a:t>
            </a:r>
            <a:r>
              <a:rPr lang="en-US" sz="2800" b="1" dirty="0"/>
              <a:t>awake and watchful</a:t>
            </a:r>
            <a:r>
              <a:rPr lang="en-US" sz="2800" dirty="0"/>
              <a:t>. </a:t>
            </a:r>
          </a:p>
          <a:p>
            <a:pPr marL="457200" lvl="1" indent="0">
              <a:spcBef>
                <a:spcPts val="600"/>
              </a:spcBef>
              <a:buFont typeface="Arial" panose="020B0604020202020204" pitchFamily="34" charset="0"/>
              <a:buChar char="•"/>
            </a:pPr>
            <a:r>
              <a:rPr lang="en-US" sz="2800" b="1" dirty="0"/>
              <a:t>For what</a:t>
            </a:r>
            <a:r>
              <a:rPr lang="en-US" sz="2800" dirty="0"/>
              <a:t>? </a:t>
            </a:r>
            <a:r>
              <a:rPr lang="en-US" sz="2800" b="1" dirty="0"/>
              <a:t>Opportunities</a:t>
            </a:r>
            <a:r>
              <a:rPr lang="en-US" sz="2800" dirty="0"/>
              <a:t>! (Matthew 26:40-41; Acts 20:31; 1 Corinthians 16:13, 1 Thess. 5:6-10; </a:t>
            </a:r>
            <a:br>
              <a:rPr lang="en-US" sz="2800" dirty="0"/>
            </a:br>
            <a:r>
              <a:rPr lang="en-US" sz="2800" dirty="0"/>
              <a:t>1 Peter 5:8; Revelation 3:2-3)</a:t>
            </a:r>
          </a:p>
          <a:p>
            <a:pPr marL="457200" lvl="1" indent="0">
              <a:spcBef>
                <a:spcPts val="600"/>
              </a:spcBef>
              <a:buFont typeface="Arial" panose="020B0604020202020204" pitchFamily="34" charset="0"/>
              <a:buChar char="•"/>
            </a:pPr>
            <a:r>
              <a:rPr lang="en-US" sz="2800" dirty="0"/>
              <a:t>Take heed to ourselves! (Acts 20:29)</a:t>
            </a: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403362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8225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“…with an attitude of thanksgiving.” </a:t>
            </a:r>
            <a:r>
              <a:rPr lang="en" sz="2400" dirty="0"/>
              <a:t>(4:2)</a:t>
            </a:r>
            <a:endParaRPr sz="4000" dirty="0"/>
          </a:p>
        </p:txBody>
      </p:sp>
      <p:sp>
        <p:nvSpPr>
          <p:cNvPr id="104" name="Google Shape;104;p21"/>
          <p:cNvSpPr txBox="1">
            <a:spLocks noGrp="1"/>
          </p:cNvSpPr>
          <p:nvPr>
            <p:ph type="body" idx="1"/>
          </p:nvPr>
        </p:nvSpPr>
        <p:spPr>
          <a:xfrm>
            <a:off x="474562" y="1320800"/>
            <a:ext cx="8296905" cy="3098625"/>
          </a:xfrm>
          <a:prstGeom prst="rect">
            <a:avLst/>
          </a:prstGeom>
        </p:spPr>
        <p:txBody>
          <a:bodyPr spcFirstLastPara="1" wrap="square" lIns="0" tIns="0" rIns="0" bIns="0" anchor="t" anchorCtr="0">
            <a:noAutofit/>
          </a:bodyPr>
          <a:lstStyle/>
          <a:p>
            <a:pPr indent="-457200">
              <a:buFont typeface="Arial" panose="020B0604020202020204" pitchFamily="34" charset="0"/>
              <a:buChar char="•"/>
            </a:pPr>
            <a:r>
              <a:rPr lang="en-US" sz="2800" dirty="0"/>
              <a:t>Who’s to be thankful and what are we to be thankful for? </a:t>
            </a:r>
          </a:p>
          <a:p>
            <a:pPr indent="-457200">
              <a:buFont typeface="Arial" panose="020B0604020202020204" pitchFamily="34" charset="0"/>
              <a:buChar char="•"/>
            </a:pPr>
            <a:r>
              <a:rPr lang="en-US" sz="2800" dirty="0"/>
              <a:t>Our </a:t>
            </a:r>
            <a:r>
              <a:rPr lang="en-US" sz="2800" b="1" dirty="0"/>
              <a:t>salvation and forgiveness</a:t>
            </a:r>
            <a:r>
              <a:rPr lang="en-US" sz="2800" dirty="0"/>
              <a:t>! </a:t>
            </a:r>
            <a:br>
              <a:rPr lang="en-US" sz="2800" dirty="0"/>
            </a:br>
            <a:r>
              <a:rPr lang="en-US" sz="2400" dirty="0"/>
              <a:t>(Colossians 1:12; 3:15)</a:t>
            </a:r>
          </a:p>
          <a:p>
            <a:pPr indent="-457200">
              <a:buFont typeface="Arial" panose="020B0604020202020204" pitchFamily="34" charset="0"/>
              <a:buChar char="•"/>
            </a:pPr>
            <a:r>
              <a:rPr lang="en-US" sz="2800" b="1" dirty="0"/>
              <a:t>Don’t forget! </a:t>
            </a:r>
            <a:r>
              <a:rPr lang="en-US" sz="2400" dirty="0"/>
              <a:t>(2 Peter 1:8-10)</a:t>
            </a:r>
            <a:endParaRPr lang="en-US" sz="2800" dirty="0"/>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3652696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8225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“Praying at the same time for us as well...” </a:t>
            </a:r>
            <a:r>
              <a:rPr lang="en" sz="2400" dirty="0"/>
              <a:t>(4:3)</a:t>
            </a:r>
            <a:endParaRPr sz="4000" dirty="0"/>
          </a:p>
        </p:txBody>
      </p:sp>
      <p:sp>
        <p:nvSpPr>
          <p:cNvPr id="104" name="Google Shape;104;p21"/>
          <p:cNvSpPr txBox="1">
            <a:spLocks noGrp="1"/>
          </p:cNvSpPr>
          <p:nvPr>
            <p:ph type="body" idx="1"/>
          </p:nvPr>
        </p:nvSpPr>
        <p:spPr>
          <a:xfrm>
            <a:off x="474562" y="1320800"/>
            <a:ext cx="8478522" cy="3098625"/>
          </a:xfrm>
          <a:prstGeom prst="rect">
            <a:avLst/>
          </a:prstGeom>
        </p:spPr>
        <p:txBody>
          <a:bodyPr spcFirstLastPara="1" wrap="square" lIns="0" tIns="0" rIns="0" bIns="0" anchor="t" anchorCtr="0">
            <a:noAutofit/>
          </a:bodyPr>
          <a:lstStyle/>
          <a:p>
            <a:pPr indent="-457200"/>
            <a:r>
              <a:rPr lang="en-US" sz="2800" dirty="0"/>
              <a:t>Paul realized his own </a:t>
            </a:r>
            <a:r>
              <a:rPr lang="en-US" sz="2800" b="1" dirty="0"/>
              <a:t>personal obligation</a:t>
            </a:r>
            <a:r>
              <a:rPr lang="en-US" sz="2800" dirty="0"/>
              <a:t>. (</a:t>
            </a:r>
            <a:r>
              <a:rPr lang="en-US" sz="2400" dirty="0"/>
              <a:t>Romans 1:14-16</a:t>
            </a:r>
            <a:r>
              <a:rPr lang="en-US" sz="2800" dirty="0"/>
              <a:t>; obliged, eager, not ashamed)</a:t>
            </a:r>
          </a:p>
          <a:p>
            <a:pPr indent="-457200"/>
            <a:r>
              <a:rPr lang="en-US" sz="2800" dirty="0"/>
              <a:t>Paul often requested such prayers on his behalf. </a:t>
            </a:r>
            <a:r>
              <a:rPr lang="en-US" sz="2400" dirty="0"/>
              <a:t>(Ephesians 6:19; 2 Thessalonians 3:1-2)</a:t>
            </a:r>
            <a:endParaRPr lang="en-US" sz="2800" dirty="0"/>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56769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8225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“That God will open up to us a door for the word...” </a:t>
            </a:r>
            <a:r>
              <a:rPr lang="en" sz="2400" dirty="0"/>
              <a:t>(4:3)</a:t>
            </a:r>
            <a:endParaRPr sz="4000" dirty="0"/>
          </a:p>
        </p:txBody>
      </p:sp>
      <p:sp>
        <p:nvSpPr>
          <p:cNvPr id="104" name="Google Shape;104;p21"/>
          <p:cNvSpPr txBox="1">
            <a:spLocks noGrp="1"/>
          </p:cNvSpPr>
          <p:nvPr>
            <p:ph type="body" idx="1"/>
          </p:nvPr>
        </p:nvSpPr>
        <p:spPr>
          <a:xfrm>
            <a:off x="474562" y="1320800"/>
            <a:ext cx="8478522" cy="3822700"/>
          </a:xfrm>
          <a:prstGeom prst="rect">
            <a:avLst/>
          </a:prstGeom>
        </p:spPr>
        <p:txBody>
          <a:bodyPr spcFirstLastPara="1" wrap="square" lIns="0" tIns="0" rIns="0" bIns="0" anchor="t" anchorCtr="0">
            <a:noAutofit/>
          </a:bodyPr>
          <a:lstStyle/>
          <a:p>
            <a:pPr indent="-457200"/>
            <a:r>
              <a:rPr lang="en-US" sz="2800" dirty="0"/>
              <a:t>Paul’s focus was not on his own needs but for </a:t>
            </a:r>
            <a:r>
              <a:rPr lang="en-US" sz="2800" b="1" dirty="0"/>
              <a:t>opportunities for the word to be preached</a:t>
            </a:r>
            <a:r>
              <a:rPr lang="en-US" sz="2800" dirty="0"/>
              <a:t>.</a:t>
            </a:r>
          </a:p>
          <a:p>
            <a:pPr indent="-457200"/>
            <a:r>
              <a:rPr lang="en-US" sz="2800" b="1" dirty="0"/>
              <a:t>Are we praying for open doors to reach the lost</a:t>
            </a:r>
            <a:r>
              <a:rPr lang="en-US" sz="2800" dirty="0"/>
              <a:t>? (1 Cor. 16:8-9; 2 Cor. 2:12-13; Acts 14:27)</a:t>
            </a:r>
          </a:p>
          <a:p>
            <a:pPr indent="-457200"/>
            <a:r>
              <a:rPr lang="en-US" sz="2800" dirty="0"/>
              <a:t>Will God open doors for the word today?</a:t>
            </a: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92385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8225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“That God will open up to us a door for the word...” </a:t>
            </a:r>
            <a:r>
              <a:rPr lang="en" sz="2400" dirty="0"/>
              <a:t>(4:3)</a:t>
            </a:r>
            <a:endParaRPr sz="4000" dirty="0"/>
          </a:p>
        </p:txBody>
      </p:sp>
      <p:sp>
        <p:nvSpPr>
          <p:cNvPr id="104" name="Google Shape;104;p21"/>
          <p:cNvSpPr txBox="1">
            <a:spLocks noGrp="1"/>
          </p:cNvSpPr>
          <p:nvPr>
            <p:ph type="body" idx="1"/>
          </p:nvPr>
        </p:nvSpPr>
        <p:spPr>
          <a:xfrm>
            <a:off x="474562" y="1320800"/>
            <a:ext cx="8478522" cy="3098625"/>
          </a:xfrm>
          <a:prstGeom prst="rect">
            <a:avLst/>
          </a:prstGeom>
        </p:spPr>
        <p:txBody>
          <a:bodyPr spcFirstLastPara="1" wrap="square" lIns="0" tIns="0" rIns="0" bIns="0" anchor="t" anchorCtr="0">
            <a:noAutofit/>
          </a:bodyPr>
          <a:lstStyle/>
          <a:p>
            <a:pPr indent="-457200"/>
            <a:r>
              <a:rPr lang="en-US" sz="2800" dirty="0"/>
              <a:t>Emphasis on “</a:t>
            </a:r>
            <a:r>
              <a:rPr lang="en-US" sz="2800" b="1" i="1" dirty="0"/>
              <a:t>the word</a:t>
            </a:r>
            <a:r>
              <a:rPr lang="en-US" sz="2800" dirty="0"/>
              <a:t>”. (Acts 12:24; 13:5, 7-8, 12; 20:32; Isaiah 55:10-11)</a:t>
            </a:r>
          </a:p>
          <a:p>
            <a:pPr indent="-457200"/>
            <a:r>
              <a:rPr lang="en-US" sz="2800" b="1" dirty="0"/>
              <a:t>Must spread the word</a:t>
            </a:r>
            <a:r>
              <a:rPr lang="en-US" sz="2800" dirty="0"/>
              <a:t>. (1 Thess. 3:1; Acts 8:4)</a:t>
            </a:r>
          </a:p>
          <a:p>
            <a:pPr indent="-457200"/>
            <a:r>
              <a:rPr lang="en-US" sz="2800" dirty="0"/>
              <a:t>Is the word being “</a:t>
            </a:r>
            <a:r>
              <a:rPr lang="en-US" sz="2800" b="1" i="1" dirty="0"/>
              <a:t>neglected</a:t>
            </a:r>
            <a:r>
              <a:rPr lang="en-US" sz="2800" dirty="0"/>
              <a:t>”? (Acts 6:2)</a:t>
            </a:r>
          </a:p>
          <a:p>
            <a:pPr indent="-457200"/>
            <a:r>
              <a:rPr lang="en-US" sz="2800" b="1" dirty="0"/>
              <a:t>Study diligently</a:t>
            </a:r>
            <a:r>
              <a:rPr lang="en-US" sz="2800" dirty="0"/>
              <a:t>, </a:t>
            </a:r>
            <a:r>
              <a:rPr lang="en-US" sz="2800" b="1" dirty="0"/>
              <a:t>handle accurately</a:t>
            </a:r>
            <a:r>
              <a:rPr lang="en-US" sz="2800" dirty="0"/>
              <a:t>, </a:t>
            </a:r>
            <a:r>
              <a:rPr lang="en-US" sz="2800" b="1" dirty="0"/>
              <a:t>teach purely</a:t>
            </a:r>
            <a:r>
              <a:rPr lang="en-US" sz="2800" dirty="0"/>
              <a:t> and persistently. (2 Timothy 2:15; 4:2-3)</a:t>
            </a: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46554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598741" y="312823"/>
            <a:ext cx="8172726" cy="822503"/>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000" i="1" dirty="0"/>
              <a:t>“That God will open up to us a door for the word...” </a:t>
            </a:r>
            <a:r>
              <a:rPr lang="en" sz="2400" dirty="0"/>
              <a:t>(4:3)</a:t>
            </a:r>
            <a:endParaRPr sz="4000" dirty="0"/>
          </a:p>
        </p:txBody>
      </p:sp>
      <p:sp>
        <p:nvSpPr>
          <p:cNvPr id="104" name="Google Shape;104;p21"/>
          <p:cNvSpPr txBox="1">
            <a:spLocks noGrp="1"/>
          </p:cNvSpPr>
          <p:nvPr>
            <p:ph type="body" idx="1"/>
          </p:nvPr>
        </p:nvSpPr>
        <p:spPr>
          <a:xfrm>
            <a:off x="474562" y="1320800"/>
            <a:ext cx="8478522" cy="3352851"/>
          </a:xfrm>
          <a:prstGeom prst="rect">
            <a:avLst/>
          </a:prstGeom>
        </p:spPr>
        <p:txBody>
          <a:bodyPr spcFirstLastPara="1" wrap="square" lIns="0" tIns="0" rIns="0" bIns="0" anchor="t" anchorCtr="0">
            <a:noAutofit/>
          </a:bodyPr>
          <a:lstStyle/>
          <a:p>
            <a:pPr marL="0" marR="0" indent="0">
              <a:lnSpc>
                <a:spcPct val="107000"/>
              </a:lnSpc>
              <a:spcBef>
                <a:spcPts val="0"/>
              </a:spcBef>
              <a:spcAft>
                <a:spcPts val="800"/>
              </a:spcAft>
              <a:buNone/>
            </a:pPr>
            <a:r>
              <a:rPr lang="en-US" sz="2800" dirty="0">
                <a:effectLst/>
                <a:latin typeface="Montserrat" panose="020B0604020202020204" pitchFamily="2" charset="0"/>
                <a:ea typeface="Calibri" panose="020F0502020204030204" pitchFamily="34" charset="0"/>
                <a:cs typeface="Montserrat" panose="020B0604020202020204" pitchFamily="2" charset="0"/>
              </a:rPr>
              <a:t>We can and ought to pray for three things: </a:t>
            </a:r>
          </a:p>
          <a:p>
            <a:pPr marL="184150" marR="0" indent="-514350">
              <a:lnSpc>
                <a:spcPct val="107000"/>
              </a:lnSpc>
              <a:spcBef>
                <a:spcPts val="0"/>
              </a:spcBef>
              <a:spcAft>
                <a:spcPts val="800"/>
              </a:spcAft>
              <a:buSzPct val="75000"/>
              <a:buFont typeface="+mj-lt"/>
              <a:buAutoNum type="arabicPeriod"/>
            </a:pPr>
            <a:r>
              <a:rPr lang="en-US" sz="2800" dirty="0">
                <a:latin typeface="Montserrat" panose="020B0604020202020204" pitchFamily="2" charset="0"/>
                <a:ea typeface="Calibri" panose="020F0502020204030204" pitchFamily="34" charset="0"/>
                <a:cs typeface="Montserrat" panose="020B0604020202020204" pitchFamily="2" charset="0"/>
              </a:rPr>
              <a:t>T</a:t>
            </a:r>
            <a:r>
              <a:rPr lang="en-US" sz="2800" dirty="0">
                <a:effectLst/>
                <a:latin typeface="Montserrat" panose="020B0604020202020204" pitchFamily="2" charset="0"/>
                <a:ea typeface="Calibri" panose="020F0502020204030204" pitchFamily="34" charset="0"/>
                <a:cs typeface="Montserrat" panose="020B0604020202020204" pitchFamily="2" charset="0"/>
              </a:rPr>
              <a:t>hat </a:t>
            </a:r>
            <a:r>
              <a:rPr lang="en-US" sz="2800" b="1" dirty="0">
                <a:effectLst/>
                <a:latin typeface="Montserrat" panose="020B0604020202020204" pitchFamily="2" charset="0"/>
                <a:ea typeface="Calibri" panose="020F0502020204030204" pitchFamily="34" charset="0"/>
                <a:cs typeface="Montserrat" panose="020B0604020202020204" pitchFamily="2" charset="0"/>
              </a:rPr>
              <a:t>God would open doors </a:t>
            </a:r>
            <a:r>
              <a:rPr lang="en-US" sz="2800" dirty="0">
                <a:effectLst/>
                <a:latin typeface="Montserrat" panose="020B0604020202020204" pitchFamily="2" charset="0"/>
                <a:ea typeface="Calibri" panose="020F0502020204030204" pitchFamily="34" charset="0"/>
                <a:cs typeface="Montserrat" panose="020B0604020202020204" pitchFamily="2" charset="0"/>
              </a:rPr>
              <a:t>for us to serve Him and let our light shine. (Matthew 5:14-16)</a:t>
            </a:r>
          </a:p>
          <a:p>
            <a:pPr marL="184150" marR="0" indent="-514350">
              <a:lnSpc>
                <a:spcPct val="107000"/>
              </a:lnSpc>
              <a:spcBef>
                <a:spcPts val="0"/>
              </a:spcBef>
              <a:spcAft>
                <a:spcPts val="800"/>
              </a:spcAft>
              <a:buSzPct val="75000"/>
              <a:buFont typeface="+mj-lt"/>
              <a:buAutoNum type="arabicPeriod"/>
            </a:pPr>
            <a:r>
              <a:rPr lang="en-US" sz="2800" dirty="0">
                <a:latin typeface="Montserrat" panose="020B0604020202020204" pitchFamily="2" charset="0"/>
                <a:ea typeface="Calibri" panose="020F0502020204030204" pitchFamily="34" charset="0"/>
                <a:cs typeface="Montserrat" panose="020B0604020202020204" pitchFamily="2" charset="0"/>
              </a:rPr>
              <a:t>T</a:t>
            </a:r>
            <a:r>
              <a:rPr lang="en-US" sz="2800" dirty="0">
                <a:effectLst/>
                <a:latin typeface="Montserrat" panose="020B0604020202020204" pitchFamily="2" charset="0"/>
                <a:ea typeface="Calibri" panose="020F0502020204030204" pitchFamily="34" charset="0"/>
                <a:cs typeface="Montserrat" panose="020B0604020202020204" pitchFamily="2" charset="0"/>
              </a:rPr>
              <a:t>hat we would </a:t>
            </a:r>
            <a:r>
              <a:rPr lang="en-US" sz="2800" b="1" dirty="0">
                <a:effectLst/>
                <a:latin typeface="Montserrat" panose="020B0604020202020204" pitchFamily="2" charset="0"/>
                <a:ea typeface="Calibri" panose="020F0502020204030204" pitchFamily="34" charset="0"/>
                <a:cs typeface="Montserrat" panose="020B0604020202020204" pitchFamily="2" charset="0"/>
              </a:rPr>
              <a:t>recognize the open doors</a:t>
            </a:r>
            <a:r>
              <a:rPr lang="en-US" sz="2800" b="1" dirty="0">
                <a:latin typeface="Montserrat" panose="020B0604020202020204" pitchFamily="2" charset="0"/>
                <a:ea typeface="Calibri" panose="020F0502020204030204" pitchFamily="34" charset="0"/>
                <a:cs typeface="Montserrat" panose="020B0604020202020204" pitchFamily="2" charset="0"/>
              </a:rPr>
              <a:t>. </a:t>
            </a:r>
            <a:br>
              <a:rPr lang="en-US" sz="2800" b="1" dirty="0">
                <a:latin typeface="Montserrat" panose="020B0604020202020204" pitchFamily="2" charset="0"/>
                <a:ea typeface="Calibri" panose="020F0502020204030204" pitchFamily="34" charset="0"/>
                <a:cs typeface="Montserrat" panose="020B0604020202020204" pitchFamily="2" charset="0"/>
              </a:rPr>
            </a:br>
            <a:r>
              <a:rPr lang="en-US" sz="2800" dirty="0">
                <a:latin typeface="Montserrat" panose="020B0604020202020204" pitchFamily="2" charset="0"/>
                <a:ea typeface="Calibri" panose="020F0502020204030204" pitchFamily="34" charset="0"/>
                <a:cs typeface="Montserrat" panose="020B0604020202020204" pitchFamily="2" charset="0"/>
              </a:rPr>
              <a:t>(John 4:35) </a:t>
            </a:r>
            <a:r>
              <a:rPr lang="en-US" sz="2800" dirty="0">
                <a:effectLst/>
                <a:latin typeface="Montserrat" panose="020B0604020202020204" pitchFamily="2" charset="0"/>
                <a:ea typeface="Calibri" panose="020F0502020204030204" pitchFamily="34" charset="0"/>
                <a:cs typeface="Montserrat" panose="020B0604020202020204" pitchFamily="2" charset="0"/>
              </a:rPr>
              <a:t>What are we looking for?</a:t>
            </a:r>
          </a:p>
          <a:p>
            <a:pPr marL="184150" marR="0" indent="-514350">
              <a:lnSpc>
                <a:spcPct val="107000"/>
              </a:lnSpc>
              <a:spcBef>
                <a:spcPts val="0"/>
              </a:spcBef>
              <a:spcAft>
                <a:spcPts val="800"/>
              </a:spcAft>
              <a:buSzPct val="75000"/>
              <a:buFont typeface="+mj-lt"/>
              <a:buAutoNum type="arabicPeriod"/>
            </a:pPr>
            <a:r>
              <a:rPr lang="en-US" sz="2800" dirty="0">
                <a:latin typeface="Montserrat" panose="020B0604020202020204" pitchFamily="2" charset="0"/>
                <a:ea typeface="Calibri" panose="020F0502020204030204" pitchFamily="34" charset="0"/>
                <a:cs typeface="Montserrat" panose="020B0604020202020204" pitchFamily="2" charset="0"/>
              </a:rPr>
              <a:t>T</a:t>
            </a:r>
            <a:r>
              <a:rPr lang="en-US" sz="2800" dirty="0">
                <a:effectLst/>
                <a:latin typeface="Montserrat" panose="020B0604020202020204" pitchFamily="2" charset="0"/>
                <a:ea typeface="Calibri" panose="020F0502020204030204" pitchFamily="34" charset="0"/>
                <a:cs typeface="Montserrat" panose="020B0604020202020204" pitchFamily="2" charset="0"/>
              </a:rPr>
              <a:t>hat we would </a:t>
            </a:r>
            <a:r>
              <a:rPr lang="en-US" sz="2800" b="1" dirty="0">
                <a:effectLst/>
                <a:latin typeface="Montserrat" panose="020B0604020202020204" pitchFamily="2" charset="0"/>
                <a:ea typeface="Calibri" panose="020F0502020204030204" pitchFamily="34" charset="0"/>
                <a:cs typeface="Montserrat" panose="020B0604020202020204" pitchFamily="2" charset="0"/>
              </a:rPr>
              <a:t>ready to make the most of them</a:t>
            </a:r>
            <a:r>
              <a:rPr lang="en-US" sz="2800" dirty="0">
                <a:effectLst/>
                <a:latin typeface="Montserrat" panose="020B0604020202020204" pitchFamily="2" charset="0"/>
                <a:ea typeface="Calibri" panose="020F0502020204030204" pitchFamily="34" charset="0"/>
                <a:cs typeface="Montserrat" panose="020B0604020202020204" pitchFamily="2" charset="0"/>
              </a:rPr>
              <a:t>. (Ephesians 5:15-17)</a:t>
            </a:r>
          </a:p>
        </p:txBody>
      </p:sp>
      <p:sp>
        <p:nvSpPr>
          <p:cNvPr id="105" name="Google Shape;105;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578589684"/>
      </p:ext>
    </p:extLst>
  </p:cSld>
  <p:clrMapOvr>
    <a:masterClrMapping/>
  </p:clrMapOvr>
</p:sld>
</file>

<file path=ppt/theme/theme1.xml><?xml version="1.0" encoding="utf-8"?>
<a:theme xmlns:a="http://schemas.openxmlformats.org/drawingml/2006/main"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78592</TotalTime>
  <Words>2219</Words>
  <Application>Microsoft Office PowerPoint</Application>
  <PresentationFormat>On-screen Show (16:9)</PresentationFormat>
  <Paragraphs>147</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Montserrat Light</vt:lpstr>
      <vt:lpstr>Montserrat</vt:lpstr>
      <vt:lpstr>Calibri</vt:lpstr>
      <vt:lpstr>DM Serif Display</vt:lpstr>
      <vt:lpstr>Arial</vt:lpstr>
      <vt:lpstr>myriad-pro</vt:lpstr>
      <vt:lpstr>TimesNewRomanPSMT</vt:lpstr>
      <vt:lpstr>Mutius template</vt:lpstr>
      <vt:lpstr>Praying For  A Lost &amp; Dying World Colossians 4:2-6</vt:lpstr>
      <vt:lpstr>Our Duty For a Lost &amp; Dying World </vt:lpstr>
      <vt:lpstr>“Devote youselves to prayer…” (4:2)</vt:lpstr>
      <vt:lpstr>“…Keeping alert …” (4:2)</vt:lpstr>
      <vt:lpstr>“…with an attitude of thanksgiving.” (4:2)</vt:lpstr>
      <vt:lpstr>“Praying at the same time for us as well...” (4:3)</vt:lpstr>
      <vt:lpstr>“That God will open up to us a door for the word...” (4:3)</vt:lpstr>
      <vt:lpstr>“That God will open up to us a door for the word...” (4:3)</vt:lpstr>
      <vt:lpstr>“That God will open up to us a door for the word...” (4:3)</vt:lpstr>
      <vt:lpstr>“...that I may make it clear in the way I ought to speak” (4:4)</vt:lpstr>
      <vt:lpstr>“Conduct yourselves with wisdom toward outsiders…” (4:5)</vt:lpstr>
      <vt:lpstr>“Making the most of the opportunity (redeeming the time)…” (4:5)</vt:lpstr>
      <vt:lpstr>“Let your speech always be with grace, as though seasoned with salt…” (4:6)</vt:lpstr>
      <vt:lpstr>“…so that you will know how you should respond to each person.” (4:6)</vt:lpstr>
      <vt:lpstr>Reaching the lost and dying world we live in…</vt:lpstr>
      <vt:lpstr>Reaching the lost and dying world we live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Chris Simmons</dc:creator>
  <cp:lastModifiedBy>Chris Simmons</cp:lastModifiedBy>
  <cp:revision>49</cp:revision>
  <cp:lastPrinted>2022-10-27T23:22:41Z</cp:lastPrinted>
  <dcterms:modified xsi:type="dcterms:W3CDTF">2023-03-18T21:24:27Z</dcterms:modified>
</cp:coreProperties>
</file>