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75" r:id="rId3"/>
    <p:sldId id="284" r:id="rId4"/>
    <p:sldId id="285" r:id="rId5"/>
    <p:sldId id="286" r:id="rId6"/>
    <p:sldId id="287" r:id="rId7"/>
    <p:sldId id="296" r:id="rId8"/>
    <p:sldId id="288" r:id="rId9"/>
    <p:sldId id="297" r:id="rId10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4" autoAdjust="0"/>
    <p:restoredTop sz="86397" autoAdjust="0"/>
  </p:normalViewPr>
  <p:slideViewPr>
    <p:cSldViewPr snapToGrid="0">
      <p:cViewPr varScale="1">
        <p:scale>
          <a:sx n="69" d="100"/>
          <a:sy n="69" d="100"/>
        </p:scale>
        <p:origin x="57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598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11/20/2022 am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The Qualification Of Elders - Part 1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11/20/2022 am</a:t>
            </a:r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The Qualification Of Elders - Part 1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A9EC36-0786-A990-D785-A318465C092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11/20/2022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FE43C-5A25-2F37-2D02-05F7A93819A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Qualification Of Elders - Part 1</a:t>
            </a:r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11/20/2022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Qualification Of Elders - Part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51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400" dirty="0">
                <a:latin typeface="TimesNewRomanPSMT"/>
              </a:rPr>
              <a:t>Here we see in evidence Paul’s “care of all the churches” (2 Cor. 11:28). He was deeply concerned about every church, especially did he long to see each congregation fully organized and functioning in harmony with the divine pattern (cf. 1 Tim. 1:13; Rom. 1:11).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B2F24-153A-0E1A-99D2-5C92BD56312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11/20/2022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FE10A-4B3E-2BE3-01E7-F2439C958E9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Qualification Of Elders - Part 1</a:t>
            </a:r>
          </a:p>
        </p:txBody>
      </p:sp>
    </p:spTree>
    <p:extLst>
      <p:ext uri="{BB962C8B-B14F-4D97-AF65-F5344CB8AC3E}">
        <p14:creationId xmlns:p14="http://schemas.microsoft.com/office/powerpoint/2010/main" val="2939855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D90FC-7AD2-062F-5EF7-9717100EB04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11/20/2022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DC98A-D7F9-CCF6-3D10-37E3BF28B3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Qualification Of Elders - Part 1</a:t>
            </a:r>
          </a:p>
        </p:txBody>
      </p:sp>
    </p:spTree>
    <p:extLst>
      <p:ext uri="{BB962C8B-B14F-4D97-AF65-F5344CB8AC3E}">
        <p14:creationId xmlns:p14="http://schemas.microsoft.com/office/powerpoint/2010/main" val="2460052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18"/>
              </a:spcAft>
            </a:pPr>
            <a:r>
              <a:rPr lang="en-US" sz="1400" b="1" dirty="0"/>
              <a:t>Simply “older” </a:t>
            </a:r>
            <a:r>
              <a:rPr lang="en-US" sz="1400" dirty="0"/>
              <a:t>- (Luke 15:25)</a:t>
            </a:r>
          </a:p>
          <a:p>
            <a:pPr>
              <a:spcAft>
                <a:spcPts val="618"/>
              </a:spcAft>
            </a:pPr>
            <a:r>
              <a:rPr lang="en-US" sz="1400" b="1" dirty="0"/>
              <a:t>Jewish seniority </a:t>
            </a:r>
            <a:r>
              <a:rPr lang="en-US" sz="1400" dirty="0"/>
              <a:t>- (Matthew 16:21; Acts 4:5) </a:t>
            </a:r>
          </a:p>
          <a:p>
            <a:pPr>
              <a:spcAft>
                <a:spcPts val="618"/>
              </a:spcAft>
            </a:pPr>
            <a:r>
              <a:rPr lang="en-US" sz="1400" dirty="0"/>
              <a:t>A position of </a:t>
            </a:r>
            <a:r>
              <a:rPr lang="en-US" sz="1400" b="1" dirty="0"/>
              <a:t>appointment within the church</a:t>
            </a:r>
            <a:r>
              <a:rPr lang="en-US" sz="1400" dirty="0"/>
              <a:t>. </a:t>
            </a:r>
            <a:br>
              <a:rPr lang="en-US" sz="1400" dirty="0"/>
            </a:br>
            <a:r>
              <a:rPr lang="en-US" sz="1400" dirty="0"/>
              <a:t>(Acts 14:23; 15:2, 4, 6)</a:t>
            </a:r>
          </a:p>
          <a:p>
            <a:pPr algn="l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8052F-7CC8-F8D1-EBB2-267D9DD704A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11/20/2022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7162E-8852-926F-E9B2-1F40B89BB4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Qualification Of Elders - Part 1</a:t>
            </a:r>
          </a:p>
        </p:txBody>
      </p:sp>
    </p:spTree>
    <p:extLst>
      <p:ext uri="{BB962C8B-B14F-4D97-AF65-F5344CB8AC3E}">
        <p14:creationId xmlns:p14="http://schemas.microsoft.com/office/powerpoint/2010/main" val="3526910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D70E7B-1616-3EA9-7F94-AE178F11266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11/20/2022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1D529-B56C-AB38-DD5F-CB565FF914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Qualification Of Elders - Part 1</a:t>
            </a:r>
          </a:p>
        </p:txBody>
      </p:sp>
    </p:spTree>
    <p:extLst>
      <p:ext uri="{BB962C8B-B14F-4D97-AF65-F5344CB8AC3E}">
        <p14:creationId xmlns:p14="http://schemas.microsoft.com/office/powerpoint/2010/main" val="2188104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2DA47-3049-637F-EB9B-42629A3403C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11/20/2022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B7DC3-8306-4DE5-0E59-29D2CE20520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Qualification Of Elders - Part 1</a:t>
            </a:r>
          </a:p>
        </p:txBody>
      </p:sp>
    </p:spTree>
    <p:extLst>
      <p:ext uri="{BB962C8B-B14F-4D97-AF65-F5344CB8AC3E}">
        <p14:creationId xmlns:p14="http://schemas.microsoft.com/office/powerpoint/2010/main" val="2428045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B4C78-19C1-A338-0225-7C561F9F468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11/20/2022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93E838-BD64-0CA6-3759-A3AFA6A70C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Qualification Of Elders - Part 1</a:t>
            </a:r>
          </a:p>
        </p:txBody>
      </p:sp>
    </p:spTree>
    <p:extLst>
      <p:ext uri="{BB962C8B-B14F-4D97-AF65-F5344CB8AC3E}">
        <p14:creationId xmlns:p14="http://schemas.microsoft.com/office/powerpoint/2010/main" val="1030895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73300-E3DF-ADE4-48F4-11E2FC47355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11/20/2022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3BC4A-56B8-9A54-766E-B6A7BCC36DC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Qualification Of Elders - Part 1</a:t>
            </a:r>
          </a:p>
        </p:txBody>
      </p:sp>
    </p:spTree>
    <p:extLst>
      <p:ext uri="{BB962C8B-B14F-4D97-AF65-F5344CB8AC3E}">
        <p14:creationId xmlns:p14="http://schemas.microsoft.com/office/powerpoint/2010/main" val="3093939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51777" y="2235200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Qualifications Of Elders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51777" y="4831307"/>
            <a:ext cx="4846320" cy="99864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God’s Pattern For the Church</a:t>
            </a:r>
          </a:p>
          <a:p>
            <a:r>
              <a:rPr lang="en-US" dirty="0"/>
              <a:t>1 Timothy 3 - Titus 1</a:t>
            </a:r>
          </a:p>
          <a:p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2FB26E-EDC1-40A4-E9A9-272DC1326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71779" y="2057401"/>
            <a:ext cx="3088293" cy="3886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C55688-C678-88F8-EB06-2F019575D7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5400000">
            <a:off x="6027287" y="3031561"/>
            <a:ext cx="3523479" cy="20733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46E091-F58A-CE97-8B6C-820BC43F58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52916" r="17711"/>
          <a:stretch/>
        </p:blipFill>
        <p:spPr>
          <a:xfrm>
            <a:off x="1" y="1037230"/>
            <a:ext cx="1477224" cy="490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3/18/2023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3/18/2023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3/18/2023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3/18/2023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3/18/2023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3/18/2023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Qualifications Of Elders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God’s Pattern For The Church</a:t>
            </a:r>
          </a:p>
          <a:p>
            <a:r>
              <a:rPr lang="en-US" dirty="0"/>
              <a:t>1 Timothy 3 - Titus 1</a:t>
            </a:r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b="1" dirty="0"/>
              <a:t>God’s Plan For the Local Church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566001"/>
            <a:ext cx="9729028" cy="4620682"/>
          </a:xfrm>
        </p:spPr>
        <p:txBody>
          <a:bodyPr>
            <a:normAutofit/>
          </a:bodyPr>
          <a:lstStyle/>
          <a:p>
            <a:r>
              <a:rPr lang="en-US" sz="3600" dirty="0"/>
              <a:t>The church in Philippi had </a:t>
            </a:r>
            <a:r>
              <a:rPr lang="en-US" sz="3600" i="1" dirty="0"/>
              <a:t>“</a:t>
            </a:r>
            <a:r>
              <a:rPr lang="en-US" sz="3600" b="1" i="1" dirty="0"/>
              <a:t>saints</a:t>
            </a:r>
            <a:r>
              <a:rPr lang="en-US" sz="3600" i="1" dirty="0"/>
              <a:t>… including </a:t>
            </a:r>
            <a:r>
              <a:rPr lang="en-US" sz="3600" b="1" i="1" dirty="0"/>
              <a:t>overseers</a:t>
            </a:r>
            <a:r>
              <a:rPr lang="en-US" sz="3600" i="1" dirty="0"/>
              <a:t> (bishops; </a:t>
            </a:r>
            <a:r>
              <a:rPr lang="en-US" sz="1600" i="1" dirty="0"/>
              <a:t>NKJV &amp; ASV</a:t>
            </a:r>
            <a:r>
              <a:rPr lang="en-US" sz="3600" i="1" dirty="0"/>
              <a:t>) and </a:t>
            </a:r>
            <a:r>
              <a:rPr lang="en-US" sz="3600" b="1" i="1" dirty="0"/>
              <a:t>deacons</a:t>
            </a:r>
            <a:r>
              <a:rPr lang="en-US" sz="3600" i="1" dirty="0"/>
              <a:t>”</a:t>
            </a:r>
            <a:r>
              <a:rPr lang="en-US" sz="3600" dirty="0"/>
              <a:t>. (Philippians 1:1)</a:t>
            </a:r>
          </a:p>
          <a:p>
            <a:r>
              <a:rPr lang="en-US" sz="3600" b="1" dirty="0"/>
              <a:t>Every church </a:t>
            </a:r>
            <a:r>
              <a:rPr lang="en-US" sz="3600" dirty="0"/>
              <a:t>is to have elders. (Acts 14:23)</a:t>
            </a:r>
          </a:p>
          <a:p>
            <a:r>
              <a:rPr lang="en-US" sz="3600" dirty="0"/>
              <a:t>Every church is to have </a:t>
            </a:r>
            <a:r>
              <a:rPr lang="en-US" sz="3600" b="1" dirty="0"/>
              <a:t>it’s own elders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(Acts 20:28; 1 Peter 5:2)</a:t>
            </a:r>
          </a:p>
          <a:p>
            <a:r>
              <a:rPr lang="en-US" sz="3600" b="1" dirty="0"/>
              <a:t>Deacons are to serve</a:t>
            </a:r>
            <a:r>
              <a:rPr lang="en-US" sz="3600" dirty="0"/>
              <a:t>. (1 Timothy 3:8ff)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Qualification Of Elders</a:t>
            </a:r>
          </a:p>
        </p:txBody>
      </p:sp>
    </p:spTree>
    <p:extLst>
      <p:ext uri="{BB962C8B-B14F-4D97-AF65-F5344CB8AC3E}">
        <p14:creationId xmlns:p14="http://schemas.microsoft.com/office/powerpoint/2010/main" val="162761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b="1" dirty="0"/>
              <a:t>God’s Plan For the Local Church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566001"/>
            <a:ext cx="9881428" cy="5015912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3600" dirty="0"/>
              <a:t>Titus was left in Crete </a:t>
            </a:r>
            <a:r>
              <a:rPr lang="en-US" sz="3600" i="1" dirty="0"/>
              <a:t>“that you would </a:t>
            </a:r>
            <a:r>
              <a:rPr lang="en-US" sz="3600" b="1" i="1" dirty="0"/>
              <a:t>set in order what remains </a:t>
            </a:r>
            <a:r>
              <a:rPr lang="en-US" sz="3600" i="1" dirty="0"/>
              <a:t>and </a:t>
            </a:r>
            <a:r>
              <a:rPr lang="en-US" sz="3600" b="1" i="1" dirty="0"/>
              <a:t>appoint elders</a:t>
            </a:r>
            <a:r>
              <a:rPr lang="en-US" sz="3600" i="1" dirty="0"/>
              <a:t> in every city as I directed you”. </a:t>
            </a:r>
            <a:r>
              <a:rPr lang="en-US" sz="3600" dirty="0"/>
              <a:t>(Titus 1:5; cf., Ephesians 4:11)</a:t>
            </a:r>
          </a:p>
          <a:p>
            <a:pPr>
              <a:spcAft>
                <a:spcPts val="600"/>
              </a:spcAft>
            </a:pPr>
            <a:r>
              <a:rPr lang="en-US" sz="3600" b="1" i="1" dirty="0"/>
              <a:t>“</a:t>
            </a:r>
            <a:r>
              <a:rPr lang="en-US" sz="3600" b="1" i="1" dirty="0">
                <a:solidFill>
                  <a:srgbClr val="002060"/>
                </a:solidFill>
              </a:rPr>
              <a:t>Set in order</a:t>
            </a:r>
            <a:r>
              <a:rPr lang="en-US" sz="3600" b="1" i="1" dirty="0"/>
              <a:t>”</a:t>
            </a:r>
            <a:r>
              <a:rPr lang="en-US" sz="3600" dirty="0"/>
              <a:t> - “in the sense of </a:t>
            </a:r>
            <a:r>
              <a:rPr lang="en-US" sz="3600" b="1" dirty="0"/>
              <a:t>setting right again what was defective</a:t>
            </a:r>
            <a:r>
              <a:rPr lang="en-US" sz="3600" dirty="0"/>
              <a:t>” </a:t>
            </a:r>
            <a:r>
              <a:rPr lang="en-US" sz="1700" dirty="0"/>
              <a:t>(Vine's Expository Dictionary of Biblical Words)</a:t>
            </a:r>
          </a:p>
          <a:p>
            <a:pPr>
              <a:spcAft>
                <a:spcPts val="600"/>
              </a:spcAft>
            </a:pPr>
            <a:r>
              <a:rPr lang="en-US" sz="3600" b="1" i="1" dirty="0"/>
              <a:t>“</a:t>
            </a:r>
            <a:r>
              <a:rPr lang="en-US" sz="3600" b="1" i="1" dirty="0">
                <a:solidFill>
                  <a:srgbClr val="002060"/>
                </a:solidFill>
              </a:rPr>
              <a:t>What remains</a:t>
            </a:r>
            <a:r>
              <a:rPr lang="en-US" sz="3600" b="1" i="1" dirty="0"/>
              <a:t>”</a:t>
            </a:r>
            <a:r>
              <a:rPr lang="en-US" sz="3600" dirty="0"/>
              <a:t> - “to be lacking or absent, to fail” </a:t>
            </a:r>
            <a:r>
              <a:rPr lang="en-US" sz="3200" dirty="0"/>
              <a:t>(</a:t>
            </a:r>
            <a:r>
              <a:rPr lang="en-US" sz="1800" dirty="0"/>
              <a:t>Thayer</a:t>
            </a:r>
            <a:r>
              <a:rPr lang="en-US" sz="3200" dirty="0"/>
              <a:t>) </a:t>
            </a:r>
            <a:r>
              <a:rPr lang="en-US" sz="3600" dirty="0"/>
              <a:t>“</a:t>
            </a:r>
            <a:r>
              <a:rPr lang="en-US" sz="3600" b="1" dirty="0"/>
              <a:t>Wanting or deficient</a:t>
            </a:r>
            <a:r>
              <a:rPr lang="en-US" sz="3600" dirty="0"/>
              <a:t>” </a:t>
            </a:r>
            <a:r>
              <a:rPr lang="en-US" sz="3200" dirty="0"/>
              <a:t>(</a:t>
            </a:r>
            <a:r>
              <a:rPr lang="en-US" sz="1800" dirty="0"/>
              <a:t>NT Word Studies</a:t>
            </a:r>
            <a:r>
              <a:rPr lang="en-US" sz="3200" dirty="0"/>
              <a:t>)</a:t>
            </a:r>
            <a:endParaRPr lang="en-US" sz="3600" dirty="0"/>
          </a:p>
          <a:p>
            <a:pPr>
              <a:spcAft>
                <a:spcPts val="600"/>
              </a:spcAft>
            </a:pPr>
            <a:r>
              <a:rPr lang="en-US" sz="3600" dirty="0"/>
              <a:t>The Lord’s church is “</a:t>
            </a:r>
            <a:r>
              <a:rPr lang="en-US" sz="3600" b="1" dirty="0"/>
              <a:t>lacking</a:t>
            </a:r>
            <a:r>
              <a:rPr lang="en-US" sz="3600" dirty="0"/>
              <a:t>” or “</a:t>
            </a:r>
            <a:r>
              <a:rPr lang="en-US" sz="3600" b="1" dirty="0"/>
              <a:t>deficient</a:t>
            </a:r>
            <a:r>
              <a:rPr lang="en-US" sz="3600" dirty="0"/>
              <a:t>” without elder</a:t>
            </a:r>
            <a:r>
              <a:rPr lang="en-US" sz="3600" b="1" dirty="0"/>
              <a:t>s</a:t>
            </a:r>
            <a:r>
              <a:rPr lang="en-US" sz="3600" dirty="0"/>
              <a:t> and needs to be “</a:t>
            </a:r>
            <a:r>
              <a:rPr lang="en-US" sz="3600" b="1" dirty="0"/>
              <a:t>set right again</a:t>
            </a:r>
            <a:r>
              <a:rPr lang="en-US" sz="3600" dirty="0"/>
              <a:t>”.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Qualification of Elders</a:t>
            </a:r>
          </a:p>
        </p:txBody>
      </p:sp>
    </p:spTree>
    <p:extLst>
      <p:ext uri="{BB962C8B-B14F-4D97-AF65-F5344CB8AC3E}">
        <p14:creationId xmlns:p14="http://schemas.microsoft.com/office/powerpoint/2010/main" val="308389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b="1" dirty="0"/>
              <a:t>4 States of Local Church Organization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566001"/>
            <a:ext cx="9371948" cy="501591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600" b="1" dirty="0"/>
              <a:t>Scripturally organized </a:t>
            </a:r>
            <a:r>
              <a:rPr lang="en-US" sz="3600" dirty="0"/>
              <a:t>- organized WITH qualified elders</a:t>
            </a:r>
          </a:p>
          <a:p>
            <a:pPr>
              <a:spcAft>
                <a:spcPts val="600"/>
              </a:spcAft>
            </a:pPr>
            <a:r>
              <a:rPr lang="en-US" sz="3600" b="1" dirty="0"/>
              <a:t>Unscripturally organized </a:t>
            </a:r>
            <a:r>
              <a:rPr lang="en-US" sz="3600" dirty="0"/>
              <a:t>- organized WITHOUT qualified elders. </a:t>
            </a:r>
          </a:p>
          <a:p>
            <a:pPr>
              <a:spcAft>
                <a:spcPts val="600"/>
              </a:spcAft>
            </a:pPr>
            <a:r>
              <a:rPr lang="en-US" sz="3600" b="1" dirty="0"/>
              <a:t>Scripturally unorganized </a:t>
            </a:r>
            <a:r>
              <a:rPr lang="en-US" sz="3600" dirty="0"/>
              <a:t>- without elders due to a lack of qualification</a:t>
            </a:r>
          </a:p>
          <a:p>
            <a:pPr>
              <a:spcAft>
                <a:spcPts val="600"/>
              </a:spcAft>
            </a:pPr>
            <a:r>
              <a:rPr lang="en-US" sz="3600" b="1" dirty="0"/>
              <a:t>Unscripturally unorganized </a:t>
            </a:r>
            <a:r>
              <a:rPr lang="en-US" sz="3600" dirty="0"/>
              <a:t>- without elders though qualified men exist.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Qualification of Elders</a:t>
            </a:r>
          </a:p>
        </p:txBody>
      </p:sp>
    </p:spTree>
    <p:extLst>
      <p:ext uri="{BB962C8B-B14F-4D97-AF65-F5344CB8AC3E}">
        <p14:creationId xmlns:p14="http://schemas.microsoft.com/office/powerpoint/2010/main" val="12516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5" y="0"/>
            <a:ext cx="9371949" cy="1076632"/>
          </a:xfrm>
        </p:spPr>
        <p:txBody>
          <a:bodyPr>
            <a:normAutofit/>
          </a:bodyPr>
          <a:lstStyle/>
          <a:p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Use Of The </a:t>
            </a:r>
            <a:r>
              <a:rPr lang="fr-F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Term</a:t>
            </a: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 Elder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224116"/>
            <a:ext cx="9916734" cy="535779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b="1" i="1" dirty="0"/>
              <a:t>“Elder” </a:t>
            </a:r>
            <a:r>
              <a:rPr lang="en-US" sz="3200" dirty="0"/>
              <a:t>- from the Greek “</a:t>
            </a:r>
            <a:r>
              <a:rPr lang="en-US" sz="3200" dirty="0" err="1"/>
              <a:t>presbuteros</a:t>
            </a:r>
            <a:r>
              <a:rPr lang="en-US" sz="3200" dirty="0"/>
              <a:t>” (1 Timothy 5:17; 1 Peter 5:1-2) - Note - always in the plural.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b="1" i="1" dirty="0"/>
              <a:t>“Shepherd” </a:t>
            </a:r>
            <a:r>
              <a:rPr lang="en-US" sz="3200" dirty="0"/>
              <a:t>or </a:t>
            </a:r>
            <a:r>
              <a:rPr lang="en-US" sz="3200" b="1" i="1" dirty="0"/>
              <a:t>“Pastor”</a:t>
            </a:r>
            <a:r>
              <a:rPr lang="en-US" sz="3200" dirty="0"/>
              <a:t> - from the Greek “</a:t>
            </a:r>
            <a:r>
              <a:rPr lang="en-US" sz="3200" dirty="0" err="1"/>
              <a:t>poimen</a:t>
            </a:r>
            <a:r>
              <a:rPr lang="en-US" sz="3200" dirty="0"/>
              <a:t>” meaning “to </a:t>
            </a:r>
            <a:r>
              <a:rPr lang="en-US" sz="3200" b="1" dirty="0"/>
              <a:t>tend as a shepherd</a:t>
            </a:r>
            <a:r>
              <a:rPr lang="en-US" sz="3200" dirty="0"/>
              <a:t>” </a:t>
            </a:r>
            <a:r>
              <a:rPr lang="en-US" sz="1800" dirty="0"/>
              <a:t>(Strong). </a:t>
            </a:r>
            <a:r>
              <a:rPr lang="en-US" sz="3200" dirty="0"/>
              <a:t>(Ephesians 4:11; verb form used in Acts 20:28 &amp; 1 Peter 5:2)</a:t>
            </a:r>
          </a:p>
          <a:p>
            <a:pPr marL="742950" lvl="1" indent="-514350">
              <a:spcAft>
                <a:spcPts val="600"/>
              </a:spcAft>
            </a:pPr>
            <a:r>
              <a:rPr lang="en-US" sz="3200" b="1" dirty="0"/>
              <a:t>Not the same as an evangelist, preacher or minister! </a:t>
            </a:r>
            <a:r>
              <a:rPr lang="en-US" sz="2800" dirty="0"/>
              <a:t>(2 Timothy 4:5; Romans 10:14; Ephesians 3:7)</a:t>
            </a:r>
          </a:p>
          <a:p>
            <a:pPr marL="742950" lvl="1" indent="-514350">
              <a:spcAft>
                <a:spcPts val="600"/>
              </a:spcAft>
            </a:pPr>
            <a:r>
              <a:rPr lang="en-US" sz="2800" b="1" dirty="0"/>
              <a:t>Learn from the OT</a:t>
            </a:r>
            <a:r>
              <a:rPr lang="en-US" sz="2800" dirty="0"/>
              <a:t>. (Jeremiah 23:1-6)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b="1" i="1" dirty="0"/>
              <a:t>“Overseer”</a:t>
            </a:r>
            <a:r>
              <a:rPr lang="en-US" sz="3200" dirty="0"/>
              <a:t> or “</a:t>
            </a:r>
            <a:r>
              <a:rPr lang="en-US" sz="3200" b="1" i="1" dirty="0"/>
              <a:t>bishop</a:t>
            </a:r>
            <a:r>
              <a:rPr lang="en-US" sz="3200" dirty="0"/>
              <a:t>” - from the Greek “</a:t>
            </a:r>
            <a:r>
              <a:rPr lang="en-US" sz="3200" dirty="0" err="1"/>
              <a:t>episkopos</a:t>
            </a:r>
            <a:r>
              <a:rPr lang="en-US" sz="3200" dirty="0"/>
              <a:t>” meaning “one charged with the duty of </a:t>
            </a:r>
            <a:r>
              <a:rPr lang="en-US" sz="3200" b="1" dirty="0"/>
              <a:t>seeing that things… are done rightly</a:t>
            </a:r>
            <a:r>
              <a:rPr lang="en-US" sz="3200" dirty="0"/>
              <a:t>”. </a:t>
            </a:r>
            <a:r>
              <a:rPr lang="en-US" sz="1800" dirty="0"/>
              <a:t>(Thayer)</a:t>
            </a:r>
          </a:p>
          <a:p>
            <a:pPr marL="742950" lvl="1" indent="-514350">
              <a:spcAft>
                <a:spcPts val="600"/>
              </a:spcAft>
            </a:pPr>
            <a:r>
              <a:rPr lang="en-US" sz="3200" dirty="0"/>
              <a:t>Again, not the same as an evangelist!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Qualification of Elders</a:t>
            </a:r>
          </a:p>
        </p:txBody>
      </p:sp>
    </p:spTree>
    <p:extLst>
      <p:ext uri="{BB962C8B-B14F-4D97-AF65-F5344CB8AC3E}">
        <p14:creationId xmlns:p14="http://schemas.microsoft.com/office/powerpoint/2010/main" val="323753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763004"/>
          </a:xfrm>
        </p:spPr>
        <p:txBody>
          <a:bodyPr>
            <a:normAutofit/>
          </a:bodyPr>
          <a:lstStyle/>
          <a:p>
            <a:r>
              <a:rPr lang="fr-F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205345"/>
            <a:ext cx="9371948" cy="537656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3200" b="1" dirty="0"/>
              <a:t>Only when seeking to appoint elders?</a:t>
            </a:r>
            <a:br>
              <a:rPr lang="en-US" sz="3200" b="1" dirty="0"/>
            </a:br>
            <a:r>
              <a:rPr lang="en-US" sz="3200" dirty="0"/>
              <a:t>Preparation is needed!</a:t>
            </a:r>
          </a:p>
          <a:p>
            <a:pPr>
              <a:spcAft>
                <a:spcPts val="600"/>
              </a:spcAft>
            </a:pPr>
            <a:r>
              <a:rPr lang="en-US" sz="3200" b="1" dirty="0"/>
              <a:t>Seeking to influence the world around us? </a:t>
            </a:r>
            <a:r>
              <a:rPr lang="en-US" sz="3200" dirty="0"/>
              <a:t>Leadership is about influence, Matthew 5:13-16</a:t>
            </a:r>
          </a:p>
          <a:p>
            <a:pPr>
              <a:spcAft>
                <a:spcPts val="600"/>
              </a:spcAft>
            </a:pPr>
            <a:r>
              <a:rPr lang="en-US" sz="3200" b="1" dirty="0"/>
              <a:t>Impact at home? </a:t>
            </a:r>
            <a:br>
              <a:rPr lang="en-US" sz="3200" b="1" dirty="0"/>
            </a:br>
            <a:r>
              <a:rPr lang="en-US" sz="3200" dirty="0"/>
              <a:t>What would our homes and families be like?</a:t>
            </a:r>
          </a:p>
          <a:p>
            <a:pPr>
              <a:spcAft>
                <a:spcPts val="600"/>
              </a:spcAft>
            </a:pPr>
            <a:r>
              <a:rPr lang="en-US" sz="3200" b="1" dirty="0"/>
              <a:t>What if all our civic leaders and work leaders had these qualities? </a:t>
            </a:r>
          </a:p>
          <a:p>
            <a:pPr>
              <a:spcAft>
                <a:spcPts val="600"/>
              </a:spcAft>
            </a:pPr>
            <a:r>
              <a:rPr lang="en-US" sz="3200" b="1" dirty="0"/>
              <a:t>We all need these qualities as children of God!</a:t>
            </a:r>
          </a:p>
          <a:p>
            <a:pPr>
              <a:spcAft>
                <a:spcPts val="600"/>
              </a:spcAft>
            </a:pPr>
            <a:r>
              <a:rPr lang="en-US" sz="3200" b="1" dirty="0"/>
              <a:t>Other than domestic qualities involving the home and family, all attributes are “musts” for any Christians desiring to be saved and go to heaven!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Qualification of Elders</a:t>
            </a:r>
          </a:p>
        </p:txBody>
      </p:sp>
    </p:spTree>
    <p:extLst>
      <p:ext uri="{BB962C8B-B14F-4D97-AF65-F5344CB8AC3E}">
        <p14:creationId xmlns:p14="http://schemas.microsoft.com/office/powerpoint/2010/main" val="243903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763004"/>
          </a:xfrm>
        </p:spPr>
        <p:txBody>
          <a:bodyPr>
            <a:normAutofit/>
          </a:bodyPr>
          <a:lstStyle/>
          <a:p>
            <a:r>
              <a:rPr lang="fr-F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205345"/>
            <a:ext cx="9371948" cy="5376568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4400" b="1" dirty="0"/>
              <a:t>Other than domestic qualities involving the home and family, all attributes are “musts” for any Christians desiring to be saved and go to heaven!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Qualification of Elders</a:t>
            </a:r>
          </a:p>
        </p:txBody>
      </p:sp>
    </p:spTree>
    <p:extLst>
      <p:ext uri="{BB962C8B-B14F-4D97-AF65-F5344CB8AC3E}">
        <p14:creationId xmlns:p14="http://schemas.microsoft.com/office/powerpoint/2010/main" val="177916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432" y="276087"/>
            <a:ext cx="10162543" cy="1183566"/>
          </a:xfrm>
        </p:spPr>
        <p:txBody>
          <a:bodyPr>
            <a:normAutofit/>
          </a:bodyPr>
          <a:lstStyle/>
          <a:p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« If </a:t>
            </a:r>
            <a:r>
              <a:rPr lang="fr-F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 Man Aspire…  »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432" y="1566000"/>
            <a:ext cx="10928555" cy="5063399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b="1" i="1" dirty="0"/>
              <a:t>“Aspire”</a:t>
            </a:r>
            <a:r>
              <a:rPr lang="en-US" sz="3200" b="1" dirty="0"/>
              <a:t> - “to stretch oneself, i.e., reach out after” </a:t>
            </a:r>
            <a:r>
              <a:rPr lang="en-US" sz="1200" b="1" dirty="0"/>
              <a:t>(Strong)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b="1" dirty="0">
                <a:solidFill>
                  <a:srgbClr val="0070C0"/>
                </a:solidFill>
              </a:rPr>
              <a:t>Why would a man “aspire”?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b="1" dirty="0"/>
              <a:t>Concern for the purity and soundness </a:t>
            </a:r>
            <a:r>
              <a:rPr lang="en-US" sz="3200" dirty="0"/>
              <a:t>of the </a:t>
            </a:r>
            <a:r>
              <a:rPr lang="en-US" sz="3200" b="1" dirty="0"/>
              <a:t>Lord’s church</a:t>
            </a:r>
            <a:r>
              <a:rPr lang="en-US" sz="3200" dirty="0"/>
              <a:t>. (Ephesians 5:22-33; 1 Timothy 3:15)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b="1" dirty="0"/>
              <a:t>A love for the souls of others</a:t>
            </a:r>
            <a:r>
              <a:rPr lang="en-US" sz="3200" dirty="0"/>
              <a:t>. (1 Peter 1:22; 2 Cor. 12:15)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b="1" dirty="0"/>
              <a:t>A love for the truth of the gospel</a:t>
            </a:r>
            <a:r>
              <a:rPr lang="en-US" sz="3200" dirty="0"/>
              <a:t>. (Titus 1:9-11; Acts 20:28)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b="1" dirty="0"/>
              <a:t>Commitment to the work</a:t>
            </a:r>
            <a:r>
              <a:rPr lang="en-US" sz="3200" dirty="0"/>
              <a:t>! (Titus 2:14; 3:1, 8, 14)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b="1" dirty="0"/>
              <a:t>Commitment to continued growth</a:t>
            </a:r>
            <a:r>
              <a:rPr lang="en-US" sz="3200" dirty="0"/>
              <a:t>! (2 Peter 1:5-10)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Qualification of Elders</a:t>
            </a:r>
          </a:p>
        </p:txBody>
      </p:sp>
    </p:spTree>
    <p:extLst>
      <p:ext uri="{BB962C8B-B14F-4D97-AF65-F5344CB8AC3E}">
        <p14:creationId xmlns:p14="http://schemas.microsoft.com/office/powerpoint/2010/main" val="182263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432" y="276087"/>
            <a:ext cx="10162543" cy="1183566"/>
          </a:xfrm>
        </p:spPr>
        <p:txBody>
          <a:bodyPr>
            <a:normAutofit/>
          </a:bodyPr>
          <a:lstStyle/>
          <a:p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« If </a:t>
            </a:r>
            <a:r>
              <a:rPr lang="fr-F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 Man Aspire…  »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432" y="1566000"/>
            <a:ext cx="10928555" cy="5063399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b="1" dirty="0"/>
              <a:t>What are your aspirations?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b="1" dirty="0"/>
              <a:t>Are they fleshly and temporal? </a:t>
            </a:r>
            <a:r>
              <a:rPr lang="en-US" sz="3200" dirty="0"/>
              <a:t>(1 Timothy 6:10)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b="1" dirty="0"/>
              <a:t>Are they spiritual and eternal? </a:t>
            </a:r>
            <a:r>
              <a:rPr lang="en-US" sz="3200" dirty="0"/>
              <a:t>(Hebrews 11:16)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i="1" dirty="0"/>
              <a:t>“But as it is, </a:t>
            </a:r>
            <a:r>
              <a:rPr lang="en-US" sz="3600" b="1" i="1" dirty="0"/>
              <a:t>they desire a better country</a:t>
            </a:r>
            <a:r>
              <a:rPr lang="en-US" sz="3600" i="1" dirty="0"/>
              <a:t>, that is, </a:t>
            </a:r>
            <a:r>
              <a:rPr lang="en-US" sz="3600" b="1" i="1" dirty="0"/>
              <a:t>a heavenly one</a:t>
            </a:r>
            <a:r>
              <a:rPr lang="en-US" sz="3600" i="1" dirty="0"/>
              <a:t>. Therefore God is not ashamed to be called their God; for </a:t>
            </a:r>
            <a:r>
              <a:rPr lang="en-US" sz="3600" b="1" i="1" dirty="0"/>
              <a:t>He has prepared a city for them</a:t>
            </a:r>
            <a:r>
              <a:rPr lang="en-US" sz="3600" i="1" dirty="0"/>
              <a:t>.”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Qualification of Elders</a:t>
            </a:r>
          </a:p>
        </p:txBody>
      </p:sp>
    </p:spTree>
    <p:extLst>
      <p:ext uri="{BB962C8B-B14F-4D97-AF65-F5344CB8AC3E}">
        <p14:creationId xmlns:p14="http://schemas.microsoft.com/office/powerpoint/2010/main" val="19924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Nature ecology education photo presentation</Template>
  <TotalTime>22827</TotalTime>
  <Words>922</Words>
  <Application>Microsoft Office PowerPoint</Application>
  <PresentationFormat>Widescreen</PresentationFormat>
  <Paragraphs>94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Corbel</vt:lpstr>
      <vt:lpstr>TimesNewRomanPSMT</vt:lpstr>
      <vt:lpstr>Ecology 16x9</vt:lpstr>
      <vt:lpstr>Qualifications Of Elders</vt:lpstr>
      <vt:lpstr>God’s Plan For the Local Church</vt:lpstr>
      <vt:lpstr>God’s Plan For the Local Church</vt:lpstr>
      <vt:lpstr>4 States of Local Church Organization</vt:lpstr>
      <vt:lpstr>Use Of The Term Elder</vt:lpstr>
      <vt:lpstr>Why study this?</vt:lpstr>
      <vt:lpstr>Why study this?</vt:lpstr>
      <vt:lpstr>« If Any Man Aspire…  »</vt:lpstr>
      <vt:lpstr>« If Any Man Aspire…  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Qualifications Of Elders</dc:title>
  <dc:creator>Chris Simmons</dc:creator>
  <cp:lastModifiedBy>Chris Simmons</cp:lastModifiedBy>
  <cp:revision>9</cp:revision>
  <cp:lastPrinted>2022-11-20T14:33:00Z</cp:lastPrinted>
  <dcterms:created xsi:type="dcterms:W3CDTF">2022-11-16T19:03:54Z</dcterms:created>
  <dcterms:modified xsi:type="dcterms:W3CDTF">2023-03-19T00:27:18Z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