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17"/>
  </p:notesMasterIdLst>
  <p:handoutMasterIdLst>
    <p:handoutMasterId r:id="rId18"/>
  </p:handoutMasterIdLst>
  <p:sldIdLst>
    <p:sldId id="299" r:id="rId2"/>
    <p:sldId id="256" r:id="rId3"/>
    <p:sldId id="297" r:id="rId4"/>
    <p:sldId id="281" r:id="rId5"/>
    <p:sldId id="282" r:id="rId6"/>
    <p:sldId id="283" r:id="rId7"/>
    <p:sldId id="284" r:id="rId8"/>
    <p:sldId id="288" r:id="rId9"/>
    <p:sldId id="289" r:id="rId10"/>
    <p:sldId id="291" r:id="rId11"/>
    <p:sldId id="292" r:id="rId12"/>
    <p:sldId id="293" r:id="rId13"/>
    <p:sldId id="294" r:id="rId14"/>
    <p:sldId id="295" r:id="rId15"/>
    <p:sldId id="296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397" autoAdjust="0"/>
  </p:normalViewPr>
  <p:slideViewPr>
    <p:cSldViewPr>
      <p:cViewPr varScale="1">
        <p:scale>
          <a:sx n="59" d="100"/>
          <a:sy n="59" d="100"/>
        </p:scale>
        <p:origin x="3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80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71BC3A-37CA-17F0-214F-C32F98BD1B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89EE88-5EC5-F796-D0B4-FC29EC1E47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11/27/2022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8C846-CC75-A1A0-575F-6931A274E2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All About Hope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4D993-309F-E116-AEB6-A2F3CD6D1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8CC9-6DB6-4C31-A222-24374D307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75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066ACEE-6014-3A6F-BFE0-C1854BF62B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9886D05-01A5-4110-66C3-7AA5852528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693CD56B-A463-FF5F-5645-E63DFACB96D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3CC5FBBF-82A2-151D-2C67-706DE08ECE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62C8658-F468-C869-904F-720927863B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All About Hope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BAFBF8D-592D-C5A0-3FA9-7FA74E04E3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5A21E-94E0-4ECA-8E4D-024506A1FC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2.wmf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emf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5.emf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wmf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9CC8733B-4A30-F344-1BEA-8C9043457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07F9A2-9869-44CC-9818-2A6774C391A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8812B0D-EB54-00B2-C7D3-5666DBF57B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E0CF2C78-0570-8C0D-2B73-1E0719971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091D9-1377-6AA5-F853-AAAE7AC5306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B612D-A0FC-7453-5E84-274000B1AE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7">
            <a:extLst>
              <a:ext uri="{FF2B5EF4-FFF2-40B4-BE49-F238E27FC236}">
                <a16:creationId xmlns:a16="http://schemas.microsoft.com/office/drawing/2014/main" id="{5DB42670-E359-F0F1-183E-EB96723296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05D52E-6803-4BCD-BE9E-50A92210B7EB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055A4B92-C152-565D-9427-7478354BB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2290" name="Object 3">
            <a:extLst>
              <a:ext uri="{FF2B5EF4-FFF2-40B4-BE49-F238E27FC236}">
                <a16:creationId xmlns:a16="http://schemas.microsoft.com/office/drawing/2014/main" id="{089D9DDC-10BF-17B7-DC8D-D2EE07401C7A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3B7796-7D99-1BEF-9305-45181D5EF98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2B3C9-F42A-686C-DBED-43A8DD307A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">
            <a:extLst>
              <a:ext uri="{FF2B5EF4-FFF2-40B4-BE49-F238E27FC236}">
                <a16:creationId xmlns:a16="http://schemas.microsoft.com/office/drawing/2014/main" id="{5DE1BF16-3877-EE67-F5DC-42DC556CEE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7CCD1D-2506-462B-80D9-B3517941F35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FAB71B83-CF02-E288-BA0D-AEBDDAB22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3314" name="Object 3">
            <a:extLst>
              <a:ext uri="{FF2B5EF4-FFF2-40B4-BE49-F238E27FC236}">
                <a16:creationId xmlns:a16="http://schemas.microsoft.com/office/drawing/2014/main" id="{7F5C00AC-79AB-10D3-99C8-9A1A7EEB67F2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A6005-25FA-76C4-177A-86B168AA66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7C8E9-9FC5-81A6-DC2C-31BBFD35CC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>
            <a:extLst>
              <a:ext uri="{FF2B5EF4-FFF2-40B4-BE49-F238E27FC236}">
                <a16:creationId xmlns:a16="http://schemas.microsoft.com/office/drawing/2014/main" id="{F86542B5-D212-4D5E-EB27-771D4F0AE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3E4A71-9DDA-4A28-A759-74FFF21465D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04D7090F-007F-6E9E-37B5-0FA09BE52C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4338" name="Object 3">
            <a:extLst>
              <a:ext uri="{FF2B5EF4-FFF2-40B4-BE49-F238E27FC236}">
                <a16:creationId xmlns:a16="http://schemas.microsoft.com/office/drawing/2014/main" id="{AF56C5A3-CEB0-0203-BEE0-10859758972F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B9E7D-D3A1-9260-7195-F96ECF6640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2290E-D419-5044-5BBE-684C35DF6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>
            <a:extLst>
              <a:ext uri="{FF2B5EF4-FFF2-40B4-BE49-F238E27FC236}">
                <a16:creationId xmlns:a16="http://schemas.microsoft.com/office/drawing/2014/main" id="{543A7436-133B-55D4-1F25-4BA04BB6A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F56422-6134-496B-A0CE-2A425DC88EF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F5553900-F515-75F2-C4D8-93C1FE094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24740061-61C4-6833-7FD7-8B5D8FEB302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5318125"/>
          <a:ext cx="50292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2360880" progId="Word.Document.8">
                  <p:embed/>
                </p:oleObj>
              </mc:Choice>
              <mc:Fallback>
                <p:oleObj name="Document" r:id="rId3" imgW="5486400" imgH="23608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18125"/>
                        <a:ext cx="5029200" cy="216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8E830-4F97-C8EE-6A54-826E95890B6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B3D8C-A9E9-9705-C7D9-22D12FA368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DAEE8D24-0ABA-73F9-5ECC-9EA6140D9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D7C6E3-73C5-41EB-9E4C-B938D1F2C72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A769C15-04B9-ACFF-79FD-2802D05145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9E0CBA4-31BA-92EF-C107-3F5AFDF0C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79D59-0233-EA71-CC62-38D20A761E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0B4A21-029D-96AA-37DF-7AD4455FC9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>
            <a:extLst>
              <a:ext uri="{FF2B5EF4-FFF2-40B4-BE49-F238E27FC236}">
                <a16:creationId xmlns:a16="http://schemas.microsoft.com/office/drawing/2014/main" id="{ACCE7B42-E542-3138-95F3-F0943B517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EAB7F1-BEF3-402A-AC12-40304D3AE6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4B595593-4FC6-D387-BD1E-11955E7AF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DA5ED868-7FB0-4373-8926-9F91C9AAD2BB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588931184"/>
              </p:ext>
            </p:extLst>
          </p:nvPr>
        </p:nvGraphicFramePr>
        <p:xfrm>
          <a:off x="1009650" y="4356100"/>
          <a:ext cx="4714875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97885" imgH="5088068" progId="Word.Document.8">
                  <p:embed/>
                </p:oleObj>
              </mc:Choice>
              <mc:Fallback>
                <p:oleObj name="Document" r:id="rId3" imgW="5497885" imgH="508806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356100"/>
                        <a:ext cx="4714875" cy="43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EDE13-6BDC-C92B-18BF-83E42E83B5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FDB81-4D4D-B2E6-AC46-067194757C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>
            <a:extLst>
              <a:ext uri="{FF2B5EF4-FFF2-40B4-BE49-F238E27FC236}">
                <a16:creationId xmlns:a16="http://schemas.microsoft.com/office/drawing/2014/main" id="{3CE9E25A-76EE-27BB-8E51-EE784B9FC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82D4BF-391A-4DC6-ABF4-6EC05422097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2D6B7978-7559-9825-6D02-3EA6529BD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6146" name="Object 3">
            <a:extLst>
              <a:ext uri="{FF2B5EF4-FFF2-40B4-BE49-F238E27FC236}">
                <a16:creationId xmlns:a16="http://schemas.microsoft.com/office/drawing/2014/main" id="{0BDE2BF4-17E7-3981-A553-19AC0F64C94B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E1CAF-F923-A8D8-41E5-304A39AD6CA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AB455-1F47-ED8E-2B43-D984D68882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91A42F70-1231-B847-3C0B-94EB76A3C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93021F-8B0C-4C3C-830A-1039EB481CC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74125E9-AEEE-95D4-7B90-A18DD148E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8194" name="Object 3">
            <a:extLst>
              <a:ext uri="{FF2B5EF4-FFF2-40B4-BE49-F238E27FC236}">
                <a16:creationId xmlns:a16="http://schemas.microsoft.com/office/drawing/2014/main" id="{D6B14363-CDFF-C106-D308-E2AF55566973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81015434"/>
              </p:ext>
            </p:extLst>
          </p:nvPr>
        </p:nvGraphicFramePr>
        <p:xfrm>
          <a:off x="914400" y="4651375"/>
          <a:ext cx="4991100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97885" imgH="4904153" progId="Word.Document.8">
                  <p:embed/>
                </p:oleObj>
              </mc:Choice>
              <mc:Fallback>
                <p:oleObj name="Document" r:id="rId3" imgW="5497885" imgH="490415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51375"/>
                        <a:ext cx="4991100" cy="445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E8CB3-EE56-09E7-ED00-81B172C5D9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569F3-24BF-727B-B925-2914123C28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>
            <a:extLst>
              <a:ext uri="{FF2B5EF4-FFF2-40B4-BE49-F238E27FC236}">
                <a16:creationId xmlns:a16="http://schemas.microsoft.com/office/drawing/2014/main" id="{24F65490-9A49-3FC6-B6BC-73C106102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DF9E4F-4370-456A-A72C-78315A5477E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5D3B087F-C8D9-3F17-1114-3D320A733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9218" name="Object 3">
            <a:extLst>
              <a:ext uri="{FF2B5EF4-FFF2-40B4-BE49-F238E27FC236}">
                <a16:creationId xmlns:a16="http://schemas.microsoft.com/office/drawing/2014/main" id="{F689E209-229D-E119-CB36-3FB1C95353E0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D5438-19C2-5169-A9C5-B539B13889E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89A03-0D20-4946-159C-AA7EE93ED5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>
            <a:extLst>
              <a:ext uri="{FF2B5EF4-FFF2-40B4-BE49-F238E27FC236}">
                <a16:creationId xmlns:a16="http://schemas.microsoft.com/office/drawing/2014/main" id="{13658D76-C235-F1B2-2D16-ABA5B1AF18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C41917-CDC1-47D6-985D-676362D225D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E9FC17F-956E-4ABF-F87F-B768F217A5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0242" name="Object 3">
            <a:extLst>
              <a:ext uri="{FF2B5EF4-FFF2-40B4-BE49-F238E27FC236}">
                <a16:creationId xmlns:a16="http://schemas.microsoft.com/office/drawing/2014/main" id="{0E32D686-4E91-B564-7351-DC77090BCBDD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34214-B3AC-BFB0-D47D-D8B160F58B6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FC3DE-175A-BE5F-45F1-BB6030BA8A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>
            <a:extLst>
              <a:ext uri="{FF2B5EF4-FFF2-40B4-BE49-F238E27FC236}">
                <a16:creationId xmlns:a16="http://schemas.microsoft.com/office/drawing/2014/main" id="{4107B736-39E4-2F85-294D-EA73DC200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F11F88-F510-4CC3-AE89-AB70C91BF217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28EFF6E-8F80-A7A2-73C5-962D3BCF79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1266" name="Object 3">
            <a:extLst>
              <a:ext uri="{FF2B5EF4-FFF2-40B4-BE49-F238E27FC236}">
                <a16:creationId xmlns:a16="http://schemas.microsoft.com/office/drawing/2014/main" id="{1D33795E-ED4C-B0CC-EC7F-592DB8043D01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4645025"/>
          <a:ext cx="5029200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3832200" progId="Word.Document.8">
                  <p:embed/>
                </p:oleObj>
              </mc:Choice>
              <mc:Fallback>
                <p:oleObj name="Document" r:id="rId3" imgW="5486400" imgH="3832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5025"/>
                        <a:ext cx="5029200" cy="351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F5274-1916-54E6-FC0F-10125B50A6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11/27/2022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0BD9E-96EC-5692-8CC0-D6260F60BC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All About Hope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3A500CB4-B9E9-654B-DB2C-702B04CBED9C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306706B-6F58-5B0E-D067-2691AA30F24D}"/>
              </a:ext>
            </a:extLst>
          </p:cNvPr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8">
            <a:extLst>
              <a:ext uri="{FF2B5EF4-FFF2-40B4-BE49-F238E27FC236}">
                <a16:creationId xmlns:a16="http://schemas.microsoft.com/office/drawing/2014/main" id="{750C7BBE-D2FE-5DB9-C83A-7CF16F13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CFF064F6-6203-9E6C-3D63-FC4D4D98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42870B82-4E00-CC66-B049-E7E1B4F5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67E03-0631-4033-91DD-872EDBF5B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4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8A864DE8-2D79-98E2-BCAD-D0385621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55026552-A8CC-9335-864E-338C97EC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F564B3E-7912-95B1-6B45-EE343F89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228A-288A-4232-A6BD-40ADD840B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31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AF66F5C9-698E-C1D5-344F-5CD8DE63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B30FD45D-FD65-2573-7D1D-58B6D206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D64E7B5-E365-92CC-27AE-63D4673C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B2F14-D6D4-4F4E-8638-9FF96BEBF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10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3E79141F-A2A9-84AA-5C7C-C8648885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1FCCD275-B648-1A7A-551E-EACB69DE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FDD464C-0073-500D-23B1-2C1FBBF8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2142-9073-41D5-A848-583A32878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9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9954D1D1-3AE5-A6D5-7BFC-60F0FBE282BC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B10AAACE-F5A9-1FC2-A208-F802FE79BC30}"/>
              </a:ext>
            </a:extLst>
          </p:cNvPr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256BF00-7A80-A64A-2A11-05EEC70E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5176DC5-94FB-01A2-0223-12F499DA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6355A5-6AED-9F8B-A46C-FEDA7697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AF597-DB27-45C9-B42A-734BF3B77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0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CC29D501-5C3C-B039-FF7D-130386D8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161C249E-42CE-C6DB-177D-5D87455B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5E83800-8A97-DA85-E0DA-679FDF20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6CA0C-B3D0-4A59-86AA-167248111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07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81F469CB-0040-CB25-8048-FBE29272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274B5C3A-6239-0D63-B91C-FAA7CC78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945C07D-8BA4-D86A-D6FB-01F8393C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A4D3-F46B-421A-947A-BEFF40B21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74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C6680048-22A9-6801-7F10-E5CC0EA4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C96D5073-FC7F-2B15-BB65-7458C002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91CCA-B7CD-B331-FA51-27B00AC9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18079-378F-4E4D-9FA4-FACF6F088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80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036CC587-B8F9-1F9A-D00E-995C82A77429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2CA5D8B-61D4-DFEC-B791-0D50F150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1409CA4-5F24-E391-3B1D-C7D5BB1FC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7495D87-5137-03D2-F3A5-A6D9AFA8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A7D7C-DAEC-4460-AE67-FC5895FDF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62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645E7391-0BD2-32C6-AF01-D9CEE387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739BD0DE-CC08-201B-9295-98ABF4A5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0B7E423-2A53-A3FE-409F-DF10E8FB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E7A6-EA06-4F3B-87C6-79F2EAAA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2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16122D84-C46C-E056-B8C1-2FBC7913CE79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6" name="Round Single Corner Rectangle 10">
            <a:extLst>
              <a:ext uri="{FF2B5EF4-FFF2-40B4-BE49-F238E27FC236}">
                <a16:creationId xmlns:a16="http://schemas.microsoft.com/office/drawing/2014/main" id="{1FF696E1-05EA-A695-3F23-2D7D7D1FFCDA}"/>
              </a:ext>
            </a:extLst>
          </p:cNvPr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B6B4FCF-DC9D-6AA9-881F-91E8FC9F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29A8771-97D5-31D3-F39C-D304A047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E46EF1C-A1A4-E8C9-0C83-AB860962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FEE5-5D48-4A45-B886-92F9F9760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32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2624D30-6305-4E7B-CFA2-8DAC406E39BD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0D58527-7AE7-7904-B43F-7039F6705A0B}"/>
              </a:ext>
            </a:extLst>
          </p:cNvPr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96A240F9-1AA9-1708-3E84-FD51C37F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367" name="Text Placeholder 3">
            <a:extLst>
              <a:ext uri="{FF2B5EF4-FFF2-40B4-BE49-F238E27FC236}">
                <a16:creationId xmlns:a16="http://schemas.microsoft.com/office/drawing/2014/main" id="{188F98F9-4B01-567B-CC64-18F608E128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4BB51760-9924-003F-097C-4A96BE380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A393BA8-E535-758A-D8C3-77D6D0ED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8D487-1435-B294-8FF4-043CEB413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</a:defRPr>
            </a:lvl1pPr>
          </a:lstStyle>
          <a:p>
            <a:fld id="{8774BAD7-0017-4FC4-9F00-F92453DFEF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5" r:id="rId9"/>
    <p:sldLayoutId id="2147483720" r:id="rId10"/>
    <p:sldLayoutId id="21474837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96AE-2D60-E919-D403-E33B714D4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About Hope -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78A01-DFE1-907B-07AA-1B1E59E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1 Peter Chapter 1</a:t>
            </a:r>
          </a:p>
        </p:txBody>
      </p:sp>
    </p:spTree>
    <p:extLst>
      <p:ext uri="{BB962C8B-B14F-4D97-AF65-F5344CB8AC3E}">
        <p14:creationId xmlns:p14="http://schemas.microsoft.com/office/powerpoint/2010/main" val="424120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8D58670-E40D-23A0-B3B7-5BA69FB23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10058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F21ED07-5964-348D-F7E4-A00FAD4B5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10058400" cy="3886200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1 Peter 1:18-25</a:t>
            </a:r>
          </a:p>
          <a:p>
            <a:pPr marL="862013" lvl="1" indent="-514350">
              <a:buClrTx/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“…</a:t>
            </a:r>
            <a:r>
              <a:rPr lang="en-US" altLang="en-US" sz="2800" b="1" i="1" dirty="0">
                <a:solidFill>
                  <a:srgbClr val="000000"/>
                </a:solidFill>
              </a:rPr>
              <a:t>redeemed</a:t>
            </a:r>
            <a:r>
              <a:rPr lang="en-US" altLang="en-US" sz="2800" i="1" dirty="0">
                <a:solidFill>
                  <a:srgbClr val="000000"/>
                </a:solidFill>
              </a:rPr>
              <a:t>…with </a:t>
            </a:r>
            <a:r>
              <a:rPr lang="en-US" altLang="en-US" sz="2800" b="1" i="1" dirty="0">
                <a:solidFill>
                  <a:srgbClr val="000000"/>
                </a:solidFill>
              </a:rPr>
              <a:t>precious blood</a:t>
            </a:r>
            <a:r>
              <a:rPr lang="en-US" altLang="en-US" sz="2800" i="1" dirty="0">
                <a:solidFill>
                  <a:srgbClr val="000000"/>
                </a:solidFill>
              </a:rPr>
              <a:t>…the </a:t>
            </a:r>
            <a:r>
              <a:rPr lang="en-US" altLang="en-US" sz="2800" b="1" i="1" dirty="0">
                <a:solidFill>
                  <a:srgbClr val="000000"/>
                </a:solidFill>
              </a:rPr>
              <a:t>blood of Christ</a:t>
            </a:r>
            <a:r>
              <a:rPr lang="en-US" altLang="en-US" sz="2800" dirty="0">
                <a:solidFill>
                  <a:srgbClr val="000000"/>
                </a:solidFill>
              </a:rPr>
              <a:t>”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</a:rPr>
              <a:t>We have been </a:t>
            </a:r>
            <a:r>
              <a:rPr lang="en-US" altLang="en-US" sz="2800" b="1" dirty="0">
                <a:solidFill>
                  <a:srgbClr val="000000"/>
                </a:solidFill>
              </a:rPr>
              <a:t>bought by the blood Christ</a:t>
            </a:r>
            <a:r>
              <a:rPr lang="en-US" altLang="en-US" sz="2800" dirty="0">
                <a:solidFill>
                  <a:srgbClr val="000000"/>
                </a:solidFill>
              </a:rPr>
              <a:t>.  (Acts 20:28; Ephesians 1:7; Colossians 1:20;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1 Peter 2:24; Hebrews 9:11-14; 10:19ff)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9D8E7EB-347B-FD71-22D2-D7C60F22F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68702"/>
            <a:ext cx="10058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6C40A37-77F5-9770-4ECB-B1FD3E00C0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10363200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1 Peter 1:18-25</a:t>
            </a:r>
          </a:p>
          <a:p>
            <a:pPr marL="862013" lvl="1" indent="-514350">
              <a:buClrTx/>
              <a:buFont typeface="+mj-lt"/>
              <a:buAutoNum type="arabicPeriod" startAt="2"/>
            </a:pPr>
            <a:r>
              <a:rPr lang="en-US" altLang="en-US" sz="2800" i="1" dirty="0">
                <a:solidFill>
                  <a:srgbClr val="000000"/>
                </a:solidFill>
              </a:rPr>
              <a:t>“…</a:t>
            </a:r>
            <a:r>
              <a:rPr lang="en-US" altLang="en-US" sz="2800" b="1" i="1" dirty="0">
                <a:solidFill>
                  <a:srgbClr val="000000"/>
                </a:solidFill>
              </a:rPr>
              <a:t>in obedience to the truth purified your souls</a:t>
            </a:r>
            <a:r>
              <a:rPr lang="en-US" altLang="en-US" sz="2800" i="1" dirty="0">
                <a:solidFill>
                  <a:srgbClr val="000000"/>
                </a:solidFill>
              </a:rPr>
              <a:t>…”</a:t>
            </a:r>
          </a:p>
          <a:p>
            <a:pPr lvl="1"/>
            <a:r>
              <a:rPr lang="en-US" altLang="en-US" sz="2800" dirty="0">
                <a:solidFill>
                  <a:srgbClr val="000000"/>
                </a:solidFill>
              </a:rPr>
              <a:t>Answers the question of </a:t>
            </a:r>
            <a:r>
              <a:rPr lang="en-US" altLang="en-US" sz="2800" b="1" dirty="0">
                <a:solidFill>
                  <a:srgbClr val="000000"/>
                </a:solidFill>
              </a:rPr>
              <a:t>how were we redeemed by Christ’s blood</a:t>
            </a:r>
            <a:r>
              <a:rPr lang="en-US" altLang="en-US" sz="2800" dirty="0">
                <a:solidFill>
                  <a:srgbClr val="000000"/>
                </a:solidFill>
              </a:rPr>
              <a:t>? Our obedience to the truth </a:t>
            </a:r>
            <a:r>
              <a:rPr lang="en-US" altLang="en-US" sz="2800" b="1" dirty="0">
                <a:solidFill>
                  <a:srgbClr val="000000"/>
                </a:solidFill>
              </a:rPr>
              <a:t>purifies our souls </a:t>
            </a:r>
            <a:r>
              <a:rPr lang="en-US" altLang="en-US" sz="2800" dirty="0">
                <a:solidFill>
                  <a:srgbClr val="000000"/>
                </a:solidFill>
              </a:rPr>
              <a:t>&amp; </a:t>
            </a:r>
            <a:r>
              <a:rPr lang="en-US" altLang="en-US" sz="2800" b="1" dirty="0">
                <a:solidFill>
                  <a:srgbClr val="000000"/>
                </a:solidFill>
              </a:rPr>
              <a:t>gives hope</a:t>
            </a:r>
            <a:r>
              <a:rPr lang="en-US" altLang="en-US" sz="2800" dirty="0">
                <a:solidFill>
                  <a:srgbClr val="000000"/>
                </a:solidFill>
              </a:rPr>
              <a:t>.  </a:t>
            </a:r>
          </a:p>
          <a:p>
            <a:pPr lvl="1"/>
            <a:r>
              <a:rPr lang="en-US" altLang="en-US" sz="2800" dirty="0">
                <a:solidFill>
                  <a:srgbClr val="000000"/>
                </a:solidFill>
              </a:rPr>
              <a:t>It is </a:t>
            </a:r>
            <a:r>
              <a:rPr lang="en-US" altLang="en-US" sz="2800" b="1" dirty="0">
                <a:solidFill>
                  <a:srgbClr val="000000"/>
                </a:solidFill>
              </a:rPr>
              <a:t>our appeal to God for a clear conscience</a:t>
            </a:r>
            <a:r>
              <a:rPr lang="en-US" altLang="en-US" sz="2800" dirty="0">
                <a:solidFill>
                  <a:srgbClr val="000000"/>
                </a:solidFill>
              </a:rPr>
              <a:t>. 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(1 Peter 3:18-21)</a:t>
            </a:r>
          </a:p>
          <a:p>
            <a:pPr lvl="1"/>
            <a:r>
              <a:rPr lang="en-US" altLang="en-US" sz="2800" b="1" dirty="0">
                <a:solidFill>
                  <a:srgbClr val="000000"/>
                </a:solidFill>
              </a:rPr>
              <a:t>Why?  Because Jesus said so! </a:t>
            </a:r>
            <a:r>
              <a:rPr lang="en-US" altLang="en-US" sz="2800" dirty="0">
                <a:solidFill>
                  <a:srgbClr val="000000"/>
                </a:solidFill>
              </a:rPr>
              <a:t>(Mark 16:15-16)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CD41896-E242-DBA7-3453-C79D71645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10058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9D0824B-6843-D7BB-5239-6C2803BD8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10058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1 Peter 1:18-25</a:t>
            </a:r>
          </a:p>
          <a:p>
            <a:pPr marL="804863" lvl="1" indent="-457200">
              <a:buClrTx/>
              <a:buFont typeface="+mj-lt"/>
              <a:buAutoNum type="arabicPeriod" startAt="3"/>
            </a:pPr>
            <a:r>
              <a:rPr lang="en-US" altLang="en-US" sz="2800" dirty="0">
                <a:solidFill>
                  <a:srgbClr val="000000"/>
                </a:solidFill>
              </a:rPr>
              <a:t>“…</a:t>
            </a:r>
            <a:r>
              <a:rPr lang="en-US" altLang="en-US" sz="2800" i="1" dirty="0">
                <a:solidFill>
                  <a:srgbClr val="000000"/>
                </a:solidFill>
              </a:rPr>
              <a:t>Born again… </a:t>
            </a:r>
            <a:r>
              <a:rPr lang="en-US" altLang="en-US" sz="2800" b="1" i="1" dirty="0">
                <a:solidFill>
                  <a:srgbClr val="000000"/>
                </a:solidFill>
              </a:rPr>
              <a:t>through the living and abiding word of God</a:t>
            </a:r>
            <a:r>
              <a:rPr lang="en-US" altLang="en-US" sz="2800" i="1" dirty="0">
                <a:solidFill>
                  <a:srgbClr val="000000"/>
                </a:solidFill>
              </a:rPr>
              <a:t>… </a:t>
            </a:r>
            <a:r>
              <a:rPr lang="en-US" altLang="en-US" sz="2800" b="1" i="1" dirty="0">
                <a:solidFill>
                  <a:srgbClr val="000000"/>
                </a:solidFill>
              </a:rPr>
              <a:t>which was preached to you</a:t>
            </a:r>
            <a:r>
              <a:rPr lang="en-US" altLang="en-US" sz="2800" dirty="0">
                <a:solidFill>
                  <a:srgbClr val="000000"/>
                </a:solidFill>
              </a:rPr>
              <a:t>…”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</a:rPr>
              <a:t>Answers the question, how do we know what to obey? (2 Timothy 4:2)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</a:rPr>
              <a:t>We must hear the message preached, we must believe it and we must “</a:t>
            </a:r>
            <a:r>
              <a:rPr lang="en-US" altLang="en-US" sz="2800" b="1" dirty="0">
                <a:solidFill>
                  <a:srgbClr val="000000"/>
                </a:solidFill>
              </a:rPr>
              <a:t>heed</a:t>
            </a:r>
            <a:r>
              <a:rPr lang="en-US" altLang="en-US" sz="2800" dirty="0">
                <a:solidFill>
                  <a:srgbClr val="000000"/>
                </a:solidFill>
              </a:rPr>
              <a:t>” it.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(Romans 10:12-17)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2A66FD9-639A-6AD9-A5F5-257DF5710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85955"/>
            <a:ext cx="10058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72876F6-AB68-9901-F10B-77E8CCDCC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10058400" cy="502920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000000"/>
                </a:solidFill>
              </a:rPr>
              <a:t>Hope</a:t>
            </a:r>
            <a:r>
              <a:rPr lang="en-US" altLang="en-US" sz="3200" dirty="0">
                <a:solidFill>
                  <a:srgbClr val="000000"/>
                </a:solidFill>
              </a:rPr>
              <a:t> is </a:t>
            </a:r>
            <a:r>
              <a:rPr lang="en-US" altLang="en-US" sz="3200" b="1" dirty="0">
                <a:solidFill>
                  <a:srgbClr val="000000"/>
                </a:solidFill>
              </a:rPr>
              <a:t>made possible because Christ shed His blood</a:t>
            </a:r>
            <a:r>
              <a:rPr lang="en-US" altLang="en-US" sz="3200" dirty="0">
                <a:solidFill>
                  <a:srgbClr val="000000"/>
                </a:solidFill>
              </a:rPr>
              <a:t> for us.</a:t>
            </a:r>
          </a:p>
          <a:p>
            <a:r>
              <a:rPr lang="en-US" altLang="en-US" sz="3200" b="1" dirty="0">
                <a:solidFill>
                  <a:srgbClr val="000000"/>
                </a:solidFill>
              </a:rPr>
              <a:t>Hope is born </a:t>
            </a:r>
            <a:r>
              <a:rPr lang="en-US" altLang="en-US" sz="3200" dirty="0">
                <a:solidFill>
                  <a:srgbClr val="000000"/>
                </a:solidFill>
              </a:rPr>
              <a:t>when </a:t>
            </a:r>
            <a:r>
              <a:rPr lang="en-US" altLang="en-US" sz="3200" b="1" dirty="0">
                <a:solidFill>
                  <a:srgbClr val="000000"/>
                </a:solidFill>
              </a:rPr>
              <a:t>hear the message preached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r>
              <a:rPr lang="en-US" altLang="en-US" sz="3200" b="1" dirty="0">
                <a:solidFill>
                  <a:srgbClr val="000000"/>
                </a:solidFill>
              </a:rPr>
              <a:t>believe</a:t>
            </a:r>
            <a:r>
              <a:rPr lang="en-US" altLang="en-US" sz="3200" dirty="0">
                <a:solidFill>
                  <a:srgbClr val="000000"/>
                </a:solidFill>
              </a:rPr>
              <a:t> it &amp; </a:t>
            </a:r>
            <a:r>
              <a:rPr lang="en-US" altLang="en-US" sz="3200" b="1" dirty="0">
                <a:solidFill>
                  <a:srgbClr val="000000"/>
                </a:solidFill>
              </a:rPr>
              <a:t>obey</a:t>
            </a:r>
            <a:r>
              <a:rPr lang="en-US" altLang="en-US" sz="3200" dirty="0">
                <a:solidFill>
                  <a:srgbClr val="000000"/>
                </a:solidFill>
              </a:rPr>
              <a:t> the </a:t>
            </a:r>
            <a:r>
              <a:rPr lang="en-US" altLang="en-US" sz="3200" b="1" dirty="0">
                <a:solidFill>
                  <a:srgbClr val="000000"/>
                </a:solidFill>
              </a:rPr>
              <a:t>truth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3200" b="1" dirty="0">
                <a:solidFill>
                  <a:srgbClr val="000000"/>
                </a:solidFill>
              </a:rPr>
              <a:t>Hope continues </a:t>
            </a:r>
            <a:r>
              <a:rPr lang="en-US" altLang="en-US" sz="3200" dirty="0">
                <a:solidFill>
                  <a:srgbClr val="000000"/>
                </a:solidFill>
              </a:rPr>
              <a:t>when we “</a:t>
            </a:r>
            <a:r>
              <a:rPr lang="en-US" altLang="en-US" sz="3200" b="1" i="1" dirty="0">
                <a:solidFill>
                  <a:srgbClr val="000000"/>
                </a:solidFill>
              </a:rPr>
              <a:t>continue in the faith</a:t>
            </a:r>
            <a:r>
              <a:rPr lang="en-US" altLang="en-US" sz="3200" dirty="0">
                <a:solidFill>
                  <a:srgbClr val="000000"/>
                </a:solidFill>
              </a:rPr>
              <a:t>” (Colossians 1:23) and we “</a:t>
            </a:r>
            <a:r>
              <a:rPr lang="en-US" altLang="en-US" sz="3200" b="1" i="1" dirty="0">
                <a:solidFill>
                  <a:srgbClr val="000000"/>
                </a:solidFill>
              </a:rPr>
              <a:t>hold fast the confession of our hope without wavering</a:t>
            </a:r>
            <a:r>
              <a:rPr lang="en-US" altLang="en-US" sz="3200" dirty="0">
                <a:solidFill>
                  <a:srgbClr val="000000"/>
                </a:solidFill>
              </a:rPr>
              <a:t>” (Hebrews 10:23).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F261B8B-AA86-346A-0FEF-9D5197AF1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10058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7CECD6A-69CA-0099-59AD-8E3FA42CD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102870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It is on this basis that one:</a:t>
            </a:r>
          </a:p>
          <a:p>
            <a:pPr marL="514350" indent="-514350">
              <a:buClrTx/>
              <a:buAutoNum type="arabicPeriod"/>
            </a:pPr>
            <a:r>
              <a:rPr lang="en-US" altLang="en-US" sz="3000" dirty="0">
                <a:solidFill>
                  <a:srgbClr val="000000"/>
                </a:solidFill>
              </a:rPr>
              <a:t>Can </a:t>
            </a:r>
            <a:r>
              <a:rPr lang="en-US" altLang="en-US" sz="3000" b="1" dirty="0">
                <a:solidFill>
                  <a:srgbClr val="000000"/>
                </a:solidFill>
              </a:rPr>
              <a:t>have such an imperishable</a:t>
            </a:r>
            <a:r>
              <a:rPr lang="en-US" altLang="en-US" sz="3000" dirty="0">
                <a:solidFill>
                  <a:srgbClr val="000000"/>
                </a:solidFill>
              </a:rPr>
              <a:t>, undefiled and unfading hope</a:t>
            </a:r>
          </a:p>
          <a:p>
            <a:pPr marL="514350" indent="-514350">
              <a:buClrTx/>
              <a:buAutoNum type="arabicPeriod"/>
            </a:pPr>
            <a:r>
              <a:rPr lang="en-US" altLang="en-US" sz="3000" dirty="0">
                <a:solidFill>
                  <a:srgbClr val="000000"/>
                </a:solidFill>
              </a:rPr>
              <a:t>Will enable us to </a:t>
            </a:r>
            <a:r>
              <a:rPr lang="en-US" altLang="en-US" sz="3000" b="1" dirty="0">
                <a:solidFill>
                  <a:srgbClr val="000000"/>
                </a:solidFill>
              </a:rPr>
              <a:t>endure</a:t>
            </a:r>
            <a:r>
              <a:rPr lang="en-US" altLang="en-US" sz="3000" dirty="0">
                <a:solidFill>
                  <a:srgbClr val="000000"/>
                </a:solidFill>
              </a:rPr>
              <a:t> any degree of suffering </a:t>
            </a:r>
          </a:p>
          <a:p>
            <a:pPr marL="514350" indent="-514350">
              <a:buClrTx/>
              <a:buAutoNum type="arabicPeriod"/>
            </a:pPr>
            <a:r>
              <a:rPr lang="en-US" altLang="en-US" sz="3000" dirty="0">
                <a:solidFill>
                  <a:srgbClr val="000000"/>
                </a:solidFill>
              </a:rPr>
              <a:t>Will be </a:t>
            </a:r>
            <a:r>
              <a:rPr lang="en-US" altLang="en-US" sz="3000" b="1" dirty="0">
                <a:solidFill>
                  <a:srgbClr val="000000"/>
                </a:solidFill>
              </a:rPr>
              <a:t>anchored</a:t>
            </a:r>
            <a:r>
              <a:rPr lang="en-US" altLang="en-US" sz="3000" dirty="0">
                <a:solidFill>
                  <a:srgbClr val="000000"/>
                </a:solidFill>
              </a:rPr>
              <a:t> in the certainty of hope yet unseen.</a:t>
            </a:r>
          </a:p>
          <a:p>
            <a:pPr marL="514350" indent="-514350">
              <a:buClrTx/>
              <a:buAutoNum type="arabicPeriod"/>
            </a:pPr>
            <a:r>
              <a:rPr lang="en-US" altLang="en-US" sz="3000" dirty="0">
                <a:solidFill>
                  <a:srgbClr val="000000"/>
                </a:solidFill>
              </a:rPr>
              <a:t>Will call us </a:t>
            </a:r>
            <a:r>
              <a:rPr lang="en-US" altLang="en-US" sz="3000" b="1" dirty="0">
                <a:solidFill>
                  <a:srgbClr val="000000"/>
                </a:solidFill>
              </a:rPr>
              <a:t>apply our hope in holy conduct </a:t>
            </a:r>
            <a:r>
              <a:rPr lang="en-US" altLang="en-US" sz="3000" dirty="0">
                <a:solidFill>
                  <a:srgbClr val="000000"/>
                </a:solidFill>
              </a:rPr>
              <a:t>and behavior!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>
            <a:extLst>
              <a:ext uri="{FF2B5EF4-FFF2-40B4-BE49-F238E27FC236}">
                <a16:creationId xmlns:a16="http://schemas.microsoft.com/office/drawing/2014/main" id="{C70D8542-044B-772F-F9F8-70DB14DB0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066800"/>
            <a:ext cx="77724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7200" dirty="0">
                <a:solidFill>
                  <a:srgbClr val="000099"/>
                </a:solidFill>
              </a:rPr>
              <a:t>Do you have this hope?</a:t>
            </a:r>
          </a:p>
          <a:p>
            <a:pPr algn="ctr">
              <a:buFontTx/>
              <a:buNone/>
            </a:pPr>
            <a:endParaRPr lang="en-US" altLang="en-US" sz="6000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08CE41-6F22-DDB0-BE62-F32F65A3E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9982200" cy="762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latin typeface="Tahoma" pitchFamily="34" charset="0"/>
              </a:rPr>
              <a:t>Hope 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4BA3F1F-D13F-C022-853E-3529DA4FC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9982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Tahoma" panose="020B0604030504040204" pitchFamily="34" charset="0"/>
              </a:rPr>
              <a:t>By Definition - </a:t>
            </a:r>
          </a:p>
          <a:p>
            <a:pPr lvl="1"/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</a:rPr>
              <a:t>“</a:t>
            </a:r>
            <a:r>
              <a:rPr lang="en-US" altLang="en-US" sz="3200" b="1" dirty="0">
                <a:solidFill>
                  <a:srgbClr val="000000"/>
                </a:solidFill>
              </a:rPr>
              <a:t>’Favorable and confident expectation</a:t>
            </a:r>
            <a:r>
              <a:rPr lang="en-US" altLang="en-US" sz="3200" dirty="0">
                <a:solidFill>
                  <a:srgbClr val="000000"/>
                </a:solidFill>
              </a:rPr>
              <a:t>’. It has to do with the unseen and the future,” 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1200" dirty="0">
                <a:solidFill>
                  <a:srgbClr val="000000"/>
                </a:solidFill>
              </a:rPr>
              <a:t>(Vine)</a:t>
            </a:r>
          </a:p>
          <a:p>
            <a:pPr lvl="1"/>
            <a:r>
              <a:rPr lang="en-US" altLang="en-US" sz="3200" dirty="0">
                <a:solidFill>
                  <a:srgbClr val="000000"/>
                </a:solidFill>
              </a:rPr>
              <a:t>“to </a:t>
            </a:r>
            <a:r>
              <a:rPr lang="en-US" altLang="en-US" sz="3200" b="1" dirty="0">
                <a:solidFill>
                  <a:srgbClr val="000000"/>
                </a:solidFill>
              </a:rPr>
              <a:t>anticipate</a:t>
            </a:r>
            <a:r>
              <a:rPr lang="en-US" altLang="en-US" sz="3200" dirty="0">
                <a:solidFill>
                  <a:srgbClr val="000000"/>
                </a:solidFill>
              </a:rPr>
              <a:t>, usually with </a:t>
            </a:r>
            <a:r>
              <a:rPr lang="en-US" altLang="en-US" sz="3200" b="1" dirty="0">
                <a:solidFill>
                  <a:srgbClr val="000000"/>
                </a:solidFill>
              </a:rPr>
              <a:t>pleasure</a:t>
            </a:r>
            <a:r>
              <a:rPr lang="en-US" altLang="en-US" sz="3200" dirty="0">
                <a:solidFill>
                  <a:srgbClr val="000000"/>
                </a:solidFill>
              </a:rPr>
              <a:t>; expectation (abstractly or concretely) or </a:t>
            </a:r>
            <a:r>
              <a:rPr lang="en-US" altLang="en-US" sz="3200" b="1" dirty="0">
                <a:solidFill>
                  <a:srgbClr val="000000"/>
                </a:solidFill>
              </a:rPr>
              <a:t>confidence</a:t>
            </a:r>
            <a:r>
              <a:rPr lang="en-US" altLang="en-US" sz="3200" dirty="0">
                <a:solidFill>
                  <a:srgbClr val="000000"/>
                </a:solidFill>
              </a:rPr>
              <a:t>” </a:t>
            </a:r>
            <a:r>
              <a:rPr lang="en-US" altLang="en-US" sz="1200" dirty="0">
                <a:solidFill>
                  <a:srgbClr val="000000"/>
                </a:solidFill>
              </a:rPr>
              <a:t>(Strong's Expanded Greek-Hebrew Dictionary)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C57B430-F01C-0436-94DA-BDF0D138E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101346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00099"/>
                </a:solidFill>
                <a:latin typeface="Tahoma" pitchFamily="34" charset="0"/>
              </a:rPr>
              <a:t>Hope  </a:t>
            </a:r>
            <a:endParaRPr lang="en-US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7F1481F-233B-63BF-E9C2-2C4BDA454F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105918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900" dirty="0">
                <a:latin typeface="Tahoma" panose="020B0604030504040204" pitchFamily="34" charset="0"/>
              </a:rPr>
              <a:t>Lessons about Hope from 1st Peter Chapter 1.</a:t>
            </a:r>
          </a:p>
          <a:p>
            <a:pPr lvl="1"/>
            <a:r>
              <a:rPr lang="en-US" altLang="en-US" sz="4000" dirty="0">
                <a:latin typeface="Tahoma" panose="020B0604030504040204" pitchFamily="34" charset="0"/>
              </a:rPr>
              <a:t>The </a:t>
            </a:r>
            <a:r>
              <a:rPr lang="en-US" altLang="en-US" sz="4000" b="1" dirty="0">
                <a:solidFill>
                  <a:srgbClr val="000099"/>
                </a:solidFill>
                <a:latin typeface="Tahoma" panose="020B0604030504040204" pitchFamily="34" charset="0"/>
              </a:rPr>
              <a:t>Nature</a:t>
            </a:r>
            <a:r>
              <a:rPr lang="en-US" altLang="en-US" sz="4000" dirty="0">
                <a:latin typeface="Tahoma" panose="020B0604030504040204" pitchFamily="34" charset="0"/>
              </a:rPr>
              <a:t> of our hope. (vs. 3-5)</a:t>
            </a:r>
          </a:p>
          <a:p>
            <a:pPr lvl="1"/>
            <a:r>
              <a:rPr lang="en-US" altLang="en-US" sz="4000" dirty="0">
                <a:latin typeface="Tahoma" panose="020B0604030504040204" pitchFamily="34" charset="0"/>
              </a:rPr>
              <a:t>The </a:t>
            </a:r>
            <a:r>
              <a:rPr lang="en-US" altLang="en-US" sz="4000" b="1" dirty="0">
                <a:solidFill>
                  <a:srgbClr val="000099"/>
                </a:solidFill>
                <a:latin typeface="Tahoma" panose="020B0604030504040204" pitchFamily="34" charset="0"/>
              </a:rPr>
              <a:t>Power</a:t>
            </a:r>
            <a:r>
              <a:rPr lang="en-US" altLang="en-US" sz="4000" dirty="0">
                <a:latin typeface="Tahoma" panose="020B0604030504040204" pitchFamily="34" charset="0"/>
              </a:rPr>
              <a:t> of our hope. (vs. 6-9)</a:t>
            </a:r>
          </a:p>
          <a:p>
            <a:pPr lvl="1"/>
            <a:r>
              <a:rPr lang="en-US" altLang="en-US" sz="4000" dirty="0">
                <a:latin typeface="Tahoma" panose="020B0604030504040204" pitchFamily="34" charset="0"/>
              </a:rPr>
              <a:t>The </a:t>
            </a:r>
            <a:r>
              <a:rPr lang="en-US" altLang="en-US" sz="4000" b="1" dirty="0">
                <a:solidFill>
                  <a:srgbClr val="000099"/>
                </a:solidFill>
                <a:latin typeface="Tahoma" panose="020B0604030504040204" pitchFamily="34" charset="0"/>
              </a:rPr>
              <a:t>Certainty</a:t>
            </a:r>
            <a:r>
              <a:rPr lang="en-US" altLang="en-US" sz="4000" dirty="0">
                <a:latin typeface="Tahoma" panose="020B0604030504040204" pitchFamily="34" charset="0"/>
              </a:rPr>
              <a:t> of our hope. (vs. 10-12)</a:t>
            </a:r>
          </a:p>
          <a:p>
            <a:pPr lvl="1"/>
            <a:r>
              <a:rPr lang="en-US" altLang="en-US" sz="4000" dirty="0">
                <a:latin typeface="Tahoma" panose="020B0604030504040204" pitchFamily="34" charset="0"/>
              </a:rPr>
              <a:t>The </a:t>
            </a:r>
            <a:r>
              <a:rPr lang="en-US" altLang="en-US" sz="4000" b="1" dirty="0">
                <a:solidFill>
                  <a:srgbClr val="000099"/>
                </a:solidFill>
                <a:latin typeface="Tahoma" panose="020B0604030504040204" pitchFamily="34" charset="0"/>
              </a:rPr>
              <a:t>Application</a:t>
            </a:r>
            <a:r>
              <a:rPr lang="en-US" altLang="en-US" sz="4000" dirty="0">
                <a:latin typeface="Tahoma" panose="020B0604030504040204" pitchFamily="34" charset="0"/>
              </a:rPr>
              <a:t> of our hope. (vs. 13-17)</a:t>
            </a:r>
          </a:p>
          <a:p>
            <a:pPr lvl="1"/>
            <a:r>
              <a:rPr lang="en-US" altLang="en-US" sz="4000" dirty="0">
                <a:latin typeface="Tahoma" panose="020B0604030504040204" pitchFamily="34" charset="0"/>
              </a:rPr>
              <a:t>The </a:t>
            </a:r>
            <a:r>
              <a:rPr lang="en-US" altLang="en-US" sz="4000" b="1" dirty="0">
                <a:solidFill>
                  <a:srgbClr val="000099"/>
                </a:solidFill>
                <a:latin typeface="Tahoma" panose="020B0604030504040204" pitchFamily="34" charset="0"/>
              </a:rPr>
              <a:t>Birth</a:t>
            </a:r>
            <a:r>
              <a:rPr lang="en-US" altLang="en-US" sz="4000" dirty="0">
                <a:latin typeface="Tahoma" panose="020B0604030504040204" pitchFamily="34" charset="0"/>
              </a:rPr>
              <a:t> of our hope. (vs. 18-25)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BCC993B-C3E3-7D35-CF91-2AB3D146F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67032"/>
            <a:ext cx="100584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Application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C0EB751-9D64-F8CA-8B89-A26B7CFCBC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10515600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1 Peter 1:13-17</a:t>
            </a:r>
          </a:p>
          <a:p>
            <a:pPr marL="804863" lvl="1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altLang="en-US" sz="3000" i="1" dirty="0">
                <a:solidFill>
                  <a:srgbClr val="000000"/>
                </a:solidFill>
              </a:rPr>
              <a:t>“…</a:t>
            </a:r>
            <a:r>
              <a:rPr lang="en-US" altLang="en-US" sz="3000" b="1" i="1" dirty="0">
                <a:solidFill>
                  <a:srgbClr val="000000"/>
                </a:solidFill>
              </a:rPr>
              <a:t>gird your minds for </a:t>
            </a:r>
            <a:r>
              <a:rPr lang="en-US" altLang="en-US" sz="3000" b="1" i="1" dirty="0">
                <a:solidFill>
                  <a:srgbClr val="000099"/>
                </a:solidFill>
              </a:rPr>
              <a:t>action</a:t>
            </a:r>
            <a:r>
              <a:rPr lang="en-US" altLang="en-US" sz="3000" b="1" i="1" dirty="0">
                <a:solidFill>
                  <a:srgbClr val="000000"/>
                </a:solidFill>
              </a:rPr>
              <a:t>, keep </a:t>
            </a:r>
            <a:r>
              <a:rPr lang="en-US" altLang="en-US" sz="3000" b="1" i="1" dirty="0">
                <a:solidFill>
                  <a:srgbClr val="000099"/>
                </a:solidFill>
              </a:rPr>
              <a:t>sober</a:t>
            </a:r>
            <a:r>
              <a:rPr lang="en-US" altLang="en-US" sz="3000" b="1" i="1" dirty="0">
                <a:solidFill>
                  <a:srgbClr val="000000"/>
                </a:solidFill>
              </a:rPr>
              <a:t> in spirit</a:t>
            </a:r>
            <a:r>
              <a:rPr lang="en-US" altLang="en-US" sz="3000" i="1" dirty="0">
                <a:solidFill>
                  <a:srgbClr val="000000"/>
                </a:solidFill>
              </a:rPr>
              <a:t>…”</a:t>
            </a:r>
          </a:p>
          <a:p>
            <a:pPr marL="804863" lvl="1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altLang="en-US" sz="3000" i="1" dirty="0">
                <a:solidFill>
                  <a:srgbClr val="000000"/>
                </a:solidFill>
              </a:rPr>
              <a:t>“...</a:t>
            </a:r>
            <a:r>
              <a:rPr lang="en-US" altLang="en-US" sz="3000" b="1" i="1" dirty="0">
                <a:solidFill>
                  <a:srgbClr val="000000"/>
                </a:solidFill>
              </a:rPr>
              <a:t>do not be conformed to the </a:t>
            </a:r>
            <a:r>
              <a:rPr lang="en-US" altLang="en-US" sz="3000" b="1" i="1" dirty="0">
                <a:solidFill>
                  <a:srgbClr val="000099"/>
                </a:solidFill>
              </a:rPr>
              <a:t>former lusts</a:t>
            </a:r>
            <a:r>
              <a:rPr lang="en-US" altLang="en-US" sz="3000" i="1" dirty="0">
                <a:solidFill>
                  <a:srgbClr val="000000"/>
                </a:solidFill>
              </a:rPr>
              <a:t>…”</a:t>
            </a:r>
          </a:p>
          <a:p>
            <a:pPr marL="804863" lvl="1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altLang="en-US" sz="3000" i="1" dirty="0">
                <a:solidFill>
                  <a:srgbClr val="000000"/>
                </a:solidFill>
              </a:rPr>
              <a:t>“...</a:t>
            </a:r>
            <a:r>
              <a:rPr lang="en-US" altLang="en-US" sz="3000" b="1" i="1" dirty="0">
                <a:solidFill>
                  <a:srgbClr val="000099"/>
                </a:solidFill>
              </a:rPr>
              <a:t>be holy </a:t>
            </a:r>
            <a:r>
              <a:rPr lang="en-US" altLang="en-US" sz="3000" b="1" i="1" dirty="0">
                <a:solidFill>
                  <a:srgbClr val="000000"/>
                </a:solidFill>
              </a:rPr>
              <a:t>yourselves also in all your behavior</a:t>
            </a:r>
            <a:r>
              <a:rPr lang="en-US" altLang="en-US" sz="3000" i="1" dirty="0">
                <a:solidFill>
                  <a:srgbClr val="000000"/>
                </a:solidFill>
              </a:rPr>
              <a:t>…”</a:t>
            </a:r>
          </a:p>
          <a:p>
            <a:pPr marL="804863" lvl="1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altLang="en-US" sz="3000" i="1" dirty="0">
                <a:solidFill>
                  <a:srgbClr val="000000"/>
                </a:solidFill>
              </a:rPr>
              <a:t>“...</a:t>
            </a:r>
            <a:r>
              <a:rPr lang="en-US" altLang="en-US" sz="3000" b="1" i="1" dirty="0">
                <a:solidFill>
                  <a:srgbClr val="000000"/>
                </a:solidFill>
              </a:rPr>
              <a:t>conduct yourselves in </a:t>
            </a:r>
            <a:r>
              <a:rPr lang="en-US" altLang="en-US" sz="3000" b="1" i="1" dirty="0">
                <a:solidFill>
                  <a:srgbClr val="000099"/>
                </a:solidFill>
              </a:rPr>
              <a:t>fear</a:t>
            </a:r>
            <a:r>
              <a:rPr lang="en-US" altLang="en-US" sz="3000" i="1" dirty="0">
                <a:solidFill>
                  <a:srgbClr val="000000"/>
                </a:solidFill>
              </a:rPr>
              <a:t>...”</a:t>
            </a:r>
            <a:endParaRPr lang="en-US" altLang="en-US" sz="3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0057DB0-E396-4D22-C0E4-011EE3F17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100584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Application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DD4683D-3886-FA86-3CA0-5AB1FD87C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10515600" cy="46482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altLang="en-US" dirty="0">
                <a:solidFill>
                  <a:srgbClr val="000000"/>
                </a:solidFill>
              </a:rPr>
              <a:t>1 Peter 1:13 - </a:t>
            </a:r>
            <a:r>
              <a:rPr lang="en-US" altLang="en-US" i="1" dirty="0">
                <a:solidFill>
                  <a:srgbClr val="000000"/>
                </a:solidFill>
              </a:rPr>
              <a:t>“…gird your minds for </a:t>
            </a:r>
            <a:r>
              <a:rPr lang="en-US" altLang="en-US" b="1" i="1" dirty="0">
                <a:solidFill>
                  <a:srgbClr val="000000"/>
                </a:solidFill>
              </a:rPr>
              <a:t>action</a:t>
            </a:r>
            <a:r>
              <a:rPr lang="en-US" altLang="en-US" i="1" dirty="0">
                <a:solidFill>
                  <a:srgbClr val="000000"/>
                </a:solidFill>
              </a:rPr>
              <a:t>, keep </a:t>
            </a:r>
            <a:r>
              <a:rPr lang="en-US" altLang="en-US" b="1" i="1" dirty="0">
                <a:solidFill>
                  <a:srgbClr val="000000"/>
                </a:solidFill>
              </a:rPr>
              <a:t>sober</a:t>
            </a:r>
            <a:r>
              <a:rPr lang="en-US" altLang="en-US" i="1" dirty="0">
                <a:solidFill>
                  <a:srgbClr val="000000"/>
                </a:solidFill>
              </a:rPr>
              <a:t> in spirit…”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The mind is to be </a:t>
            </a:r>
            <a:r>
              <a:rPr lang="en-US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prepared for immediate action </a:t>
            </a: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(by faith) in the work God has given us to do. </a:t>
            </a:r>
            <a:b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(Matthew 7:24-27; James 1:22)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Our thinking is to be </a:t>
            </a:r>
            <a:r>
              <a:rPr lang="en-US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clear</a:t>
            </a: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 and “</a:t>
            </a:r>
            <a:r>
              <a:rPr lang="en-US" altLang="en-US" sz="3200" b="1" i="1" dirty="0">
                <a:solidFill>
                  <a:srgbClr val="000000"/>
                </a:solidFill>
                <a:latin typeface="Tahoma" panose="020B0604030504040204" pitchFamily="34" charset="0"/>
              </a:rPr>
              <a:t>sober</a:t>
            </a: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”. </a:t>
            </a:r>
            <a:b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(cf., 1 Peter 4:7 and 5:8; 1 Thessalonians 5:4-8)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E467CF3-6478-6BAC-D272-12A0BBC2F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100584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Application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B297A3A-ECA2-13C6-49B5-A2C450288B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10515600" cy="41148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 startAt="2"/>
            </a:pPr>
            <a:r>
              <a:rPr lang="en-US" altLang="en-US" dirty="0">
                <a:solidFill>
                  <a:srgbClr val="000000"/>
                </a:solidFill>
              </a:rPr>
              <a:t>1 Peter 1:14, “...</a:t>
            </a:r>
            <a:r>
              <a:rPr lang="en-US" altLang="en-US" b="1" i="1" dirty="0">
                <a:solidFill>
                  <a:srgbClr val="000000"/>
                </a:solidFill>
              </a:rPr>
              <a:t>do not be conformed </a:t>
            </a:r>
            <a:r>
              <a:rPr lang="en-US" altLang="en-US" i="1" dirty="0">
                <a:solidFill>
                  <a:srgbClr val="000000"/>
                </a:solidFill>
              </a:rPr>
              <a:t>to the </a:t>
            </a:r>
            <a:r>
              <a:rPr lang="en-US" altLang="en-US" b="1" i="1" dirty="0">
                <a:solidFill>
                  <a:srgbClr val="000000"/>
                </a:solidFill>
              </a:rPr>
              <a:t>former lusts</a:t>
            </a:r>
            <a:r>
              <a:rPr lang="en-US" altLang="en-US" dirty="0">
                <a:solidFill>
                  <a:srgbClr val="000000"/>
                </a:solidFill>
              </a:rPr>
              <a:t>…”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Our </a:t>
            </a:r>
            <a:r>
              <a:rPr lang="en-US" altLang="en-US" sz="2800" b="1" dirty="0">
                <a:solidFill>
                  <a:srgbClr val="000000"/>
                </a:solidFill>
              </a:rPr>
              <a:t>hope</a:t>
            </a:r>
            <a:r>
              <a:rPr lang="en-US" altLang="en-US" sz="2800" dirty="0">
                <a:solidFill>
                  <a:srgbClr val="000000"/>
                </a:solidFill>
              </a:rPr>
              <a:t> is to be an impetus for </a:t>
            </a:r>
            <a:r>
              <a:rPr lang="en-US" altLang="en-US" sz="2800" b="1" dirty="0">
                <a:solidFill>
                  <a:srgbClr val="000000"/>
                </a:solidFill>
              </a:rPr>
              <a:t>needed changes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Repentance is demanded</a:t>
            </a:r>
            <a:r>
              <a:rPr lang="en-US" altLang="en-US" sz="2800" dirty="0">
                <a:solidFill>
                  <a:srgbClr val="000000"/>
                </a:solidFill>
              </a:rPr>
              <a:t>.  (Acts 17:30; 26:20)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There is to be a </a:t>
            </a:r>
            <a:r>
              <a:rPr lang="en-US" altLang="en-US" sz="2800" b="1" i="1" dirty="0">
                <a:solidFill>
                  <a:srgbClr val="000000"/>
                </a:solidFill>
              </a:rPr>
              <a:t>“laying aside”</a:t>
            </a:r>
            <a:r>
              <a:rPr lang="en-US" altLang="en-US" sz="2800" i="1" dirty="0">
                <a:solidFill>
                  <a:srgbClr val="000000"/>
                </a:solidFill>
              </a:rPr>
              <a:t>…</a:t>
            </a:r>
            <a:r>
              <a:rPr lang="en-US" altLang="en-US" sz="2800" dirty="0">
                <a:solidFill>
                  <a:srgbClr val="000000"/>
                </a:solidFill>
              </a:rPr>
              <a:t> (Romans 12:1-2; Colossians 3:5-9; Romans 6:4)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Those among whom we sojourn </a:t>
            </a:r>
            <a:r>
              <a:rPr lang="en-US" altLang="en-US" sz="2800" dirty="0">
                <a:solidFill>
                  <a:srgbClr val="000000"/>
                </a:solidFill>
              </a:rPr>
              <a:t>will </a:t>
            </a:r>
            <a:r>
              <a:rPr lang="en-US" altLang="en-US" sz="2800" b="1" dirty="0">
                <a:solidFill>
                  <a:srgbClr val="000000"/>
                </a:solidFill>
              </a:rPr>
              <a:t>notice the difference</a:t>
            </a:r>
            <a:r>
              <a:rPr lang="en-US" altLang="en-US" sz="2800" dirty="0">
                <a:solidFill>
                  <a:srgbClr val="000000"/>
                </a:solidFill>
              </a:rPr>
              <a:t>.  (1 Peter 4:2-4)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983103D-D621-5F72-EC7B-8D581E482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95745"/>
            <a:ext cx="100584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Application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6CAA042-D923-E549-3117-9373EBE465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10145"/>
            <a:ext cx="10744200" cy="50292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 startAt="3"/>
            </a:pPr>
            <a:r>
              <a:rPr lang="en-US" altLang="en-US" dirty="0">
                <a:solidFill>
                  <a:srgbClr val="000000"/>
                </a:solidFill>
              </a:rPr>
              <a:t>1 Peter 1:15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“...</a:t>
            </a:r>
            <a:r>
              <a:rPr lang="en-US" altLang="en-US" sz="2800" b="1" i="1" dirty="0">
                <a:solidFill>
                  <a:srgbClr val="000000"/>
                </a:solidFill>
              </a:rPr>
              <a:t>be holy yourselves also in all your behavior</a:t>
            </a:r>
            <a:r>
              <a:rPr lang="en-US" altLang="en-US" sz="2800" dirty="0">
                <a:solidFill>
                  <a:srgbClr val="000000"/>
                </a:solidFill>
              </a:rPr>
              <a:t>…”</a:t>
            </a:r>
          </a:p>
          <a:p>
            <a:pPr marL="690563" lvl="3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“</a:t>
            </a:r>
            <a:r>
              <a:rPr lang="en-US" altLang="en-US" sz="2800" b="1" dirty="0">
                <a:solidFill>
                  <a:srgbClr val="000000"/>
                </a:solidFill>
              </a:rPr>
              <a:t>’Sanctified’ or ‘set apart’ for divine service</a:t>
            </a:r>
            <a:r>
              <a:rPr lang="en-US" altLang="en-US" sz="2800" dirty="0">
                <a:solidFill>
                  <a:srgbClr val="000000"/>
                </a:solidFill>
              </a:rPr>
              <a:t>.”  </a:t>
            </a:r>
            <a:r>
              <a:rPr lang="en-US" altLang="en-US" sz="1200" dirty="0">
                <a:solidFill>
                  <a:srgbClr val="000000"/>
                </a:solidFill>
              </a:rPr>
              <a:t>(Nelson)</a:t>
            </a:r>
          </a:p>
          <a:p>
            <a:pPr marL="690563" lvl="3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b="1" dirty="0">
                <a:solidFill>
                  <a:srgbClr val="000000"/>
                </a:solidFill>
              </a:rPr>
              <a:t>“Separation to God”  </a:t>
            </a:r>
            <a:r>
              <a:rPr lang="en-US" altLang="en-US" sz="1200" dirty="0">
                <a:solidFill>
                  <a:srgbClr val="000000"/>
                </a:solidFill>
              </a:rPr>
              <a:t>(Vine)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Holiness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</a:rPr>
              <a:t>a manner of living or conduct</a:t>
            </a:r>
            <a:r>
              <a:rPr lang="en-US" altLang="en-US" sz="2800" dirty="0">
                <a:solidFill>
                  <a:srgbClr val="000000"/>
                </a:solidFill>
              </a:rPr>
              <a:t>.  It is our “</a:t>
            </a:r>
            <a:r>
              <a:rPr lang="en-US" altLang="en-US" sz="2800" b="1" i="1" dirty="0">
                <a:solidFill>
                  <a:srgbClr val="000000"/>
                </a:solidFill>
              </a:rPr>
              <a:t>behavior</a:t>
            </a:r>
            <a:r>
              <a:rPr lang="en-US" altLang="en-US" sz="2800" dirty="0">
                <a:solidFill>
                  <a:srgbClr val="000000"/>
                </a:solidFill>
              </a:rPr>
              <a:t>”. </a:t>
            </a:r>
            <a:r>
              <a:rPr lang="en-US" altLang="en-US" sz="2600" dirty="0">
                <a:solidFill>
                  <a:srgbClr val="000000"/>
                </a:solidFill>
              </a:rPr>
              <a:t>(1 Peter 2:11-12; cf., 2 Cor. 7:1)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Consider the destination of our hope! (2 Pet.3:11-14)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768504A-B64C-A1E9-8C92-57F3ADACD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62951"/>
            <a:ext cx="99822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</a:rPr>
              <a:t> Application </a:t>
            </a:r>
            <a:r>
              <a:rPr lang="en-US" sz="40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B22C347-BE2E-D2F7-8BDA-A4C91FCBA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10363200" cy="50292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 startAt="4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1 Peter 1:17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i="1" dirty="0">
                <a:solidFill>
                  <a:srgbClr val="000000"/>
                </a:solidFill>
                <a:latin typeface="+mj-lt"/>
              </a:rPr>
              <a:t>“…conduct yourselves in fear…”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Great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reverence &amp; respect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 for Him who has given us hope.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Includes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reverence and respect for His word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. (Ecclesiastes 12:13; cf., 2 Corinthians 7:1)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Fear &amp; reverence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translates to </a:t>
            </a: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service &amp; worship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. (Hebrews 12:28-29)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C3190AF-AA49-7932-956A-D40E53EBA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10134600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000000"/>
                </a:solidFill>
                <a:latin typeface="Tahoma" pitchFamily="34" charset="0"/>
              </a:rPr>
              <a:t>The</a:t>
            </a:r>
            <a:r>
              <a:rPr lang="en-US" sz="4400" dirty="0">
                <a:solidFill>
                  <a:srgbClr val="000099"/>
                </a:solidFill>
                <a:latin typeface="Tahoma" pitchFamily="34" charset="0"/>
              </a:rPr>
              <a:t> Birth </a:t>
            </a:r>
            <a:r>
              <a:rPr lang="en-US" sz="4400" dirty="0">
                <a:solidFill>
                  <a:srgbClr val="000000"/>
                </a:solidFill>
                <a:latin typeface="Tahoma" pitchFamily="34" charset="0"/>
              </a:rPr>
              <a:t>Of Our Hope -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96A34E4-1833-9FDD-CE00-47E835588A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101346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1 Peter 1:18-25</a:t>
            </a:r>
          </a:p>
          <a:p>
            <a:pPr marL="862013" lvl="1" indent="-514350">
              <a:buClrTx/>
              <a:buFont typeface="+mj-lt"/>
              <a:buAutoNum type="arabicPeriod"/>
            </a:pPr>
            <a:r>
              <a:rPr lang="en-US" altLang="en-US" sz="2800" i="1" dirty="0">
                <a:solidFill>
                  <a:srgbClr val="000000"/>
                </a:solidFill>
              </a:rPr>
              <a:t>“…</a:t>
            </a:r>
            <a:r>
              <a:rPr lang="en-US" altLang="en-US" sz="2800" b="1" i="1" dirty="0">
                <a:solidFill>
                  <a:srgbClr val="000000"/>
                </a:solidFill>
              </a:rPr>
              <a:t>redeemed</a:t>
            </a:r>
            <a:r>
              <a:rPr lang="en-US" altLang="en-US" sz="2800" i="1" dirty="0">
                <a:solidFill>
                  <a:srgbClr val="000000"/>
                </a:solidFill>
              </a:rPr>
              <a:t>…</a:t>
            </a:r>
            <a:r>
              <a:rPr lang="en-US" altLang="en-US" sz="2800" b="1" i="1" dirty="0">
                <a:solidFill>
                  <a:srgbClr val="000000"/>
                </a:solidFill>
              </a:rPr>
              <a:t>with precious blood</a:t>
            </a:r>
            <a:r>
              <a:rPr lang="en-US" altLang="en-US" sz="2800" i="1" dirty="0">
                <a:solidFill>
                  <a:srgbClr val="000000"/>
                </a:solidFill>
              </a:rPr>
              <a:t>…</a:t>
            </a:r>
            <a:r>
              <a:rPr lang="en-US" altLang="en-US" sz="2800" b="1" i="1" dirty="0">
                <a:solidFill>
                  <a:srgbClr val="000000"/>
                </a:solidFill>
              </a:rPr>
              <a:t>the blood of Christ</a:t>
            </a:r>
            <a:r>
              <a:rPr lang="en-US" altLang="en-US" sz="2800" i="1" dirty="0">
                <a:solidFill>
                  <a:srgbClr val="000000"/>
                </a:solidFill>
              </a:rPr>
              <a:t>”</a:t>
            </a:r>
          </a:p>
          <a:p>
            <a:pPr marL="862013" lvl="1" indent="-514350">
              <a:buClrTx/>
              <a:buFont typeface="+mj-lt"/>
              <a:buAutoNum type="arabicPeriod"/>
            </a:pPr>
            <a:r>
              <a:rPr lang="en-US" altLang="en-US" sz="2800" i="1" dirty="0">
                <a:solidFill>
                  <a:srgbClr val="000000"/>
                </a:solidFill>
              </a:rPr>
              <a:t>“…you have </a:t>
            </a:r>
            <a:r>
              <a:rPr lang="en-US" altLang="en-US" sz="2800" b="1" i="1" dirty="0">
                <a:solidFill>
                  <a:srgbClr val="000000"/>
                </a:solidFill>
              </a:rPr>
              <a:t>in obedience to the truth </a:t>
            </a:r>
            <a:r>
              <a:rPr lang="en-US" altLang="en-US" sz="2800" i="1" dirty="0">
                <a:solidFill>
                  <a:srgbClr val="000000"/>
                </a:solidFill>
              </a:rPr>
              <a:t>purified your souls…”</a:t>
            </a:r>
          </a:p>
          <a:p>
            <a:pPr marL="862013" lvl="1" indent="-514350">
              <a:buClrTx/>
              <a:buFont typeface="+mj-lt"/>
              <a:buAutoNum type="arabicPeriod"/>
            </a:pPr>
            <a:r>
              <a:rPr lang="en-US" altLang="en-US" sz="2800" i="1" dirty="0">
                <a:solidFill>
                  <a:srgbClr val="000000"/>
                </a:solidFill>
              </a:rPr>
              <a:t>“…</a:t>
            </a:r>
            <a:r>
              <a:rPr lang="en-US" altLang="en-US" sz="2800" b="1" i="1" dirty="0">
                <a:solidFill>
                  <a:srgbClr val="000000"/>
                </a:solidFill>
              </a:rPr>
              <a:t>born again… through the living and abiding word of God</a:t>
            </a:r>
            <a:r>
              <a:rPr lang="en-US" altLang="en-US" sz="2800" i="1" dirty="0">
                <a:solidFill>
                  <a:srgbClr val="000000"/>
                </a:solidFill>
              </a:rPr>
              <a:t>… which was preached to you…”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9885</TotalTime>
  <Words>891</Words>
  <Application>Microsoft Office PowerPoint</Application>
  <PresentationFormat>Widescreen</PresentationFormat>
  <Paragraphs>109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Tahoma</vt:lpstr>
      <vt:lpstr>Times New Roman</vt:lpstr>
      <vt:lpstr>Verdana</vt:lpstr>
      <vt:lpstr>Wingdings 2</vt:lpstr>
      <vt:lpstr>Aspect</vt:lpstr>
      <vt:lpstr>Document</vt:lpstr>
      <vt:lpstr>All About Hope - Part 2</vt:lpstr>
      <vt:lpstr>Hope  </vt:lpstr>
      <vt:lpstr>Hope  </vt:lpstr>
      <vt:lpstr>The Application Of Our Hope -</vt:lpstr>
      <vt:lpstr>The Application Of Our Hope -</vt:lpstr>
      <vt:lpstr>The Application Of Our Hope -</vt:lpstr>
      <vt:lpstr>The Application Of Our Hope -</vt:lpstr>
      <vt:lpstr>The Application Of Our Hope -</vt:lpstr>
      <vt:lpstr>The Birth Of Our Hope -</vt:lpstr>
      <vt:lpstr>The Birth Of Our Hope -</vt:lpstr>
      <vt:lpstr>The Birth Of Our Hope -</vt:lpstr>
      <vt:lpstr>The Birth Of Our Hope -</vt:lpstr>
      <vt:lpstr>The Birth Of Our Hope -</vt:lpstr>
      <vt:lpstr>The Birth Of Our Hope -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Continual Devotion</dc:title>
  <dc:creator>Chris S. Simmons</dc:creator>
  <cp:lastModifiedBy>Chris Simmons</cp:lastModifiedBy>
  <cp:revision>38</cp:revision>
  <cp:lastPrinted>2002-08-04T03:15:49Z</cp:lastPrinted>
  <dcterms:created xsi:type="dcterms:W3CDTF">2002-08-03T22:31:51Z</dcterms:created>
  <dcterms:modified xsi:type="dcterms:W3CDTF">2023-03-19T01:17:38Z</dcterms:modified>
</cp:coreProperties>
</file>