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75" r:id="rId3"/>
    <p:sldId id="284" r:id="rId4"/>
    <p:sldId id="288" r:id="rId5"/>
    <p:sldId id="297" r:id="rId6"/>
    <p:sldId id="289" r:id="rId7"/>
    <p:sldId id="290" r:id="rId8"/>
    <p:sldId id="291" r:id="rId9"/>
    <p:sldId id="292" r:id="rId10"/>
    <p:sldId id="293" r:id="rId11"/>
    <p:sldId id="294" r:id="rId12"/>
    <p:sldId id="295" r:id="rId1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97" autoAdjust="0"/>
  </p:normalViewPr>
  <p:slideViewPr>
    <p:cSldViewPr snapToGrid="0">
      <p:cViewPr varScale="1">
        <p:scale>
          <a:sx n="59" d="100"/>
          <a:sy n="59" d="100"/>
        </p:scale>
        <p:origin x="30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19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12/4/2022 pm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The Qualification Of Elders - Part 2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12/4/2022 pm</a:t>
            </a:r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The Qualification Of Elders - Part 2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9EC36-0786-A990-D785-A318465C092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FE43C-5A25-2F37-2D02-05F7A93819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2</a:t>
            </a:r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1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1C0CA-5C81-6FB2-C828-40D74A0CAE2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B2306-BA5B-7DCA-0F0A-F78C57E91D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2</a:t>
            </a:r>
          </a:p>
        </p:txBody>
      </p:sp>
    </p:spTree>
    <p:extLst>
      <p:ext uri="{BB962C8B-B14F-4D97-AF65-F5344CB8AC3E}">
        <p14:creationId xmlns:p14="http://schemas.microsoft.com/office/powerpoint/2010/main" val="1308091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1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064E7-3F4E-237C-505E-A9A6F3FE918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02AF2-8BAD-7719-D986-3A0DF738D9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2</a:t>
            </a:r>
          </a:p>
        </p:txBody>
      </p:sp>
    </p:spTree>
    <p:extLst>
      <p:ext uri="{BB962C8B-B14F-4D97-AF65-F5344CB8AC3E}">
        <p14:creationId xmlns:p14="http://schemas.microsoft.com/office/powerpoint/2010/main" val="4206636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100" dirty="0"/>
              <a:t> Not “apt to teach most anything” but “the faithful word”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3E9A8-9278-FC05-4083-FACDDCBDF97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BDDD1-0343-0E73-A03C-71B56B13E52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2</a:t>
            </a:r>
          </a:p>
        </p:txBody>
      </p:sp>
    </p:spTree>
    <p:extLst>
      <p:ext uri="{BB962C8B-B14F-4D97-AF65-F5344CB8AC3E}">
        <p14:creationId xmlns:p14="http://schemas.microsoft.com/office/powerpoint/2010/main" val="1888104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12/4/2022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51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400" dirty="0">
                <a:latin typeface="TimesNewRomanPSMT"/>
              </a:rPr>
              <a:t>Here we see in evidence Paul’s “care of all the churches” (2 Cor. 11:28). He was deeply concerned about every church, especially did he long to see each congregation fully organized and functioning in harmony with the divine pattern (cf. 1 Tim. 1:13; Rom. 1:11).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B2F24-153A-0E1A-99D2-5C92BD56312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FE10A-4B3E-2BE3-01E7-F2439C958E9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2</a:t>
            </a:r>
          </a:p>
        </p:txBody>
      </p:sp>
    </p:spTree>
    <p:extLst>
      <p:ext uri="{BB962C8B-B14F-4D97-AF65-F5344CB8AC3E}">
        <p14:creationId xmlns:p14="http://schemas.microsoft.com/office/powerpoint/2010/main" val="293985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B4C78-19C1-A338-0225-7C561F9F468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93E838-BD64-0CA6-3759-A3AFA6A70C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2</a:t>
            </a:r>
          </a:p>
        </p:txBody>
      </p:sp>
    </p:spTree>
    <p:extLst>
      <p:ext uri="{BB962C8B-B14F-4D97-AF65-F5344CB8AC3E}">
        <p14:creationId xmlns:p14="http://schemas.microsoft.com/office/powerpoint/2010/main" val="1030895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73300-E3DF-ADE4-48F4-11E2FC47355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3BC4A-56B8-9A54-766E-B6A7BCC36D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2</a:t>
            </a:r>
          </a:p>
        </p:txBody>
      </p:sp>
    </p:spTree>
    <p:extLst>
      <p:ext uri="{BB962C8B-B14F-4D97-AF65-F5344CB8AC3E}">
        <p14:creationId xmlns:p14="http://schemas.microsoft.com/office/powerpoint/2010/main" val="3093939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100" dirty="0"/>
              <a:t>Word slightly different in Titus 1:6, nothing laid to one’s charge.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E67A0-5F17-F47A-DC0B-1421A810BA0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C5EC6D-1D47-2B88-F5BD-383F605BF7E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2</a:t>
            </a:r>
          </a:p>
        </p:txBody>
      </p:sp>
    </p:spTree>
    <p:extLst>
      <p:ext uri="{BB962C8B-B14F-4D97-AF65-F5344CB8AC3E}">
        <p14:creationId xmlns:p14="http://schemas.microsoft.com/office/powerpoint/2010/main" val="351191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1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75D8-5246-168B-6104-9DACF22B482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D0339-1340-2ABA-EE35-3E2842E184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2</a:t>
            </a:r>
          </a:p>
        </p:txBody>
      </p:sp>
    </p:spTree>
    <p:extLst>
      <p:ext uri="{BB962C8B-B14F-4D97-AF65-F5344CB8AC3E}">
        <p14:creationId xmlns:p14="http://schemas.microsoft.com/office/powerpoint/2010/main" val="2747527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1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DB8D85-A4E8-09CD-230C-31E8E74A358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02708-51BF-548A-9A10-25A15B2AC4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2</a:t>
            </a:r>
          </a:p>
        </p:txBody>
      </p:sp>
    </p:spTree>
    <p:extLst>
      <p:ext uri="{BB962C8B-B14F-4D97-AF65-F5344CB8AC3E}">
        <p14:creationId xmlns:p14="http://schemas.microsoft.com/office/powerpoint/2010/main" val="1835333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1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4CC2F-EC2A-D134-3546-1D4DA2BF19A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FF070-1E60-74A3-0D3F-04C2828F57A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2</a:t>
            </a:r>
          </a:p>
        </p:txBody>
      </p:sp>
    </p:spTree>
    <p:extLst>
      <p:ext uri="{BB962C8B-B14F-4D97-AF65-F5344CB8AC3E}">
        <p14:creationId xmlns:p14="http://schemas.microsoft.com/office/powerpoint/2010/main" val="95396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51777" y="2235200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Qualifications Of Elders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51777" y="4831307"/>
            <a:ext cx="4846320" cy="99864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God’s Pattern For the Church</a:t>
            </a:r>
          </a:p>
          <a:p>
            <a:r>
              <a:rPr lang="en-US" dirty="0"/>
              <a:t>1 Timothy 3 - Titus 1</a:t>
            </a:r>
          </a:p>
          <a:p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2FB26E-EDC1-40A4-E9A9-272DC1326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71779" y="2057401"/>
            <a:ext cx="3088293" cy="3886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C55688-C678-88F8-EB06-2F019575D7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6027287" y="3031561"/>
            <a:ext cx="3523479" cy="20733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46E091-F58A-CE97-8B6C-820BC43F58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2916" r="17711"/>
          <a:stretch/>
        </p:blipFill>
        <p:spPr>
          <a:xfrm>
            <a:off x="1" y="1037230"/>
            <a:ext cx="1477224" cy="490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Qualifications Of Elders - </a:t>
            </a:r>
            <a:r>
              <a:rPr lang="en-US" sz="3600" dirty="0"/>
              <a:t>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God’s Pattern For The Church</a:t>
            </a:r>
          </a:p>
          <a:p>
            <a:r>
              <a:rPr lang="en-US" dirty="0"/>
              <a:t>1 Timothy 3 - Titus 1</a:t>
            </a: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2" y="276087"/>
            <a:ext cx="10162543" cy="859539"/>
          </a:xfrm>
          <a:ln>
            <a:solidFill>
              <a:schemeClr val="tx2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«Respectable»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32" y="1135626"/>
            <a:ext cx="10953136" cy="5446287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3:2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b="1" i="1" dirty="0"/>
              <a:t>“Orderly”</a:t>
            </a:r>
            <a:r>
              <a:rPr lang="en-US" sz="3600" dirty="0"/>
              <a:t> </a:t>
            </a:r>
            <a:r>
              <a:rPr lang="en-US" sz="1800" dirty="0"/>
              <a:t>(ASV)</a:t>
            </a:r>
            <a:r>
              <a:rPr lang="en-US" sz="3600" dirty="0"/>
              <a:t>; </a:t>
            </a:r>
            <a:r>
              <a:rPr lang="en-US" sz="3600" b="1" i="1" dirty="0"/>
              <a:t>“Of good behavior”</a:t>
            </a:r>
            <a:r>
              <a:rPr lang="en-US" sz="3600" dirty="0"/>
              <a:t> </a:t>
            </a:r>
            <a:r>
              <a:rPr lang="en-US" sz="1800" dirty="0"/>
              <a:t>(NKJV)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“</a:t>
            </a:r>
            <a:r>
              <a:rPr lang="en-US" sz="3600" b="1" dirty="0"/>
              <a:t>Well-arranged,</a:t>
            </a:r>
            <a:r>
              <a:rPr lang="en-US" sz="3600" dirty="0"/>
              <a:t> seemly” </a:t>
            </a:r>
            <a:r>
              <a:rPr lang="en-US" sz="1800" dirty="0"/>
              <a:t>(Thayer). </a:t>
            </a:r>
            <a:r>
              <a:rPr lang="en-US" sz="3600" dirty="0"/>
              <a:t>“</a:t>
            </a:r>
            <a:r>
              <a:rPr lang="en-US" sz="3600" b="1" dirty="0"/>
              <a:t>Modest</a:t>
            </a:r>
            <a:r>
              <a:rPr lang="en-US" sz="3600" dirty="0"/>
              <a:t>”. </a:t>
            </a:r>
            <a:r>
              <a:rPr lang="en-US" sz="1800" dirty="0"/>
              <a:t>(Vine)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(1 Timothy 2:9) A well-ordered life.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“</a:t>
            </a:r>
            <a:r>
              <a:rPr lang="en-US" sz="3600" b="1" dirty="0"/>
              <a:t>Behaves himself well</a:t>
            </a:r>
            <a:r>
              <a:rPr lang="en-US" sz="3600" dirty="0"/>
              <a:t> in his earthly citizenship and </a:t>
            </a:r>
            <a:r>
              <a:rPr lang="en-US" sz="3600" b="1" dirty="0"/>
              <a:t>is an asset</a:t>
            </a:r>
            <a:r>
              <a:rPr lang="en-US" sz="3600" dirty="0"/>
              <a:t>…” </a:t>
            </a:r>
            <a:r>
              <a:rPr lang="en-US" sz="1800" dirty="0"/>
              <a:t>(NT Word Studies)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b="1" dirty="0"/>
              <a:t>All Christians</a:t>
            </a:r>
            <a:r>
              <a:rPr lang="en-US" sz="3600" dirty="0"/>
              <a:t> are to be… (Colossians 2:5; 1 Peter 2:11-12; 2 Timothy 2:21)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377825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2" y="276087"/>
            <a:ext cx="10162543" cy="859539"/>
          </a:xfrm>
          <a:ln>
            <a:solidFill>
              <a:schemeClr val="tx2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Hospitable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32" y="1135626"/>
            <a:ext cx="10953136" cy="5446287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3:2; Titus 1:8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“</a:t>
            </a:r>
            <a:r>
              <a:rPr lang="en-US" sz="3600" b="1" dirty="0"/>
              <a:t>Generous to guests</a:t>
            </a:r>
            <a:r>
              <a:rPr lang="en-US" sz="3600" dirty="0"/>
              <a:t>” </a:t>
            </a:r>
            <a:r>
              <a:rPr lang="en-US" sz="1800" dirty="0"/>
              <a:t>(Thayer). </a:t>
            </a:r>
            <a:r>
              <a:rPr lang="en-US" sz="3600" dirty="0"/>
              <a:t>“</a:t>
            </a:r>
            <a:r>
              <a:rPr lang="en-US" sz="3600" b="1" dirty="0"/>
              <a:t>Fond of guests</a:t>
            </a:r>
            <a:r>
              <a:rPr lang="en-US" sz="3600" dirty="0"/>
              <a:t>”. </a:t>
            </a:r>
            <a:r>
              <a:rPr lang="en-US" sz="1800" dirty="0"/>
              <a:t>(Vine)</a:t>
            </a:r>
            <a:r>
              <a:rPr lang="en-US" sz="3600" dirty="0"/>
              <a:t>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b="1" dirty="0"/>
              <a:t>All Christians</a:t>
            </a:r>
            <a:r>
              <a:rPr lang="en-US" sz="3600" dirty="0"/>
              <a:t> are to be… (Romans 12:13; 1 Peter 4:9; Hebrews 13:2)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Be a “</a:t>
            </a:r>
            <a:r>
              <a:rPr lang="en-US" sz="3600" b="1" i="1" dirty="0"/>
              <a:t>neighbor</a:t>
            </a:r>
            <a:r>
              <a:rPr lang="en-US" sz="3600" dirty="0"/>
              <a:t>” (Luke 10:33).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How we “</a:t>
            </a:r>
            <a:r>
              <a:rPr lang="en-US" sz="3600" b="1" i="1" dirty="0"/>
              <a:t>knit”</a:t>
            </a:r>
            <a:r>
              <a:rPr lang="en-US" sz="3600" dirty="0"/>
              <a:t> </a:t>
            </a:r>
            <a:r>
              <a:rPr lang="en-US" sz="3600" b="1" dirty="0"/>
              <a:t>our hearts together</a:t>
            </a:r>
            <a:r>
              <a:rPr lang="en-US" sz="3600" dirty="0"/>
              <a:t>! (Colossians 2:2)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281284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2" y="276087"/>
            <a:ext cx="10162543" cy="859539"/>
          </a:xfrm>
          <a:ln>
            <a:solidFill>
              <a:schemeClr val="tx2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«Able To </a:t>
            </a:r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Teach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32" y="1135626"/>
            <a:ext cx="10953136" cy="5608074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3:2; Titus 1:9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“</a:t>
            </a:r>
            <a:r>
              <a:rPr lang="en-US" sz="3600" b="1" i="1" dirty="0"/>
              <a:t>Holding fast the faithful word </a:t>
            </a:r>
            <a:r>
              <a:rPr lang="en-US" sz="3600" i="1" dirty="0"/>
              <a:t>which is in accordance with </a:t>
            </a:r>
            <a:r>
              <a:rPr lang="en-US" sz="3600" b="1" i="1" dirty="0"/>
              <a:t>the teaching</a:t>
            </a:r>
            <a:r>
              <a:rPr lang="en-US" sz="3600" i="1" dirty="0"/>
              <a:t>, so that he will be able both to </a:t>
            </a:r>
            <a:r>
              <a:rPr lang="en-US" sz="3600" b="1" i="1" dirty="0"/>
              <a:t>exhort in sound doctrine </a:t>
            </a:r>
            <a:r>
              <a:rPr lang="en-US" sz="3600" i="1" dirty="0"/>
              <a:t>and to </a:t>
            </a:r>
            <a:r>
              <a:rPr lang="en-US" sz="3600" b="1" i="1" dirty="0"/>
              <a:t>refute those who contradict</a:t>
            </a:r>
            <a:r>
              <a:rPr lang="en-US" sz="3600" dirty="0"/>
              <a:t>.”</a:t>
            </a:r>
            <a:r>
              <a:rPr lang="en-US" sz="3600" b="1" dirty="0"/>
              <a:t>  </a:t>
            </a:r>
            <a:r>
              <a:rPr lang="en-US" sz="3600" dirty="0"/>
              <a:t>(Titus 1:9; cf., Malachi 2:6) “</a:t>
            </a:r>
            <a:r>
              <a:rPr lang="en-US" sz="3600" b="1" dirty="0"/>
              <a:t>Apt and skillful in teaching</a:t>
            </a:r>
            <a:r>
              <a:rPr lang="en-US" sz="3600" dirty="0"/>
              <a:t>” </a:t>
            </a:r>
            <a:r>
              <a:rPr lang="en-US" sz="1800" dirty="0"/>
              <a:t>(Thayer)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False teachers to be “</a:t>
            </a:r>
            <a:r>
              <a:rPr lang="en-US" sz="3600" b="1" i="1" dirty="0"/>
              <a:t>silenced</a:t>
            </a:r>
            <a:r>
              <a:rPr lang="en-US" sz="3600" dirty="0"/>
              <a:t>”. (Titus 1:11; Galatians 2:5)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Required of “</a:t>
            </a:r>
            <a:r>
              <a:rPr lang="en-US" sz="3600" b="1" i="1" dirty="0"/>
              <a:t>the Lord’s bondservant</a:t>
            </a:r>
            <a:r>
              <a:rPr lang="en-US" sz="3600" dirty="0"/>
              <a:t>”. (2 Timothy 2:24; cf., 1 Timothy 2:2; Matthew 28:18-20; Acts 8:4)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b="1" i="1" dirty="0"/>
              <a:t>“By reason of time…”</a:t>
            </a:r>
            <a:r>
              <a:rPr lang="en-US" sz="3600" dirty="0"/>
              <a:t>, (Hebrews 5:12)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127965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b="1" dirty="0"/>
              <a:t>God’s Plan For the Local Church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566001"/>
            <a:ext cx="9729028" cy="4620682"/>
          </a:xfrm>
        </p:spPr>
        <p:txBody>
          <a:bodyPr>
            <a:normAutofit/>
          </a:bodyPr>
          <a:lstStyle/>
          <a:p>
            <a:r>
              <a:rPr lang="en-US" sz="3600" dirty="0"/>
              <a:t>The church in Philippi had </a:t>
            </a:r>
            <a:r>
              <a:rPr lang="en-US" sz="3600" i="1" dirty="0"/>
              <a:t>“</a:t>
            </a:r>
            <a:r>
              <a:rPr lang="en-US" sz="3600" b="1" i="1" dirty="0"/>
              <a:t>saints</a:t>
            </a:r>
            <a:r>
              <a:rPr lang="en-US" sz="3600" i="1" dirty="0"/>
              <a:t>… including </a:t>
            </a:r>
            <a:r>
              <a:rPr lang="en-US" sz="3600" b="1" i="1" dirty="0"/>
              <a:t>overseers</a:t>
            </a:r>
            <a:r>
              <a:rPr lang="en-US" sz="3600" i="1" dirty="0"/>
              <a:t> (bishops; </a:t>
            </a:r>
            <a:r>
              <a:rPr lang="en-US" sz="1600" i="1" dirty="0"/>
              <a:t>NKJV &amp; ASV</a:t>
            </a:r>
            <a:r>
              <a:rPr lang="en-US" sz="3600" i="1" dirty="0"/>
              <a:t>) and </a:t>
            </a:r>
            <a:r>
              <a:rPr lang="en-US" sz="3600" b="1" i="1" dirty="0"/>
              <a:t>deacons</a:t>
            </a:r>
            <a:r>
              <a:rPr lang="en-US" sz="3600" i="1" dirty="0"/>
              <a:t>”</a:t>
            </a:r>
            <a:r>
              <a:rPr lang="en-US" sz="3600" dirty="0"/>
              <a:t>. (Philippians 1:1)</a:t>
            </a:r>
          </a:p>
          <a:p>
            <a:r>
              <a:rPr lang="en-US" sz="3600" b="1" dirty="0"/>
              <a:t>Every church </a:t>
            </a:r>
            <a:r>
              <a:rPr lang="en-US" sz="3600" dirty="0"/>
              <a:t>is to have elders. (Acts 14:23)</a:t>
            </a:r>
          </a:p>
          <a:p>
            <a:r>
              <a:rPr lang="en-US" sz="3600" dirty="0"/>
              <a:t>Every church is to have </a:t>
            </a:r>
            <a:r>
              <a:rPr lang="en-US" sz="3600" b="1" dirty="0"/>
              <a:t>it’s own elders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(Acts 20:28; 1 Peter 5:2)</a:t>
            </a:r>
          </a:p>
          <a:p>
            <a:r>
              <a:rPr lang="en-US" sz="3600" b="1" dirty="0"/>
              <a:t>Deacons are to serve</a:t>
            </a:r>
            <a:r>
              <a:rPr lang="en-US" sz="3600" dirty="0"/>
              <a:t>. (1 Timothy 3:8ff)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162761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b="1" dirty="0"/>
              <a:t>God’s Plan For the Local Church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566001"/>
            <a:ext cx="9881428" cy="501591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3600" dirty="0"/>
              <a:t>Titus was left in Crete </a:t>
            </a:r>
            <a:r>
              <a:rPr lang="en-US" sz="3600" i="1" dirty="0"/>
              <a:t>“that you would </a:t>
            </a:r>
            <a:r>
              <a:rPr lang="en-US" sz="3600" b="1" i="1" dirty="0"/>
              <a:t>set in order what remains </a:t>
            </a:r>
            <a:r>
              <a:rPr lang="en-US" sz="3600" i="1" dirty="0"/>
              <a:t>and </a:t>
            </a:r>
            <a:r>
              <a:rPr lang="en-US" sz="3600" b="1" i="1" dirty="0"/>
              <a:t>appoint elders</a:t>
            </a:r>
            <a:r>
              <a:rPr lang="en-US" sz="3600" i="1" dirty="0"/>
              <a:t> in every city as I directed you”. </a:t>
            </a:r>
            <a:r>
              <a:rPr lang="en-US" sz="3600" dirty="0"/>
              <a:t>(Titus 1:5; cf., Ephesians 4:11)</a:t>
            </a:r>
          </a:p>
          <a:p>
            <a:pPr>
              <a:spcAft>
                <a:spcPts val="600"/>
              </a:spcAft>
            </a:pPr>
            <a:r>
              <a:rPr lang="en-US" sz="3600" b="1" i="1" dirty="0"/>
              <a:t>“</a:t>
            </a:r>
            <a:r>
              <a:rPr lang="en-US" sz="3600" b="1" i="1" dirty="0">
                <a:solidFill>
                  <a:srgbClr val="002060"/>
                </a:solidFill>
              </a:rPr>
              <a:t>Set in order</a:t>
            </a:r>
            <a:r>
              <a:rPr lang="en-US" sz="3600" b="1" i="1" dirty="0"/>
              <a:t>”</a:t>
            </a:r>
            <a:r>
              <a:rPr lang="en-US" sz="3600" dirty="0"/>
              <a:t> - “in the sense of </a:t>
            </a:r>
            <a:r>
              <a:rPr lang="en-US" sz="3600" b="1" dirty="0"/>
              <a:t>setting right again what was defective</a:t>
            </a:r>
            <a:r>
              <a:rPr lang="en-US" sz="3600" dirty="0"/>
              <a:t>” </a:t>
            </a:r>
            <a:r>
              <a:rPr lang="en-US" sz="1700" dirty="0"/>
              <a:t>(Vine's Expository Dictionary of Biblical Words)</a:t>
            </a:r>
          </a:p>
          <a:p>
            <a:pPr>
              <a:spcAft>
                <a:spcPts val="600"/>
              </a:spcAft>
            </a:pPr>
            <a:r>
              <a:rPr lang="en-US" sz="3600" b="1" i="1" dirty="0"/>
              <a:t>“</a:t>
            </a:r>
            <a:r>
              <a:rPr lang="en-US" sz="3600" b="1" i="1" dirty="0">
                <a:solidFill>
                  <a:srgbClr val="002060"/>
                </a:solidFill>
              </a:rPr>
              <a:t>What remains</a:t>
            </a:r>
            <a:r>
              <a:rPr lang="en-US" sz="3600" b="1" i="1" dirty="0"/>
              <a:t>”</a:t>
            </a:r>
            <a:r>
              <a:rPr lang="en-US" sz="3600" dirty="0"/>
              <a:t> - “to be lacking or absent, to fail” </a:t>
            </a:r>
            <a:r>
              <a:rPr lang="en-US" sz="3200" dirty="0"/>
              <a:t>(</a:t>
            </a:r>
            <a:r>
              <a:rPr lang="en-US" sz="1800" dirty="0"/>
              <a:t>Thayer</a:t>
            </a:r>
            <a:r>
              <a:rPr lang="en-US" sz="3200" dirty="0"/>
              <a:t>) </a:t>
            </a:r>
            <a:r>
              <a:rPr lang="en-US" sz="3600" dirty="0"/>
              <a:t>“</a:t>
            </a:r>
            <a:r>
              <a:rPr lang="en-US" sz="3600" b="1" dirty="0"/>
              <a:t>Wanting or deficient</a:t>
            </a:r>
            <a:r>
              <a:rPr lang="en-US" sz="3600" dirty="0"/>
              <a:t>” </a:t>
            </a:r>
            <a:r>
              <a:rPr lang="en-US" sz="3200" dirty="0"/>
              <a:t>(</a:t>
            </a:r>
            <a:r>
              <a:rPr lang="en-US" sz="1800" dirty="0"/>
              <a:t>NT Word Studies</a:t>
            </a:r>
            <a:r>
              <a:rPr lang="en-US" sz="3200" dirty="0"/>
              <a:t>)</a:t>
            </a:r>
            <a:endParaRPr lang="en-US" sz="3600" dirty="0"/>
          </a:p>
          <a:p>
            <a:pPr>
              <a:spcAft>
                <a:spcPts val="600"/>
              </a:spcAft>
            </a:pPr>
            <a:r>
              <a:rPr lang="en-US" sz="3600" dirty="0"/>
              <a:t>The Lord’s church is “</a:t>
            </a:r>
            <a:r>
              <a:rPr lang="en-US" sz="3600" b="1" dirty="0"/>
              <a:t>lacking</a:t>
            </a:r>
            <a:r>
              <a:rPr lang="en-US" sz="3600" dirty="0"/>
              <a:t>” or “</a:t>
            </a:r>
            <a:r>
              <a:rPr lang="en-US" sz="3600" b="1" dirty="0"/>
              <a:t>deficient</a:t>
            </a:r>
            <a:r>
              <a:rPr lang="en-US" sz="3600" dirty="0"/>
              <a:t>” without elder</a:t>
            </a:r>
            <a:r>
              <a:rPr lang="en-US" sz="3600" b="1" dirty="0"/>
              <a:t>s</a:t>
            </a:r>
            <a:r>
              <a:rPr lang="en-US" sz="3600" dirty="0"/>
              <a:t> and needs to be “</a:t>
            </a:r>
            <a:r>
              <a:rPr lang="en-US" sz="3600" b="1" dirty="0"/>
              <a:t>set right again</a:t>
            </a:r>
            <a:r>
              <a:rPr lang="en-US" sz="3600" dirty="0"/>
              <a:t>”.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308389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2" y="276087"/>
            <a:ext cx="10162543" cy="1183566"/>
          </a:xfrm>
        </p:spPr>
        <p:txBody>
          <a:bodyPr>
            <a:normAutofit/>
          </a:bodyPr>
          <a:lstStyle/>
          <a:p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« If </a:t>
            </a:r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 Man Aspire…  »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32" y="1566000"/>
            <a:ext cx="10928555" cy="5063399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b="1" i="1" dirty="0"/>
              <a:t>“Aspire”</a:t>
            </a:r>
            <a:r>
              <a:rPr lang="en-US" sz="3200" b="1" dirty="0"/>
              <a:t> - “to stretch oneself, i.e., reach out after” </a:t>
            </a:r>
            <a:r>
              <a:rPr lang="en-US" sz="1200" b="1" dirty="0"/>
              <a:t>(Strong)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b="1" dirty="0">
                <a:solidFill>
                  <a:srgbClr val="0070C0"/>
                </a:solidFill>
              </a:rPr>
              <a:t>Why would a man “aspire”?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/>
              <a:t>Concern for the purity and soundness </a:t>
            </a:r>
            <a:r>
              <a:rPr lang="en-US" sz="3200" dirty="0"/>
              <a:t>of the </a:t>
            </a:r>
            <a:r>
              <a:rPr lang="en-US" sz="3200" b="1" dirty="0"/>
              <a:t>Lord’s church</a:t>
            </a:r>
            <a:r>
              <a:rPr lang="en-US" sz="3200" dirty="0"/>
              <a:t>. (Ephesians 5:22-33; 1 Timothy 3:15)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/>
              <a:t>A love for the souls of others</a:t>
            </a:r>
            <a:r>
              <a:rPr lang="en-US" sz="3200" dirty="0"/>
              <a:t>. (1 Peter 1:22; 2 Cor. 12:15)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/>
              <a:t>A love for the truth of the gospel</a:t>
            </a:r>
            <a:r>
              <a:rPr lang="en-US" sz="3200" dirty="0"/>
              <a:t>. (Titus 1:9-11; Acts 20:28)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/>
              <a:t>Commitment to the work</a:t>
            </a:r>
            <a:r>
              <a:rPr lang="en-US" sz="3200" dirty="0"/>
              <a:t>! (Titus 2:14; 3:1, 8, 14)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/>
              <a:t>Commitment to continued growth</a:t>
            </a:r>
            <a:r>
              <a:rPr lang="en-US" sz="3200" dirty="0"/>
              <a:t>! (2 Peter 1:5-10)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182263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2" y="276087"/>
            <a:ext cx="10162543" cy="1183566"/>
          </a:xfrm>
        </p:spPr>
        <p:txBody>
          <a:bodyPr>
            <a:normAutofit/>
          </a:bodyPr>
          <a:lstStyle/>
          <a:p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« If </a:t>
            </a:r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 Man Aspire…  »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32" y="1566000"/>
            <a:ext cx="10928555" cy="5063399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b="1" dirty="0"/>
              <a:t>What are our aspirations?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b="1" dirty="0"/>
              <a:t>Are they fleshly and temporal? </a:t>
            </a:r>
            <a:r>
              <a:rPr lang="en-US" sz="3200" dirty="0"/>
              <a:t>(1 Timothy 6:10)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b="1" dirty="0"/>
              <a:t>Are they spiritual and eternal? </a:t>
            </a:r>
            <a:r>
              <a:rPr lang="en-US" sz="3200" dirty="0"/>
              <a:t>(Hebrews 11:16)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i="1" dirty="0"/>
              <a:t>“But as it is, </a:t>
            </a:r>
            <a:r>
              <a:rPr lang="en-US" sz="3600" b="1" i="1" dirty="0"/>
              <a:t>they desire a better country</a:t>
            </a:r>
            <a:r>
              <a:rPr lang="en-US" sz="3600" i="1" dirty="0"/>
              <a:t>, that is, </a:t>
            </a:r>
            <a:r>
              <a:rPr lang="en-US" sz="3600" b="1" i="1" dirty="0"/>
              <a:t>a heavenly one</a:t>
            </a:r>
            <a:r>
              <a:rPr lang="en-US" sz="3600" i="1" dirty="0"/>
              <a:t>. Therefore God is not ashamed to be called their God; for </a:t>
            </a:r>
            <a:r>
              <a:rPr lang="en-US" sz="3600" b="1" i="1" dirty="0"/>
              <a:t>He has prepared a city for them</a:t>
            </a:r>
            <a:r>
              <a:rPr lang="en-US" sz="3600" i="1" dirty="0"/>
              <a:t>.”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19924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2" y="276087"/>
            <a:ext cx="10162543" cy="859539"/>
          </a:xfrm>
          <a:ln>
            <a:solidFill>
              <a:schemeClr val="tx2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Above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Reproach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32" y="1135626"/>
            <a:ext cx="11385755" cy="5446287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3:2; Titus 1:6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“Not open to censure, irreproachable”. </a:t>
            </a:r>
            <a:r>
              <a:rPr lang="en-US" sz="1800" dirty="0"/>
              <a:t>(Vine)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“One who has </a:t>
            </a:r>
            <a:r>
              <a:rPr lang="en-US" sz="3600" b="1" dirty="0"/>
              <a:t>nothing which an adversary could seize upon with which to base a charge</a:t>
            </a:r>
            <a:r>
              <a:rPr lang="en-US" sz="3600" dirty="0"/>
              <a:t>.” </a:t>
            </a:r>
            <a:r>
              <a:rPr lang="en-US" sz="1800" dirty="0"/>
              <a:t>(NT Word Studies)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b="1" dirty="0"/>
              <a:t>How so? </a:t>
            </a:r>
            <a:r>
              <a:rPr lang="en-US" sz="3200" dirty="0"/>
              <a:t>(Romans 3:23)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b="1" dirty="0"/>
              <a:t>Forgiven through the blood of Jesus Christ!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(Romans 6:3-4; 1 John 1:7-9)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b="1" dirty="0"/>
              <a:t>All Christians are to live this way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200" dirty="0"/>
              <a:t>(Colossians 1:21-22; 1 Timothy 6:14)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85611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2" y="276087"/>
            <a:ext cx="10162543" cy="859539"/>
          </a:xfrm>
          <a:ln>
            <a:solidFill>
              <a:schemeClr val="tx2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Husband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 Of One </a:t>
            </a:r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Wife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33" y="1135626"/>
            <a:ext cx="10530348" cy="5446287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3:2; Titus 1:6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b="1" dirty="0"/>
              <a:t>One man &amp; one woman </a:t>
            </a:r>
            <a:r>
              <a:rPr lang="en-US" sz="3600" dirty="0"/>
              <a:t>in a </a:t>
            </a:r>
            <a:r>
              <a:rPr lang="en-US" sz="3600" b="1" dirty="0"/>
              <a:t>scriptural</a:t>
            </a:r>
            <a:r>
              <a:rPr lang="en-US" sz="3600" dirty="0"/>
              <a:t> marriage. (Mark 6:18)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May one go to heaven and not be married?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What about </a:t>
            </a:r>
            <a:r>
              <a:rPr lang="en-US" sz="3600" b="1" dirty="0"/>
              <a:t>one whose wife died </a:t>
            </a:r>
            <a:r>
              <a:rPr lang="en-US" sz="3600" dirty="0"/>
              <a:t>(Romans 7:1-3) or whose wife was </a:t>
            </a:r>
            <a:r>
              <a:rPr lang="en-US" sz="3600" b="1" dirty="0"/>
              <a:t>put away for the cause of fornication </a:t>
            </a:r>
            <a:r>
              <a:rPr lang="en-US" sz="3600" dirty="0"/>
              <a:t>(Matthew 19:19) and has </a:t>
            </a:r>
            <a:r>
              <a:rPr lang="en-US" sz="3600" b="1" dirty="0"/>
              <a:t>scripturally remarried</a:t>
            </a:r>
            <a:r>
              <a:rPr lang="en-US" sz="3600" dirty="0"/>
              <a:t>?</a:t>
            </a:r>
            <a:endParaRPr lang="en-US" sz="32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3600" b="1" dirty="0"/>
              <a:t>God’s laws re: marriage apply to all. </a:t>
            </a:r>
            <a:r>
              <a:rPr lang="en-US" sz="3600" dirty="0"/>
              <a:t>(1 Timothy 5:9; Matthew 19:4-9; Romans 7:1-3)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426632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2" y="276087"/>
            <a:ext cx="10162543" cy="859539"/>
          </a:xfrm>
          <a:ln>
            <a:solidFill>
              <a:schemeClr val="tx2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Temperate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32" y="1135626"/>
            <a:ext cx="11572568" cy="5446287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3:2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b="1" i="1" dirty="0"/>
              <a:t>“Vigilant”</a:t>
            </a:r>
            <a:r>
              <a:rPr lang="en-US" sz="3600" dirty="0"/>
              <a:t> </a:t>
            </a:r>
            <a:r>
              <a:rPr lang="en-US" sz="1800" dirty="0"/>
              <a:t>(NKJV)</a:t>
            </a:r>
            <a:r>
              <a:rPr lang="en-US" sz="3600" dirty="0"/>
              <a:t>; </a:t>
            </a:r>
            <a:r>
              <a:rPr lang="en-US" sz="3600" b="1" i="1" dirty="0"/>
              <a:t>“Sober-minded”</a:t>
            </a:r>
            <a:r>
              <a:rPr lang="en-US" sz="3600" dirty="0"/>
              <a:t> </a:t>
            </a:r>
            <a:r>
              <a:rPr lang="en-US" sz="1800" dirty="0"/>
              <a:t>(ESV)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To be “</a:t>
            </a:r>
            <a:r>
              <a:rPr lang="en-US" sz="3600" b="1" dirty="0"/>
              <a:t>circumspect</a:t>
            </a:r>
            <a:r>
              <a:rPr lang="en-US" sz="3600" dirty="0"/>
              <a:t>”, “self-controlled”, vigilantly “</a:t>
            </a:r>
            <a:r>
              <a:rPr lang="en-US" sz="3600" b="1" dirty="0"/>
              <a:t>watchful</a:t>
            </a:r>
            <a:r>
              <a:rPr lang="en-US" sz="3600" dirty="0"/>
              <a:t>”. </a:t>
            </a:r>
            <a:r>
              <a:rPr lang="en-US" sz="1800" dirty="0"/>
              <a:t>(NT Word Studies)</a:t>
            </a:r>
            <a:r>
              <a:rPr lang="en-US" sz="3600" dirty="0"/>
              <a:t> Includes idea of not intoxicated (at all). </a:t>
            </a:r>
            <a:endParaRPr lang="en-US" sz="34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3600" b="1" dirty="0"/>
              <a:t>What are they watching for</a:t>
            </a:r>
            <a:r>
              <a:rPr lang="en-US" sz="3600" dirty="0"/>
              <a:t>? (Acts 20:28-29; </a:t>
            </a:r>
            <a:br>
              <a:rPr lang="en-US" sz="3600" dirty="0"/>
            </a:br>
            <a:r>
              <a:rPr lang="en-US" sz="3600" dirty="0"/>
              <a:t>Hebrews 13:17; Hebrews 2:1; 1 Peter 5:8)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b="1" dirty="0"/>
              <a:t>What are all of us to be watching for</a:t>
            </a:r>
            <a:r>
              <a:rPr lang="en-US" sz="3600" dirty="0"/>
              <a:t>? (</a:t>
            </a:r>
            <a:r>
              <a:rPr lang="en-US" sz="3300" dirty="0"/>
              <a:t>1 Corinthians 15:33-34</a:t>
            </a:r>
            <a:r>
              <a:rPr lang="en-US" sz="3600" dirty="0"/>
              <a:t>; </a:t>
            </a:r>
            <a:r>
              <a:rPr lang="en-US" sz="3400" dirty="0"/>
              <a:t>1 Peter 5:8; Hebrews 2:1)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122684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2" y="276087"/>
            <a:ext cx="10162543" cy="859539"/>
          </a:xfrm>
          <a:ln>
            <a:solidFill>
              <a:schemeClr val="tx2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«Prudent»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32" y="1135626"/>
            <a:ext cx="11461732" cy="5446287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3:2; Titus 1:8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b="1" i="1" dirty="0"/>
              <a:t>“Self-Controlled”</a:t>
            </a:r>
            <a:r>
              <a:rPr lang="en-US" sz="3600" dirty="0"/>
              <a:t> </a:t>
            </a:r>
            <a:r>
              <a:rPr lang="en-US" sz="1800" dirty="0"/>
              <a:t>(ESV)</a:t>
            </a:r>
            <a:r>
              <a:rPr lang="en-US" sz="3600" dirty="0"/>
              <a:t>; </a:t>
            </a:r>
            <a:r>
              <a:rPr lang="en-US" sz="3600" b="1" i="1" dirty="0"/>
              <a:t>“Sober-minded”</a:t>
            </a:r>
            <a:r>
              <a:rPr lang="en-US" sz="3600" dirty="0"/>
              <a:t> </a:t>
            </a:r>
            <a:r>
              <a:rPr lang="en-US" sz="1800" dirty="0"/>
              <a:t>(ASV; NKJV)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“Curbing one’s desires and impulses” </a:t>
            </a:r>
            <a:r>
              <a:rPr lang="en-US" sz="1800" dirty="0"/>
              <a:t>(Thayer). </a:t>
            </a:r>
            <a:r>
              <a:rPr lang="en-US" sz="3600" dirty="0"/>
              <a:t>“</a:t>
            </a:r>
            <a:r>
              <a:rPr lang="en-US" sz="3600" b="1" dirty="0"/>
              <a:t>Self-disciplined in one’s freedom</a:t>
            </a:r>
            <a:r>
              <a:rPr lang="en-US" sz="3600" dirty="0"/>
              <a:t>, </a:t>
            </a:r>
            <a:r>
              <a:rPr lang="en-US" sz="3600" b="1" dirty="0"/>
              <a:t>self-restrained</a:t>
            </a:r>
            <a:r>
              <a:rPr lang="en-US" sz="3600" dirty="0"/>
              <a:t> in all passions and desires”. </a:t>
            </a:r>
            <a:r>
              <a:rPr lang="en-US" sz="1800" dirty="0"/>
              <a:t>(NT Word Studies)</a:t>
            </a:r>
            <a:r>
              <a:rPr lang="en-US" sz="3600" dirty="0"/>
              <a:t> (1 Corinthians 6:12)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b="1" dirty="0"/>
              <a:t>All Christians</a:t>
            </a:r>
            <a:r>
              <a:rPr lang="en-US" sz="3600" dirty="0"/>
              <a:t> are to be… (Titus 2:2, 5; Luke 12:42)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b="1" dirty="0"/>
              <a:t>What we need</a:t>
            </a:r>
            <a:r>
              <a:rPr lang="en-US" sz="3600" dirty="0"/>
              <a:t>… (Acts 26:25; 1 Peter 5:8; 2 Peter 1:6)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398598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36238</TotalTime>
  <Words>1250</Words>
  <Application>Microsoft Office PowerPoint</Application>
  <PresentationFormat>Widescreen</PresentationFormat>
  <Paragraphs>135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Corbel</vt:lpstr>
      <vt:lpstr>TimesNewRomanPSMT</vt:lpstr>
      <vt:lpstr>Ecology 16x9</vt:lpstr>
      <vt:lpstr>Qualifications Of Elders - Part 2</vt:lpstr>
      <vt:lpstr>God’s Plan For the Local Church</vt:lpstr>
      <vt:lpstr>God’s Plan For the Local Church</vt:lpstr>
      <vt:lpstr>« If Any Man Aspire…  »</vt:lpstr>
      <vt:lpstr>« If Any Man Aspire…  »</vt:lpstr>
      <vt:lpstr>«Above Reproach»</vt:lpstr>
      <vt:lpstr>«Husband Of One Wife»</vt:lpstr>
      <vt:lpstr>«Temperate»</vt:lpstr>
      <vt:lpstr>«Prudent»</vt:lpstr>
      <vt:lpstr>«Respectable»</vt:lpstr>
      <vt:lpstr>«Hospitable»</vt:lpstr>
      <vt:lpstr>«Able To Teach»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Qualifications Of Elders</dc:title>
  <dc:creator>Chris Simmons</dc:creator>
  <cp:lastModifiedBy>Chris Simmons</cp:lastModifiedBy>
  <cp:revision>12</cp:revision>
  <cp:lastPrinted>2022-12-04T22:08:19Z</cp:lastPrinted>
  <dcterms:created xsi:type="dcterms:W3CDTF">2022-11-16T19:03:54Z</dcterms:created>
  <dcterms:modified xsi:type="dcterms:W3CDTF">2023-03-19T01:36:41Z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